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882983ca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882983ca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882983ca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882983ca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882983ca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882983ca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882983ca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882983ca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882983ca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882983ca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882983ca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882983ca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882983ca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882983ca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882983ca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882983ca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882983ca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882983ca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882983ca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882983ca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882983ca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882983ca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882983ca0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882983ca0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882983ca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882983ca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882983ca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882983ca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882983ca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882983ca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882983ca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882983ca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882983ca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882983ca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882983ca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882983ca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882983ca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882983ca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882983ca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882983ca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882983ca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882983ca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882983ca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882983ca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grms-web-devcourse.github.io/be-team-f-study2/2021/08/12/FactoryMethod.html" TargetMode="External"/><Relationship Id="rId4" Type="http://schemas.openxmlformats.org/officeDocument/2006/relationships/hyperlink" Target="https://refactoring.guru/design-patterns/factory-method" TargetMode="External"/><Relationship Id="rId9" Type="http://schemas.openxmlformats.org/officeDocument/2006/relationships/hyperlink" Target="https://johngrib.github.io/wiki/template-method-pattern/" TargetMode="External"/><Relationship Id="rId5" Type="http://schemas.openxmlformats.org/officeDocument/2006/relationships/hyperlink" Target="https://johngrib.github.io/wiki/factory-method-pattern/" TargetMode="External"/><Relationship Id="rId6" Type="http://schemas.openxmlformats.org/officeDocument/2006/relationships/hyperlink" Target="https://ko.wikipedia.org/wiki/%ED%8C%A9%ED%86%A0%EB%A6%AC_%EB%A9%94%EC%84%9C%EB%93%9C_%ED%8C%A8%ED%84%B4" TargetMode="External"/><Relationship Id="rId7" Type="http://schemas.openxmlformats.org/officeDocument/2006/relationships/hyperlink" Target="https://prgrms-web-devcourse.github.io/be-team-f-study2/2021/08/13/TemplateMethod.html#%EA%B5%AC%EC%A1%B0" TargetMode="External"/><Relationship Id="rId8" Type="http://schemas.openxmlformats.org/officeDocument/2006/relationships/hyperlink" Target="https://refactoring.guru/design-patterns/template-metho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Factory Method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정은우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</a:t>
            </a:r>
            <a:endParaRPr/>
          </a:p>
        </p:txBody>
      </p:sp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850" y="393750"/>
            <a:ext cx="4560101" cy="4583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402975" y="1823125"/>
            <a:ext cx="35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Hook 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서브클래</a:t>
            </a:r>
            <a:r>
              <a:rPr lang="ko"/>
              <a:t>스 구현시 융통성을 발휘하기 위한 메서드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추상 클래스에서 선언하지만 기본적인 내용만 구현되어 있거나 내용이 비어있는 메서드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Template Method - Behavioral Design Pattern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장점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특</a:t>
            </a:r>
            <a:r>
              <a:rPr lang="ko"/>
              <a:t>정 부분만 재정의가 가능하여 알고리즘의 다른 부분에 발생하는 변경사항 영향 덜받을 수 있다.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중복 코드를 수퍼클래스로 가져올 수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단점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일</a:t>
            </a:r>
            <a:r>
              <a:rPr lang="ko"/>
              <a:t>부는 </a:t>
            </a:r>
            <a:r>
              <a:rPr lang="ko"/>
              <a:t>뼈대</a:t>
            </a:r>
            <a:r>
              <a:rPr lang="ko"/>
              <a:t>가 제한되어 구현이 한정적일 수 있다.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많은 단계를 유지하기 어려울 수 있다.</a:t>
            </a:r>
            <a:endParaRPr/>
          </a:p>
        </p:txBody>
      </p:sp>
      <p:sp>
        <p:nvSpPr>
          <p:cNvPr id="209" name="Google Shape;20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</a:t>
            </a:r>
            <a:r>
              <a:rPr lang="ko"/>
              <a:t>시! </a:t>
            </a:r>
            <a:r>
              <a:rPr lang="ko"/>
              <a:t>Factory Method 란?</a:t>
            </a:r>
            <a:endParaRPr/>
          </a:p>
        </p:txBody>
      </p:sp>
      <p:sp>
        <p:nvSpPr>
          <p:cNvPr id="215" name="Google Shape;21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Factory Method - </a:t>
            </a:r>
            <a:r>
              <a:rPr lang="ko"/>
              <a:t>Creational Design Pattern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상</a:t>
            </a:r>
            <a:r>
              <a:rPr lang="ko"/>
              <a:t>위 클래스에 알려지지 않은 구체 클래스를 하위 클래스가 생성하는 패턴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객체를 생성하기 위해 인터페이스를 정의, 어떤 인스턴스를 생성할지는 서브클래스가 결정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자식 클래스가 어떤 객체를 생성할지 선택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상위 클래스는 구체 클래스를 알 수 없다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virtual constructor(가상생성자패턴) 라고도 불림</a:t>
            </a:r>
            <a:endParaRPr/>
          </a:p>
        </p:txBody>
      </p:sp>
      <p:grpSp>
        <p:nvGrpSpPr>
          <p:cNvPr id="222" name="Google Shape;222;p25"/>
          <p:cNvGrpSpPr/>
          <p:nvPr/>
        </p:nvGrpSpPr>
        <p:grpSpPr>
          <a:xfrm>
            <a:off x="5216735" y="3030291"/>
            <a:ext cx="3712542" cy="1900277"/>
            <a:chOff x="5046925" y="2949725"/>
            <a:chExt cx="3882600" cy="1980900"/>
          </a:xfrm>
        </p:grpSpPr>
        <p:sp>
          <p:nvSpPr>
            <p:cNvPr id="223" name="Google Shape;223;p25"/>
            <p:cNvSpPr/>
            <p:nvPr/>
          </p:nvSpPr>
          <p:spPr>
            <a:xfrm>
              <a:off x="5046925" y="2949725"/>
              <a:ext cx="3882600" cy="1980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4" name="Google Shape;22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46936" y="2949725"/>
              <a:ext cx="3882564" cy="1980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25"/>
          <p:cNvSpPr txBox="1"/>
          <p:nvPr/>
        </p:nvSpPr>
        <p:spPr>
          <a:xfrm>
            <a:off x="6354175" y="1797650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구조</a:t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25" y="1896000"/>
            <a:ext cx="3815100" cy="26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1013" y="2368425"/>
            <a:ext cx="50006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</a:t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 rotWithShape="1">
          <a:blip r:embed="rId3">
            <a:alphaModFix/>
          </a:blip>
          <a:srcRect b="13740" l="8903" r="9108" t="13325"/>
          <a:stretch/>
        </p:blipFill>
        <p:spPr>
          <a:xfrm>
            <a:off x="291700" y="1685225"/>
            <a:ext cx="2941400" cy="17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 rotWithShape="1">
          <a:blip r:embed="rId4">
            <a:alphaModFix/>
          </a:blip>
          <a:srcRect b="7260" l="4204" r="4186" t="7727"/>
          <a:stretch/>
        </p:blipFill>
        <p:spPr>
          <a:xfrm>
            <a:off x="3455174" y="1685225"/>
            <a:ext cx="5501074" cy="29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</a:t>
            </a:r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 rotWithShape="1">
          <a:blip r:embed="rId3">
            <a:alphaModFix/>
          </a:blip>
          <a:srcRect b="5870" l="4299" r="4217" t="5985"/>
          <a:stretch/>
        </p:blipFill>
        <p:spPr>
          <a:xfrm>
            <a:off x="1774400" y="964750"/>
            <a:ext cx="5595198" cy="400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</a:t>
            </a:r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/>
          </a:blip>
          <a:srcRect b="13284" l="4850" r="4660" t="15561"/>
          <a:stretch/>
        </p:blipFill>
        <p:spPr>
          <a:xfrm>
            <a:off x="343475" y="1789025"/>
            <a:ext cx="6988449" cy="187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575" y="898500"/>
            <a:ext cx="3657951" cy="365795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7" name="Google Shape;25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Factory Method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Template Method</a:t>
            </a:r>
            <a:endParaRPr/>
          </a:p>
        </p:txBody>
      </p:sp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Factory Method VS. Template Method</a:t>
            </a:r>
            <a:endParaRPr/>
          </a:p>
        </p:txBody>
      </p:sp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Factory Method</a:t>
            </a:r>
            <a:r>
              <a:rPr lang="ko"/>
              <a:t>는 Template Method의 한 단계 역할을 할 수 있다.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Factory Method는 Template Method의 구체화이다.</a:t>
            </a:r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6354175" y="1797650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4919875" y="2396050"/>
            <a:ext cx="2907300" cy="238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5415050" y="3418350"/>
            <a:ext cx="1653300" cy="1365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Factory Method </a:t>
            </a:r>
            <a:r>
              <a:rPr lang="ko"/>
              <a:t>란?</a:t>
            </a:r>
            <a:endParaRPr/>
          </a:p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More…?</a:t>
            </a:r>
            <a:endParaRPr/>
          </a:p>
        </p:txBody>
      </p:sp>
      <p:sp>
        <p:nvSpPr>
          <p:cNvPr id="279" name="Google Shape;27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More…?</a:t>
            </a:r>
            <a:endParaRPr/>
          </a:p>
        </p:txBody>
      </p:sp>
      <p:sp>
        <p:nvSpPr>
          <p:cNvPr id="285" name="Google Shape;285;p33"/>
          <p:cNvSpPr txBox="1"/>
          <p:nvPr/>
        </p:nvSpPr>
        <p:spPr>
          <a:xfrm>
            <a:off x="6354175" y="1797650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50" y="1488963"/>
            <a:ext cx="79629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More…?</a:t>
            </a:r>
            <a:endParaRPr/>
          </a:p>
        </p:txBody>
      </p:sp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많은 디자인은 Factory Method를 사용하여 시작하여 Abstract Factory , Prototype 또는 Builder로 발전한다.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Abstract Factory 클래스는 종종 Factory Methods 세트를 기반으로 하지만 Prototype 을 사용 하여 이러한 클래스의 메서드를 구성 할 수도 있다 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Iterator 와 함께 Factory 메서드 를 사용 하여 컬렉션 하위 클래스가 컬렉션과 호환되는 다양한 유형의 반복자를 반환하도록 할 수 있다 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Prototype 은 상속을 기반으로 하지 않으므로 단점이 없다. 반면에 Prototype 은 복제된 객체의 복잡한 초기화가 필요하다.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 </a:t>
            </a:r>
            <a:r>
              <a:rPr lang="ko"/>
              <a:t>Factory Method</a:t>
            </a:r>
            <a:r>
              <a:rPr lang="ko"/>
              <a:t>는 상속을 기반으로 하지만 초기화 단계가 필요하지 않다.</a:t>
            </a:r>
            <a:endParaRPr/>
          </a:p>
        </p:txBody>
      </p:sp>
      <p:sp>
        <p:nvSpPr>
          <p:cNvPr id="294" name="Google Shape;294;p34"/>
          <p:cNvSpPr txBox="1"/>
          <p:nvPr/>
        </p:nvSpPr>
        <p:spPr>
          <a:xfrm>
            <a:off x="6354175" y="1797650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idx="4294967295" type="title"/>
          </p:nvPr>
        </p:nvSpPr>
        <p:spPr>
          <a:xfrm>
            <a:off x="521700" y="529250"/>
            <a:ext cx="8100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참고자료</a:t>
            </a:r>
            <a:endParaRPr/>
          </a:p>
        </p:txBody>
      </p:sp>
      <p:sp>
        <p:nvSpPr>
          <p:cNvPr id="301" name="Google Shape;301;p35"/>
          <p:cNvSpPr txBox="1"/>
          <p:nvPr>
            <p:ph idx="4294967295" type="body"/>
          </p:nvPr>
        </p:nvSpPr>
        <p:spPr>
          <a:xfrm>
            <a:off x="521700" y="1185825"/>
            <a:ext cx="8100600" cy="3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Factory Method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[Team-Tyler]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https://prgrms-web-devcourse.github.io/be-team-f-study2/2021/08/12/FactoryMethod.html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[Refactoring Guru] 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https://refactoring.guru/design-patterns/factory-method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[기계인간] </a:t>
            </a:r>
            <a:r>
              <a:rPr lang="ko" u="sng">
                <a:solidFill>
                  <a:schemeClr val="hlink"/>
                </a:solidFill>
                <a:hlinkClick r:id="rId5"/>
              </a:rPr>
              <a:t>https://johngrib.github.io/wiki/factory-method-pattern/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[위키백과] </a:t>
            </a:r>
            <a:r>
              <a:rPr lang="ko" u="sng">
                <a:solidFill>
                  <a:schemeClr val="hlink"/>
                </a:solidFill>
                <a:hlinkClick r:id="rId6"/>
              </a:rPr>
              <a:t>https://ko.wikipedia.org/wiki/%ED%8C%A9%ED%86%A0%EB%A6%AC_%EB%A9%94%EC%84%9C%EB%93%9C_%ED%8C%A8%ED%84%B4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Template Method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[Team-Tyler] </a:t>
            </a:r>
            <a:r>
              <a:rPr lang="ko" u="sng">
                <a:solidFill>
                  <a:schemeClr val="hlink"/>
                </a:solidFill>
                <a:hlinkClick r:id="rId7"/>
              </a:rPr>
              <a:t>https://prgrms-web-devcourse.github.io/be-team-f-study2/2021/08/13/TemplateMethod.html#%EA%B5%AC%EC%A1%B0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[Refactoring Guru] </a:t>
            </a:r>
            <a:r>
              <a:rPr lang="ko" u="sng">
                <a:solidFill>
                  <a:schemeClr val="hlink"/>
                </a:solidFill>
                <a:hlinkClick r:id="rId8"/>
              </a:rPr>
              <a:t>https://refactoring.guru/design-patterns/template-method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[기계인간] </a:t>
            </a:r>
            <a:r>
              <a:rPr lang="ko" u="sng">
                <a:solidFill>
                  <a:schemeClr val="hlink"/>
                </a:solidFill>
                <a:hlinkClick r:id="rId9"/>
              </a:rPr>
              <a:t>https://johngrib.github.io/wiki/template-method-pattern/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[위키백과] https://ko.wikipedia.org/wiki/%ED%85%9C%ED%94%8C%EB%A6%BF_%EB%A9%94%EC%86%8C%EB%93%9C_%ED%8C%A8%ED%84%B4</a:t>
            </a:r>
            <a:endParaRPr/>
          </a:p>
        </p:txBody>
      </p:sp>
      <p:sp>
        <p:nvSpPr>
          <p:cNvPr id="302" name="Google Shape;30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Factory Method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6354175" y="1797650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63" y="1565150"/>
            <a:ext cx="7988570" cy="264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5"/>
          <p:cNvCxnSpPr/>
          <p:nvPr/>
        </p:nvCxnSpPr>
        <p:spPr>
          <a:xfrm>
            <a:off x="4307050" y="3382525"/>
            <a:ext cx="1716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5"/>
          <p:cNvCxnSpPr/>
          <p:nvPr/>
        </p:nvCxnSpPr>
        <p:spPr>
          <a:xfrm>
            <a:off x="864125" y="3571625"/>
            <a:ext cx="3428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Templete</a:t>
            </a:r>
            <a:r>
              <a:rPr lang="ko"/>
              <a:t> Method 란?</a:t>
            </a:r>
            <a:endParaRPr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Template Method</a:t>
            </a:r>
            <a:r>
              <a:rPr lang="ko"/>
              <a:t> - </a:t>
            </a:r>
            <a:r>
              <a:rPr lang="ko"/>
              <a:t>Behavioral Design Pattern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상</a:t>
            </a:r>
            <a:r>
              <a:rPr lang="ko"/>
              <a:t>위 클래스에서 알고리즘의 뼈대를 정의하는 디자인패턴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하위 클래스들이 해당 알고리즘의 구조를 변경하지 않고 override를 통해 작성가능</a:t>
            </a:r>
            <a:endParaRPr/>
          </a:p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구조</a:t>
            </a:r>
            <a:endParaRPr/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00" y="1672900"/>
            <a:ext cx="2720950" cy="30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</a:t>
            </a:r>
            <a:endParaRPr/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25" y="1388375"/>
            <a:ext cx="4016601" cy="3290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850" y="1388375"/>
            <a:ext cx="4016601" cy="32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</a:t>
            </a:r>
            <a:endParaRPr/>
          </a:p>
        </p:txBody>
      </p: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050" y="1132375"/>
            <a:ext cx="466232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</a:t>
            </a:r>
            <a:endParaRPr/>
          </a:p>
        </p:txBody>
      </p:sp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175" y="829325"/>
            <a:ext cx="4763651" cy="1984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175" y="3024725"/>
            <a:ext cx="4763651" cy="19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