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5cab21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a5cab21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a5cab21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a5cab21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a5cab21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a5cab21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a5cab21a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a5cab21a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a5cab21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a5cab21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a5cab21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a5cab21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882983c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882983c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a5cab2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a5cab2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82983ca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882983ca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5cab21a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a5cab21a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a5cab2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a5cab2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5cab21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a5cab21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5cab21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a5cab21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5cab21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a5cab21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5cab21a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a5cab21a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terasolunaorg.github.io/guideline/public_review/Overview/SpringMVCOverview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mossgreen.github.io/Servlet-Containers-and-Spring-Framework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oolbro.tistory.com/37" TargetMode="External"/><Relationship Id="rId4" Type="http://schemas.openxmlformats.org/officeDocument/2006/relationships/hyperlink" Target="https://kim6394.tistory.com/161" TargetMode="External"/><Relationship Id="rId5" Type="http://schemas.openxmlformats.org/officeDocument/2006/relationships/hyperlink" Target="https://hunit.tistory.com/185" TargetMode="External"/><Relationship Id="rId6" Type="http://schemas.openxmlformats.org/officeDocument/2006/relationships/hyperlink" Target="https://hunit.tistory.com/189" TargetMode="External"/><Relationship Id="rId7" Type="http://schemas.openxmlformats.org/officeDocument/2006/relationships/hyperlink" Target="https://blog.naver.com/dragoncastle11/22207014851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terasolunaorg.github.io/guideline/public_review/Overview/SpringMVCOverview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hunit.tistory.com/18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MVC Flow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수업자료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3984" l="0" r="2647" t="0"/>
          <a:stretch/>
        </p:blipFill>
        <p:spPr>
          <a:xfrm>
            <a:off x="1708863" y="996275"/>
            <a:ext cx="5726275" cy="37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1633350" y="4713775"/>
            <a:ext cx="587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https://terasolunaorg.github.io/guideline/public_review/Overview/SpringMVCOverview.html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흐름</a:t>
            </a:r>
            <a:r>
              <a:rPr lang="ko"/>
              <a:t> 정리!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b="24613" l="0" r="2200" t="0"/>
          <a:stretch/>
        </p:blipFill>
        <p:spPr>
          <a:xfrm>
            <a:off x="4827725" y="976275"/>
            <a:ext cx="4193424" cy="247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684600" y="3760550"/>
            <a:ext cx="7774800" cy="11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웹브라우저 → DispatcherServlet → 컨트롤러 → 모델앤뷰 → 컨트롤러 → DispatcherServlet → 웹브라우저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(오른</a:t>
            </a:r>
            <a:r>
              <a:rPr lang="ko"/>
              <a:t>쪽은 </a:t>
            </a:r>
            <a:r>
              <a:rPr lang="ko"/>
              <a:t>DI</a:t>
            </a:r>
            <a:r>
              <a:rPr lang="ko"/>
              <a:t>를 이용해 확장한 그림이다.)</a:t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14669" l="3376" r="3867" t="14257"/>
          <a:stretch/>
        </p:blipFill>
        <p:spPr>
          <a:xfrm>
            <a:off x="185000" y="1425350"/>
            <a:ext cx="4481349" cy="172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93750"/>
            <a:ext cx="3798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흐름 정리!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316975" y="1575300"/>
            <a:ext cx="3798900" cy="19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DispatcherServlet</a:t>
            </a:r>
            <a:r>
              <a:rPr lang="ko"/>
              <a:t>의 HTTP 요청 접수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Handler Mapping을 이용한 컨트롤러 선택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Handler Adapter를 이용하여 컨트롤러 호출 및 </a:t>
            </a:r>
            <a:r>
              <a:rPr lang="ko"/>
              <a:t>컨트롤러로 요청 위임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컨트롤러의 모델 생성과 모델에 정보 등록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컨트롤러의 결과 반환 (모델과 뷰)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View Resolver를 이용한 뷰 호출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모델 참조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응답 전달</a:t>
            </a:r>
            <a:endParaRPr/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24613" l="0" r="2200" t="0"/>
          <a:stretch/>
        </p:blipFill>
        <p:spPr>
          <a:xfrm>
            <a:off x="4150700" y="1347862"/>
            <a:ext cx="4759150" cy="2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23850" y="2053000"/>
            <a:ext cx="4833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More…?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3798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Container</a:t>
            </a:r>
            <a:endParaRPr/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00" y="1066650"/>
            <a:ext cx="6721398" cy="31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1211300" y="4233725"/>
            <a:ext cx="58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hlinkClick r:id="rId4"/>
              </a:rPr>
              <a:t>https://mossgreen.github.io/Servlet-Containers-and-Spring-Framework/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4294967295" type="title"/>
          </p:nvPr>
        </p:nvSpPr>
        <p:spPr>
          <a:xfrm>
            <a:off x="521700" y="529250"/>
            <a:ext cx="810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254" name="Google Shape;254;p28"/>
          <p:cNvSpPr txBox="1"/>
          <p:nvPr>
            <p:ph idx="4294967295" type="body"/>
          </p:nvPr>
        </p:nvSpPr>
        <p:spPr>
          <a:xfrm>
            <a:off x="521700" y="1185825"/>
            <a:ext cx="81006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참</a:t>
            </a:r>
            <a:r>
              <a:rPr lang="ko"/>
              <a:t>고 문헌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/>
              <a:t>이일</a:t>
            </a:r>
            <a:r>
              <a:rPr lang="ko"/>
              <a:t>민 지음. </a:t>
            </a:r>
            <a:r>
              <a:rPr lang="ko"/>
              <a:t>토비</a:t>
            </a:r>
            <a:r>
              <a:rPr lang="ko"/>
              <a:t>의 스프링 3.1 Vol.2 스프링의 기술과 선택. 에이콘출판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참고 사이트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[Spring Project 스프링 프로젝트 시작하기 - Spring MVC]</a:t>
            </a:r>
            <a:r>
              <a:rPr lang="ko"/>
              <a:t> </a:t>
            </a:r>
            <a:r>
              <a:rPr lang="ko" sz="1000" u="sng">
                <a:latin typeface="Arial"/>
                <a:ea typeface="Arial"/>
                <a:cs typeface="Arial"/>
                <a:sym typeface="Arial"/>
                <a:hlinkClick r:id="rId3"/>
              </a:rPr>
              <a:t>https://woolbro.tistory.com/37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[자바/스프링 면접 질문 모음] </a:t>
            </a:r>
            <a:r>
              <a:rPr lang="ko" sz="1000" u="sng">
                <a:latin typeface="Arial"/>
                <a:ea typeface="Arial"/>
                <a:cs typeface="Arial"/>
                <a:sym typeface="Arial"/>
                <a:hlinkClick r:id="rId4"/>
              </a:rPr>
              <a:t>https://kim6394.tistory.com/161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[Spring〃스프링 프레임워크의 MVC 모델 구조] </a:t>
            </a:r>
            <a:r>
              <a:rPr lang="ko" sz="1000" u="sng">
                <a:latin typeface="Arial"/>
                <a:ea typeface="Arial"/>
                <a:cs typeface="Arial"/>
                <a:sym typeface="Arial"/>
                <a:hlinkClick r:id="rId5"/>
              </a:rPr>
              <a:t>https://hunit.tistory.com/185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ko" sz="1000">
                <a:latin typeface="Arial"/>
                <a:ea typeface="Arial"/>
                <a:cs typeface="Arial"/>
                <a:sym typeface="Arial"/>
              </a:rPr>
              <a:t>[Spring〃스프링 MVC 패턴의 흐름] </a:t>
            </a:r>
            <a:r>
              <a:rPr lang="ko" sz="1000" u="sng">
                <a:latin typeface="Arial"/>
                <a:ea typeface="Arial"/>
                <a:cs typeface="Arial"/>
                <a:sym typeface="Arial"/>
                <a:hlinkClick r:id="rId6"/>
              </a:rPr>
              <a:t>https://hunit.tistory.com/189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ko" sz="1000"/>
              <a:t>[스프링 MVC 흐름 및 내용 정리] </a:t>
            </a:r>
            <a:r>
              <a:rPr lang="ko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https://blog.naver.com/dragoncastle11/222070148513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다</a:t>
            </a:r>
            <a:r>
              <a:rPr lang="ko" sz="3600"/>
              <a:t>음 질문의 대답을 생각해보세요!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23850" y="3024125"/>
            <a:ext cx="6543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300"/>
              <a:t>질문 : Spring MVC 구조 흐름에 대해 설명해보시오. </a:t>
            </a:r>
            <a:endParaRPr sz="2300"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수업자료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863" y="996275"/>
            <a:ext cx="5608274" cy="374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702275" y="4691400"/>
            <a:ext cx="587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https://terasolunaorg.github.io/guideline/public_review/Overview/SpringMVCOverview.html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면접은 패닉상태!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큰 구조부터 볼까요?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</a:t>
            </a:r>
            <a:r>
              <a:rPr lang="ko"/>
              <a:t>이 없다면?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3261750"/>
            <a:ext cx="70389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장</a:t>
            </a:r>
            <a:r>
              <a:rPr lang="ko"/>
              <a:t>점 : 개발 속도 빠름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단점 : 레거시 코드. 유지보수 상승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28238"/>
            <a:ext cx="6667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584875" y="2966575"/>
            <a:ext cx="587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https://hunit.tistory.com/189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MVC! Model, View, Controller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3337950"/>
            <a:ext cx="70389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장</a:t>
            </a:r>
            <a:r>
              <a:rPr lang="ko"/>
              <a:t>점 : 유지보수 쉬워짐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00" y="1120250"/>
            <a:ext cx="3329600" cy="18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MVC! Model, View, Controller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3185550"/>
            <a:ext cx="70389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Model(JavaBeans) - </a:t>
            </a:r>
            <a:r>
              <a:rPr b="1" lang="ko">
                <a:highlight>
                  <a:srgbClr val="FF0000"/>
                </a:highlight>
              </a:rPr>
              <a:t>어떤</a:t>
            </a:r>
            <a:r>
              <a:rPr b="1" lang="ko"/>
              <a:t> </a:t>
            </a:r>
            <a:r>
              <a:rPr lang="ko"/>
              <a:t>데이터를 보여줄까?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View (JSP / HTML / etc.) : </a:t>
            </a:r>
            <a:r>
              <a:rPr b="1" lang="ko">
                <a:highlight>
                  <a:srgbClr val="FF0000"/>
                </a:highlight>
              </a:rPr>
              <a:t>어떻게</a:t>
            </a:r>
            <a:r>
              <a:rPr b="1" lang="ko"/>
              <a:t> </a:t>
            </a:r>
            <a:r>
              <a:rPr lang="ko"/>
              <a:t>데이터를 보여줄까?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Controller(Servlet) : 모델과 뷰를 연결하기 위한 매개체. (사용자의 입력/요청을 받아 모델의 상태를 변경하고 그에 따른 뷰를 업데이트하는 로직.)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ko"/>
              <a:t>음… Controller 역할이 너무 많지 않나…?</a:t>
            </a:r>
            <a:endParaRPr i="1"/>
          </a:p>
        </p:txBody>
      </p:sp>
      <p:sp>
        <p:nvSpPr>
          <p:cNvPr id="183" name="Google Shape;183;p19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521" y="1032271"/>
            <a:ext cx="3434976" cy="19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MVC Flow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835025" y="3298025"/>
            <a:ext cx="77748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웹브라우저 → DispatcherServlet → 컨트롤러 → 모델앤뷰 → 컨트롤러 → DispatcherServlet → 웹브라우저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DispatcherServlet : 서버로 들어오는 요청 처리 (프론트 컨트롤러 패턴)</a:t>
            </a:r>
            <a:endParaRPr/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요청처리의 공통적인 작업 수행 후 세부 컨트롤러로 전달(작업위임) 및 뷰를 선택하여 결과 생성하는 역할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6354175" y="1797650"/>
            <a:ext cx="42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14669" l="3376" r="3867" t="14257"/>
          <a:stretch/>
        </p:blipFill>
        <p:spPr>
          <a:xfrm>
            <a:off x="1651549" y="1135562"/>
            <a:ext cx="5378300" cy="17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1584875" y="2890375"/>
            <a:ext cx="587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수업자료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823850" y="2053000"/>
            <a:ext cx="4833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</a:t>
            </a:r>
            <a:r>
              <a:rPr lang="ko"/>
              <a:t>시 수업자료를 볼까요?</a:t>
            </a:r>
            <a:endParaRPr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