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0AC9AD-21BB-40E5-83FD-A99F8E4D9AD3}">
  <a:tblStyle styleId="{810AC9AD-21BB-40E5-83FD-A99F8E4D9A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edd32825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edd32825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edd32825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edd32825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edd32825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edd32825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882983ca0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882983ca0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edd32825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edd32825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edd32825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edd32825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edd32825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edd32825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edd32825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eedd32825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edd32825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eedd32825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edd32825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edd32825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882983ca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882983ca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882983ca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882983ca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882983ca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882983ca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edd32825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edd32825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edd32825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edd32825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edd32825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edd32825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edd32825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edd32825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edd32825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edd32825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edd32825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edd32825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edd32825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edd32825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acientes.github.io/posts/2020/12/design_pattern_interpreter/#%ec%9d%b8%ed%84%b0%ed%94%84%eb%a6%ac%ed%84%b0-%ed%8c%a8%ed%84%b4-terminal-expression-%ed%81%b4%eb%9e%98%ec%8a%a4-%ea%b5%ac%ed%98%84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grms-web-devcourse.github.io/be-team-f-study2/2021/08/12/Interpreter.html" TargetMode="External"/><Relationship Id="rId4" Type="http://schemas.openxmlformats.org/officeDocument/2006/relationships/hyperlink" Target="https://ko.wikipedia.org/wiki/" TargetMode="External"/><Relationship Id="rId9" Type="http://schemas.openxmlformats.org/officeDocument/2006/relationships/hyperlink" Target="https://coding-factory.tistory.com/303" TargetMode="External"/><Relationship Id="rId5" Type="http://schemas.openxmlformats.org/officeDocument/2006/relationships/hyperlink" Target="https://www.tutorialspoint.com/design_pattern/interpreter_pattern.htm" TargetMode="External"/><Relationship Id="rId6" Type="http://schemas.openxmlformats.org/officeDocument/2006/relationships/hyperlink" Target="https://kunoo.tistory.com/entry/" TargetMode="External"/><Relationship Id="rId7" Type="http://schemas.openxmlformats.org/officeDocument/2006/relationships/hyperlink" Target="https://pacientes.github.io/posts/2020/12/design_pattern_interpreter/" TargetMode="External"/><Relationship Id="rId8" Type="http://schemas.openxmlformats.org/officeDocument/2006/relationships/hyperlink" Target="http://www.gisdeveloper.co.kr/?p=1053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grms-web-devcourse.github.io/be-team-f-study2/2021/08/12/Interpreter.html" TargetMode="External"/><Relationship Id="rId4" Type="http://schemas.openxmlformats.org/officeDocument/2006/relationships/hyperlink" Target="https://prgrms-web-devcourse.github.io/be-team-f-study2/2021/08/12/Interpreter.html" TargetMode="External"/><Relationship Id="rId5" Type="http://schemas.openxmlformats.org/officeDocument/2006/relationships/hyperlink" Target="https://www.tutorialspoint.com/design_pattern/interpreter_pattern.htm" TargetMode="External"/><Relationship Id="rId6" Type="http://schemas.openxmlformats.org/officeDocument/2006/relationships/hyperlink" Target="https://always-intern.tistory.com/1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Interpreter Pattern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정은우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Example</a:t>
            </a:r>
            <a:endParaRPr/>
          </a:p>
        </p:txBody>
      </p:sp>
      <p:sp>
        <p:nvSpPr>
          <p:cNvPr id="202" name="Google Shape;20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400" y="1132375"/>
            <a:ext cx="4861195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Example</a:t>
            </a:r>
            <a:endParaRPr/>
          </a:p>
        </p:txBody>
      </p:sp>
      <p:sp>
        <p:nvSpPr>
          <p:cNvPr id="209" name="Google Shape;20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625" y="2020200"/>
            <a:ext cx="2597525" cy="15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625" y="1017800"/>
            <a:ext cx="5145671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Example</a:t>
            </a:r>
            <a:endParaRPr/>
          </a:p>
        </p:txBody>
      </p:sp>
      <p:sp>
        <p:nvSpPr>
          <p:cNvPr id="217" name="Google Shape;21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18" name="Google Shape;218;p24"/>
          <p:cNvPicPr preferRelativeResize="0"/>
          <p:nvPr/>
        </p:nvPicPr>
        <p:blipFill rotWithShape="1">
          <a:blip r:embed="rId3">
            <a:alphaModFix/>
          </a:blip>
          <a:srcRect b="1776" l="0" r="1078" t="42351"/>
          <a:stretch/>
        </p:blipFill>
        <p:spPr>
          <a:xfrm>
            <a:off x="5084875" y="2036775"/>
            <a:ext cx="3836400" cy="1972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24"/>
          <p:cNvGrpSpPr/>
          <p:nvPr/>
        </p:nvGrpSpPr>
        <p:grpSpPr>
          <a:xfrm>
            <a:off x="163853" y="1765920"/>
            <a:ext cx="4656570" cy="2514455"/>
            <a:chOff x="3852125" y="1218000"/>
            <a:chExt cx="5136300" cy="2773500"/>
          </a:xfrm>
        </p:grpSpPr>
        <p:sp>
          <p:nvSpPr>
            <p:cNvPr id="220" name="Google Shape;220;p24"/>
            <p:cNvSpPr/>
            <p:nvPr/>
          </p:nvSpPr>
          <p:spPr>
            <a:xfrm>
              <a:off x="3852125" y="1218000"/>
              <a:ext cx="5136300" cy="2773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1" name="Google Shape;221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57775" y="1232800"/>
              <a:ext cx="5105400" cy="27432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</a:t>
            </a:r>
            <a:r>
              <a:rPr lang="ko"/>
              <a:t>리!</a:t>
            </a:r>
            <a:endParaRPr/>
          </a:p>
        </p:txBody>
      </p:sp>
      <p:sp>
        <p:nvSpPr>
          <p:cNvPr id="227" name="Google Shape;2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Interpreter Pattern</a:t>
            </a:r>
            <a:r>
              <a:rPr lang="ko"/>
              <a:t>의 구조</a:t>
            </a:r>
            <a:endParaRPr/>
          </a:p>
        </p:txBody>
      </p:sp>
      <p:sp>
        <p:nvSpPr>
          <p:cNvPr id="233" name="Google Shape;233;p2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Context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문장을 저장하고 관리하는 클래스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Abstract Expression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문장을 해석하기 위한 해석자 인터페이스 클래스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Terminal Expression(Concrete Expression)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문장의 종료를 나타내는 해석자 클래스 구현체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Non-Terminal Expression(Concrete Expression)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문장의 비종료를 나타내는 해석자 클래스 구현체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Client</a:t>
            </a:r>
            <a:endParaRPr/>
          </a:p>
        </p:txBody>
      </p:sp>
      <p:sp>
        <p:nvSpPr>
          <p:cNvPr id="234" name="Google Shape;2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235" name="Google Shape;235;p26"/>
          <p:cNvGrpSpPr/>
          <p:nvPr/>
        </p:nvGrpSpPr>
        <p:grpSpPr>
          <a:xfrm>
            <a:off x="163853" y="1765920"/>
            <a:ext cx="4656570" cy="2514455"/>
            <a:chOff x="3852125" y="1218000"/>
            <a:chExt cx="5136300" cy="2773500"/>
          </a:xfrm>
        </p:grpSpPr>
        <p:sp>
          <p:nvSpPr>
            <p:cNvPr id="236" name="Google Shape;236;p26"/>
            <p:cNvSpPr/>
            <p:nvPr/>
          </p:nvSpPr>
          <p:spPr>
            <a:xfrm>
              <a:off x="3852125" y="1218000"/>
              <a:ext cx="5136300" cy="2773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7" name="Google Shape;237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57775" y="1232800"/>
              <a:ext cx="5105400" cy="27432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Interpreter Pattern의 구조</a:t>
            </a:r>
            <a:endParaRPr/>
          </a:p>
        </p:txBody>
      </p:sp>
      <p:sp>
        <p:nvSpPr>
          <p:cNvPr id="243" name="Google Shape;243;p2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Context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문장을 저장하고 관리하는 클래스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Abstract Expression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문장을 해석하기 위한 해석자 인터페이스 클래스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Terminal Expression(Concrete Expression)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문장의 종료를 나타내는 해석자 클래스 구현체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Non-Terminal Expression(Concrete Expression)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문장의 비종료를 나타내는 해석자 클래스 구현체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Client</a:t>
            </a:r>
            <a:endParaRPr/>
          </a:p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45" name="Google Shape;245;p27"/>
          <p:cNvPicPr preferRelativeResize="0"/>
          <p:nvPr/>
        </p:nvPicPr>
        <p:blipFill rotWithShape="1">
          <a:blip r:embed="rId3">
            <a:alphaModFix/>
          </a:blip>
          <a:srcRect b="1776" l="0" r="1078" t="42351"/>
          <a:stretch/>
        </p:blipFill>
        <p:spPr>
          <a:xfrm>
            <a:off x="412600" y="1906025"/>
            <a:ext cx="4344925" cy="2234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장</a:t>
            </a:r>
            <a:r>
              <a:rPr lang="ko"/>
              <a:t>점과 단점</a:t>
            </a:r>
            <a:endParaRPr/>
          </a:p>
        </p:txBody>
      </p:sp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장</a:t>
            </a:r>
            <a:r>
              <a:rPr lang="ko"/>
              <a:t>점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문법</a:t>
            </a:r>
            <a:r>
              <a:rPr lang="ko"/>
              <a:t>의 추가 및 수정, 구현이 쉬워진다.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단점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복잡한 문법의 경우 관리 및 유지가 어려워진다.</a:t>
            </a:r>
            <a:endParaRPr/>
          </a:p>
        </p:txBody>
      </p:sp>
      <p:sp>
        <p:nvSpPr>
          <p:cNvPr id="252" name="Google Shape;25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More…?</a:t>
            </a:r>
            <a:endParaRPr/>
          </a:p>
        </p:txBody>
      </p:sp>
      <p:sp>
        <p:nvSpPr>
          <p:cNvPr id="258" name="Google Shape;25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컴파일러</a:t>
            </a:r>
            <a:r>
              <a:rPr lang="ko"/>
              <a:t>와 </a:t>
            </a:r>
            <a:r>
              <a:rPr lang="ko"/>
              <a:t>인터프리터</a:t>
            </a:r>
            <a:endParaRPr/>
          </a:p>
        </p:txBody>
      </p:sp>
      <p:sp>
        <p:nvSpPr>
          <p:cNvPr id="264" name="Google Shape;264;p30"/>
          <p:cNvSpPr txBox="1"/>
          <p:nvPr>
            <p:ph idx="1" type="body"/>
          </p:nvPr>
        </p:nvSpPr>
        <p:spPr>
          <a:xfrm>
            <a:off x="474000" y="1418950"/>
            <a:ext cx="8196000" cy="3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컴파일러와 인터프리터는 고급언어로 작성된 원시 프로그램(Source Program)을 실행하는 목적 프로그램(Object Program)으로 번역하는 번역 프로그램이다.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프로그램 번역 방식에 따라 구분된다.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컴파일러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고급 언어로 작성된 프로그램 전체를 목적 프로그램으로 번역한 후, 링킹 작업을 통해 컴퓨터에서 실행 가능한 실행 프로그램을 생성.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번역 실행 과정을 거쳐야 하기 때문에 번역 과정이 번거롭고 번역 시간이 오래 걸리지만, 한번 번역한 후에는 다시 번역하지 않으므로 실행 속도가 빠르다.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C언어, Java 등.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인터프리터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인터프리터는 고급 언어로 작성된 프로그램을 한 줄 단위로 받아들여 번역하고, 번역과 동시에 프로그램을 한 줄 단위로 즉시 실행시키는 프로그램이다.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프로그램이 직접 실행되므로 목적 프로그램은 생성되지 않는다.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줄 단위로 번역, 실행되기 때문에 시분할 시스템에 유용하며 원시 프로그램의 변화에 대한 반응이 빠르다.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번역 속도는 빠르지만 프로그램 실행 시 매번 번역해야 하므로 실행 속도는 느리다.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CPU의 사용시간의 낭비가 크다.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Python, BASIC, SNOBOL, LISP, APL 등.</a:t>
            </a:r>
            <a:endParaRPr/>
          </a:p>
        </p:txBody>
      </p:sp>
      <p:sp>
        <p:nvSpPr>
          <p:cNvPr id="265" name="Google Shape;26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컴파일러와 인터프리터</a:t>
            </a:r>
            <a:endParaRPr/>
          </a:p>
        </p:txBody>
      </p:sp>
      <p:sp>
        <p:nvSpPr>
          <p:cNvPr id="271" name="Google Shape;27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272" name="Google Shape;272;p31"/>
          <p:cNvGraphicFramePr/>
          <p:nvPr/>
        </p:nvGraphicFramePr>
        <p:xfrm>
          <a:off x="952513" y="156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{810AC9AD-21BB-40E5-83FD-A99F8E4D9AD3}</a:tableStyleId>
              </a:tblPr>
              <a:tblGrid>
                <a:gridCol w="1334775"/>
                <a:gridCol w="2952100"/>
                <a:gridCol w="2952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구분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컴파일러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인터프리터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번역단위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전체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행(줄)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목</a:t>
                      </a:r>
                      <a:r>
                        <a:rPr lang="ko">
                          <a:solidFill>
                            <a:schemeClr val="lt1"/>
                          </a:solidFill>
                        </a:rPr>
                        <a:t>적 프로그램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생성함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생성하</a:t>
                      </a:r>
                      <a:r>
                        <a:rPr lang="ko">
                          <a:solidFill>
                            <a:schemeClr val="lt1"/>
                          </a:solidFill>
                        </a:rPr>
                        <a:t>지 않음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실행속도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빠름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느림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번역속도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느림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빠름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언어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C, C++, JAVA, etc.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Python, etc.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Interpreter Pattern</a:t>
            </a:r>
            <a:r>
              <a:rPr lang="ko"/>
              <a:t> 란?</a:t>
            </a:r>
            <a:endParaRPr/>
          </a:p>
        </p:txBody>
      </p:sp>
      <p:sp>
        <p:nvSpPr>
          <p:cNvPr id="141" name="Google Shape;14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More…?</a:t>
            </a:r>
            <a:endParaRPr/>
          </a:p>
        </p:txBody>
      </p:sp>
      <p:sp>
        <p:nvSpPr>
          <p:cNvPr id="278" name="Google Shape;278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후</a:t>
            </a:r>
            <a:r>
              <a:rPr lang="ko"/>
              <a:t>위 표기법을 문자로 입력했을때 계산해주는 프로그램을 제작해보자 : </a:t>
            </a:r>
            <a:r>
              <a:rPr lang="ko" u="sng">
                <a:solidFill>
                  <a:schemeClr val="hlink"/>
                </a:solidFill>
                <a:hlinkClick r:id="rId3"/>
              </a:rPr>
              <a:t>링크</a:t>
            </a:r>
            <a:endParaRPr/>
          </a:p>
        </p:txBody>
      </p:sp>
      <p:sp>
        <p:nvSpPr>
          <p:cNvPr id="279" name="Google Shape;27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idx="4294967295" type="title"/>
          </p:nvPr>
        </p:nvSpPr>
        <p:spPr>
          <a:xfrm>
            <a:off x="521700" y="529250"/>
            <a:ext cx="81006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참고자료</a:t>
            </a:r>
            <a:endParaRPr/>
          </a:p>
        </p:txBody>
      </p:sp>
      <p:sp>
        <p:nvSpPr>
          <p:cNvPr id="285" name="Google Shape;285;p33"/>
          <p:cNvSpPr txBox="1"/>
          <p:nvPr>
            <p:ph idx="4294967295" type="body"/>
          </p:nvPr>
        </p:nvSpPr>
        <p:spPr>
          <a:xfrm>
            <a:off x="521700" y="1185825"/>
            <a:ext cx="8100600" cy="33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Interpreter Pattern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[Team-Tyler]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https://prgrms-web-devcourse.github.io/be-team-f-study2/2021/08/12/Interpreter.html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[위키백과] </a:t>
            </a:r>
            <a:r>
              <a:rPr lang="ko" u="sng">
                <a:solidFill>
                  <a:schemeClr val="hlink"/>
                </a:solidFill>
                <a:hlinkClick r:id="rId4"/>
              </a:rPr>
              <a:t>https://ko.wikipedia.org/wiki/인터프리터_패턴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[tutorialspoint] </a:t>
            </a:r>
            <a:r>
              <a:rPr lang="ko" u="sng">
                <a:solidFill>
                  <a:schemeClr val="hlink"/>
                </a:solidFill>
                <a:hlinkClick r:id="rId5"/>
              </a:rPr>
              <a:t>https://www.tutorialspoint.com/design_pattern/interpreter_pattern.htm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[[Kunoo] [행위 패턴] Interpreter pattern (인터프리터 패턴)]</a:t>
            </a:r>
            <a:r>
              <a:rPr lang="ko" sz="900">
                <a:solidFill>
                  <a:srgbClr val="666666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  <a:t> </a:t>
            </a:r>
            <a:r>
              <a:rPr lang="ko" u="sng">
                <a:solidFill>
                  <a:schemeClr val="hlink"/>
                </a:solidFill>
                <a:hlinkClick r:id="rId6"/>
              </a:rPr>
              <a:t>https://kunoo.tistory.com/entry/행위-패턴-Interpreter-pattern-인터프리터-패턴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[[Pacientes Devlog] [디자인 패턴] 인터프리터 패턴] </a:t>
            </a:r>
            <a:r>
              <a:rPr lang="ko" u="sng">
                <a:solidFill>
                  <a:schemeClr val="hlink"/>
                </a:solidFill>
                <a:hlinkClick r:id="rId7"/>
              </a:rPr>
              <a:t>https://pacientes.github.io/posts/2020/12/design_pattern_interpreter/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[</a:t>
            </a:r>
            <a:r>
              <a:rPr lang="ko"/>
              <a:t>[GIS DEVELOPER</a:t>
            </a:r>
            <a:r>
              <a:rPr lang="ko"/>
              <a:t>] [GoF] Interpreter 패턴] </a:t>
            </a:r>
            <a:r>
              <a:rPr lang="ko" u="sng">
                <a:solidFill>
                  <a:schemeClr val="hlink"/>
                </a:solidFill>
                <a:hlinkClick r:id="rId8"/>
              </a:rPr>
              <a:t>http://www.gisdeveloper.co.kr/?p=10532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Compiler VS. Interpreter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[[코딩팩토리] [Language] 컴파일러와 인터프리터란 무엇인가?] </a:t>
            </a:r>
            <a:r>
              <a:rPr lang="ko" u="sng">
                <a:solidFill>
                  <a:schemeClr val="hlink"/>
                </a:solidFill>
                <a:hlinkClick r:id="rId9"/>
              </a:rPr>
              <a:t>https://coding-factory.tistory.com/303</a:t>
            </a:r>
            <a:endParaRPr/>
          </a:p>
        </p:txBody>
      </p:sp>
      <p:sp>
        <p:nvSpPr>
          <p:cNvPr id="286" name="Google Shape;28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Interpreter Pattern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행동패턴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일련</a:t>
            </a:r>
            <a:r>
              <a:rPr lang="ko"/>
              <a:t>의 규칙으로 정의된 문법적 언어 혹은 표현을 해석하는 패턴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간단한 언어의 문법을 정의하고 해석하는 패턴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데이터를 주고/받을 때 데이터의 패턴을 객체화하여 언어를 해석한다.</a:t>
            </a:r>
            <a:endParaRPr/>
          </a:p>
        </p:txBody>
      </p:sp>
      <p:sp>
        <p:nvSpPr>
          <p:cNvPr id="148" name="Google Shape;14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Interpreter Pattern UML</a:t>
            </a:r>
            <a:endParaRPr/>
          </a:p>
        </p:txBody>
      </p:sp>
      <p:sp>
        <p:nvSpPr>
          <p:cNvPr id="154" name="Google Shape;154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일련의 규칙으로 정의된 ‘문법적 언어’ 혹은 ‘표현’을 해석하는 패턴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&gt;&gt; 추상적으로 정의된 표현을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&gt;&gt; 구체화를 통해 해석하는 패턴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 u="sng"/>
              <a:t>문법적 규칙을 클래스화 </a:t>
            </a:r>
            <a:r>
              <a:rPr lang="ko"/>
              <a:t>하여, 일련의 규칙을 통해 언어/문법을 </a:t>
            </a:r>
            <a:r>
              <a:rPr lang="ko" u="sng"/>
              <a:t>해석하는 패턴</a:t>
            </a:r>
            <a:r>
              <a:rPr lang="ko"/>
              <a:t>이다.</a:t>
            </a:r>
            <a:endParaRPr/>
          </a:p>
        </p:txBody>
      </p:sp>
      <p:sp>
        <p:nvSpPr>
          <p:cNvPr id="155" name="Google Shape;15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156" name="Google Shape;156;p16"/>
          <p:cNvGrpSpPr/>
          <p:nvPr/>
        </p:nvGrpSpPr>
        <p:grpSpPr>
          <a:xfrm>
            <a:off x="163853" y="1765920"/>
            <a:ext cx="4656570" cy="2514455"/>
            <a:chOff x="3852125" y="1218000"/>
            <a:chExt cx="5136300" cy="2773500"/>
          </a:xfrm>
        </p:grpSpPr>
        <p:sp>
          <p:nvSpPr>
            <p:cNvPr id="157" name="Google Shape;157;p16"/>
            <p:cNvSpPr/>
            <p:nvPr/>
          </p:nvSpPr>
          <p:spPr>
            <a:xfrm>
              <a:off x="3852125" y="1218000"/>
              <a:ext cx="5136300" cy="2773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8" name="Google Shape;15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57775" y="1232800"/>
              <a:ext cx="5105400" cy="27432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개발자</a:t>
            </a:r>
            <a:r>
              <a:rPr lang="ko"/>
              <a:t>는 코드로 말한다!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</a:t>
            </a:r>
            <a:r>
              <a:rPr lang="ko"/>
              <a:t>를 들어볼까요?</a:t>
            </a:r>
            <a:endParaRPr/>
          </a:p>
        </p:txBody>
      </p:sp>
      <p:sp>
        <p:nvSpPr>
          <p:cNvPr id="164" name="Google Shape;16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Example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가능</a:t>
            </a:r>
            <a:r>
              <a:rPr lang="ko"/>
              <a:t>한 예시가 매우 많은것이 특징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계산기(후위 표기법 연산) : </a:t>
            </a:r>
            <a:r>
              <a:rPr lang="ko" u="sng">
                <a:solidFill>
                  <a:schemeClr val="hlink"/>
                </a:solidFill>
                <a:hlinkClick r:id="rId3"/>
              </a:rPr>
              <a:t>링크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계층적 언어(SQL, SHELL 등) 해석 :</a:t>
            </a:r>
            <a:r>
              <a:rPr lang="ko"/>
              <a:t> </a:t>
            </a:r>
            <a:r>
              <a:rPr lang="ko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링크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연산 표현법 : </a:t>
            </a:r>
            <a:r>
              <a:rPr lang="ko" u="sng">
                <a:solidFill>
                  <a:schemeClr val="hlink"/>
                </a:solidFill>
                <a:hlinkClick r:id="rId5"/>
              </a:rPr>
              <a:t>링크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위 내용들 중에서 간단하게 AND 와 OR 연산을 하는 프로그램 코드를 봅시다! : </a:t>
            </a:r>
            <a:r>
              <a:rPr lang="ko" u="sng">
                <a:solidFill>
                  <a:schemeClr val="hlink"/>
                </a:solidFill>
                <a:hlinkClick r:id="rId6"/>
              </a:rPr>
              <a:t>링크</a:t>
            </a:r>
            <a:endParaRPr/>
          </a:p>
        </p:txBody>
      </p:sp>
      <p:sp>
        <p:nvSpPr>
          <p:cNvPr id="171" name="Google Shape;1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Example</a:t>
            </a:r>
            <a:endParaRPr/>
          </a:p>
        </p:txBody>
      </p:sp>
      <p:sp>
        <p:nvSpPr>
          <p:cNvPr id="177" name="Google Shape;1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 rotWithShape="1">
          <a:blip r:embed="rId3">
            <a:alphaModFix/>
          </a:blip>
          <a:srcRect b="1776" l="0" r="1078" t="42351"/>
          <a:stretch/>
        </p:blipFill>
        <p:spPr>
          <a:xfrm>
            <a:off x="5084875" y="2036775"/>
            <a:ext cx="3836400" cy="1972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p19"/>
          <p:cNvGrpSpPr/>
          <p:nvPr/>
        </p:nvGrpSpPr>
        <p:grpSpPr>
          <a:xfrm>
            <a:off x="163853" y="1765920"/>
            <a:ext cx="4656570" cy="2514455"/>
            <a:chOff x="3852125" y="1218000"/>
            <a:chExt cx="5136300" cy="2773500"/>
          </a:xfrm>
        </p:grpSpPr>
        <p:sp>
          <p:nvSpPr>
            <p:cNvPr id="180" name="Google Shape;180;p19"/>
            <p:cNvSpPr/>
            <p:nvPr/>
          </p:nvSpPr>
          <p:spPr>
            <a:xfrm>
              <a:off x="3852125" y="1218000"/>
              <a:ext cx="5136300" cy="2773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1" name="Google Shape;181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57775" y="1232800"/>
              <a:ext cx="5105400" cy="27432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Example</a:t>
            </a:r>
            <a:endParaRPr/>
          </a:p>
        </p:txBody>
      </p: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113" y="1772388"/>
            <a:ext cx="3975776" cy="15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Example</a:t>
            </a:r>
            <a:endParaRPr/>
          </a:p>
        </p:txBody>
      </p:sp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501" y="1460250"/>
            <a:ext cx="4175673" cy="2903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60250"/>
            <a:ext cx="4371700" cy="2874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