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3716000" cx="2437765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12">
          <p15:clr>
            <a:srgbClr val="A4A3A4"/>
          </p15:clr>
        </p15:guide>
        <p15:guide id="2" pos="14830">
          <p15:clr>
            <a:srgbClr val="A4A3A4"/>
          </p15:clr>
        </p15:guide>
        <p15:guide id="3" pos="526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12" orient="horz"/>
        <p:guide pos="14830"/>
        <p:guide pos="526"/>
        <p:guide pos="528" orient="horz"/>
        <p:guide pos="7678"/>
        <p:guide pos="43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b8ecf09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b8ecf0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4b8ecf095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782a596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57782a5960_0_107:notes"/>
          <p:cNvSpPr/>
          <p:nvPr>
            <p:ph idx="2" type="sldImg"/>
          </p:nvPr>
        </p:nvSpPr>
        <p:spPr>
          <a:xfrm>
            <a:off x="1143820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782a5960_0_2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57782a596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7782a5960_0_2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782a5960_0_2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57782a596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7782a5960_0_2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8ed0f2b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8ed0f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98ed0f2b7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782a5960_0_24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57782a59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7782a5960_0_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8ed0f2b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8ed0f2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98ed0f2b7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7f747087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47f74708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6" name="Google Shape;226;g547f747087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7f747087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47f74708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47f747087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782a5960_0_2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7782a596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7782a5960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782a5960_0_2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57782a596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7782a5960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782a5960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782a596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7782a5960_0_2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782a5960_0_2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7782a596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7782a5960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782a5960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782a59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7782a5960_0_2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679139" y="914400"/>
            <a:ext cx="7862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10363676" y="1974850"/>
            <a:ext cx="12341100" cy="9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679139" y="4114800"/>
            <a:ext cx="7862100" cy="7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7837587" y="-2510450"/>
            <a:ext cx="8702400" cy="21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14261637" y="3914000"/>
            <a:ext cx="11623800" cy="52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3596285" y="-1190200"/>
            <a:ext cx="11623800" cy="15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3047206" y="2244726"/>
            <a:ext cx="182832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47206" y="7204076"/>
            <a:ext cx="182832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675963" y="3651250"/>
            <a:ext cx="210258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663267" y="3419476"/>
            <a:ext cx="21025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663267" y="9178926"/>
            <a:ext cx="21025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675963" y="3651250"/>
            <a:ext cx="103605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2341185" y="3651250"/>
            <a:ext cx="103605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679139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679139" y="3362326"/>
            <a:ext cx="103131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679139" y="5010150"/>
            <a:ext cx="103131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12341185" y="3362326"/>
            <a:ext cx="103635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12341185" y="5010150"/>
            <a:ext cx="103635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679139" y="914400"/>
            <a:ext cx="7862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0363676" y="1974850"/>
            <a:ext cx="12341100" cy="9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1679139" y="4114800"/>
            <a:ext cx="7862100" cy="7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0" i="0" sz="6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675963" y="3651250"/>
            <a:ext cx="210258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1.jpg"/><Relationship Id="rId7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1.jpg"/><Relationship Id="rId7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38" y="2559160"/>
            <a:ext cx="11463574" cy="8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85700"/>
            <a:ext cx="24225251" cy="874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690475" y="3751924"/>
            <a:ext cx="10844400" cy="4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TO-BE</a:t>
            </a:r>
            <a:endParaRPr b="1" sz="1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Proposta de como o</a:t>
            </a:r>
            <a:r>
              <a:rPr b="1" lang="en-US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“novo” processo será</a:t>
            </a:r>
            <a:endParaRPr b="1" sz="4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6766675" y="4470400"/>
            <a:ext cx="10844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766550" y="8865425"/>
            <a:ext cx="10844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8247062" y="4470400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8247062" y="8865423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0" y="5534550"/>
            <a:ext cx="243777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BPMN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7677800" y="5312975"/>
            <a:ext cx="9081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https://github.com/prgs1/importasisu/blob/master/Entregas/GPN/Entrega_3/BPMN_(TO-BE)/Modelagem_em_BPMN_do_TO-BE_do_processo_de_matricula.png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8247062" y="4470400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8247062" y="8865423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0" y="5534550"/>
            <a:ext cx="243777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09600"/>
            <a:ext cx="24072844" cy="1240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0" y="0"/>
            <a:ext cx="24377700" cy="349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-25" y="3827248"/>
            <a:ext cx="24377700" cy="1021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8794998" y="8152311"/>
            <a:ext cx="6821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Obrigado.</a:t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8051075" y="10535325"/>
            <a:ext cx="8009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SOMOS A IT-Gap Solutions 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6765566" y="11181664"/>
            <a:ext cx="108465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Desenvolvemos mais que uma solução. Desenvolvemos </a:t>
            </a: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REALIZAÇÃO</a:t>
            </a: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490377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4">
            <a:alphaModFix/>
          </a:blip>
          <a:srcRect b="0" l="69" r="59" t="0"/>
          <a:stretch/>
        </p:blipFill>
        <p:spPr>
          <a:xfrm>
            <a:off x="5350402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30"/>
          <p:cNvPicPr preferRelativeResize="0"/>
          <p:nvPr/>
        </p:nvPicPr>
        <p:blipFill rotWithShape="1">
          <a:blip r:embed="rId5">
            <a:alphaModFix/>
          </a:blip>
          <a:srcRect b="0" l="69" r="59" t="0"/>
          <a:stretch/>
        </p:blipFill>
        <p:spPr>
          <a:xfrm>
            <a:off x="10243615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6">
            <a:alphaModFix/>
          </a:blip>
          <a:srcRect b="0" l="1229" r="1229" t="0"/>
          <a:stretch/>
        </p:blipFill>
        <p:spPr>
          <a:xfrm>
            <a:off x="15060652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7">
            <a:alphaModFix/>
          </a:blip>
          <a:srcRect b="0" l="69" r="59" t="0"/>
          <a:stretch/>
        </p:blipFill>
        <p:spPr>
          <a:xfrm>
            <a:off x="19996877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30"/>
          <p:cNvSpPr txBox="1"/>
          <p:nvPr/>
        </p:nvSpPr>
        <p:spPr>
          <a:xfrm>
            <a:off x="776724" y="5944325"/>
            <a:ext cx="343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Antônio Paulino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apln2@cin.ufpe.br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43876" y="6821350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5805750" y="5868125"/>
            <a:ext cx="343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Gabriel Cavalcanti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gcm2@cin.ufpe.br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0801304" y="5868125"/>
            <a:ext cx="301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Isac Tomaz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its@cin.ufpe.br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5161125" y="5868125"/>
            <a:ext cx="3890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Pedro Rodolfo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rodolfo@cin.ufpe.br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0287526" y="6855100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5055076" y="6897538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Gerente de Projeto 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Owner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5070525" y="6819125"/>
            <a:ext cx="48138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 e Scrum Master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19898826" y="6819113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Analista de processo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20597279" y="5867013"/>
            <a:ext cx="301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Tiago Oliveira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tos@cin.ufpe.br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38" y="2559160"/>
            <a:ext cx="11463574" cy="8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690475" y="4666324"/>
            <a:ext cx="10844400" cy="4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importaSiSU</a:t>
            </a:r>
            <a:endParaRPr b="1" sz="1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Projeto de Plano de Implantação de </a:t>
            </a:r>
            <a:endParaRPr b="1" sz="4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Módulo de Integração entre o SiSU e o SIGAA</a:t>
            </a:r>
            <a:endParaRPr b="1" sz="4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766675" y="4470400"/>
            <a:ext cx="10844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766550" y="8865425"/>
            <a:ext cx="10844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24377700" cy="349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-25" y="3827248"/>
            <a:ext cx="24377700" cy="1021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794998" y="8152311"/>
            <a:ext cx="6821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Olá. :)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051075" y="10535325"/>
            <a:ext cx="8009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SOMOS A IT-Gap Solutions 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6765566" y="11181664"/>
            <a:ext cx="108465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Desenvolvemos mais que uma solução. Desenvolvemos </a:t>
            </a: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REALIZAÇÃO</a:t>
            </a: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490377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69" r="59" t="0"/>
          <a:stretch/>
        </p:blipFill>
        <p:spPr>
          <a:xfrm>
            <a:off x="5350402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0" l="69" r="59" t="0"/>
          <a:stretch/>
        </p:blipFill>
        <p:spPr>
          <a:xfrm>
            <a:off x="10243615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0" l="1229" r="1229" t="0"/>
          <a:stretch/>
        </p:blipFill>
        <p:spPr>
          <a:xfrm>
            <a:off x="15060652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7">
            <a:alphaModFix/>
          </a:blip>
          <a:srcRect b="0" l="69" r="59" t="0"/>
          <a:stretch/>
        </p:blipFill>
        <p:spPr>
          <a:xfrm>
            <a:off x="19996877" y="1818001"/>
            <a:ext cx="3890400" cy="3895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7"/>
          <p:cNvSpPr txBox="1"/>
          <p:nvPr/>
        </p:nvSpPr>
        <p:spPr>
          <a:xfrm>
            <a:off x="776724" y="5944325"/>
            <a:ext cx="343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Antônio Paulino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apln2@cin.ufpe.br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43876" y="6821350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5805750" y="5868125"/>
            <a:ext cx="343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Gabriel Cavalcanti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gcm2@cin.ufpe.br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801304" y="5868125"/>
            <a:ext cx="301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Isac Tomaz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its@cin.ufpe.br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5161125" y="5868125"/>
            <a:ext cx="3890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Pedro Rodolfo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rodolfo@cin.ufpe.br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0287526" y="6855100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5055076" y="6897538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Gerente de Projeto e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Owner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070525" y="6819125"/>
            <a:ext cx="48138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marR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 e </a:t>
            </a: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Scrum Master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9898826" y="6819113"/>
            <a:ext cx="3983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noAutofit/>
          </a:bodyPr>
          <a:lstStyle/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Team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Analista de processo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0597279" y="5867013"/>
            <a:ext cx="301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Tiago Oliveira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tos@cin.ufpe.br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690475" y="3751924"/>
            <a:ext cx="10844400" cy="4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AS-IS</a:t>
            </a:r>
            <a:endParaRPr b="1" sz="1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O processo como é atualmente</a:t>
            </a:r>
            <a:endParaRPr b="1" sz="4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766675" y="4470400"/>
            <a:ext cx="10844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766550" y="8865425"/>
            <a:ext cx="10844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247062" y="4470400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8247062" y="8865423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0" y="5534550"/>
            <a:ext cx="243777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BPMN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7677800" y="5312975"/>
            <a:ext cx="9081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https://github.com/prgs1/importasisu/blob/master/Entregas/GPN/Entrega_1/BPMN_(AS-IS)/Modelagem_em_BPMN_do_AS-IS_do_processo_de_matricula.png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8247062" y="4470400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247062" y="8865423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5534550"/>
            <a:ext cx="243777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75" y="114300"/>
            <a:ext cx="22815494" cy="135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8247062" y="4470400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8247062" y="8865423"/>
            <a:ext cx="78834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0" y="5534550"/>
            <a:ext cx="243777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Ishikawa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C2E2C"/>
      </a:accent1>
      <a:accent2>
        <a:srgbClr val="CE6554"/>
      </a:accent2>
      <a:accent3>
        <a:srgbClr val="383634"/>
      </a:accent3>
      <a:accent4>
        <a:srgbClr val="363E48"/>
      </a:accent4>
      <a:accent5>
        <a:srgbClr val="69686E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