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9" r:id="rId1"/>
  </p:sldMasterIdLst>
  <p:notesMasterIdLst>
    <p:notesMasterId r:id="rId21"/>
  </p:notesMasterIdLst>
  <p:sldIdLst>
    <p:sldId id="279" r:id="rId2"/>
    <p:sldId id="278" r:id="rId3"/>
    <p:sldId id="280" r:id="rId4"/>
    <p:sldId id="281" r:id="rId5"/>
    <p:sldId id="282" r:id="rId6"/>
    <p:sldId id="283" r:id="rId7"/>
    <p:sldId id="284" r:id="rId8"/>
    <p:sldId id="291" r:id="rId9"/>
    <p:sldId id="295" r:id="rId10"/>
    <p:sldId id="292" r:id="rId11"/>
    <p:sldId id="293" r:id="rId12"/>
    <p:sldId id="294" r:id="rId13"/>
    <p:sldId id="296" r:id="rId14"/>
    <p:sldId id="285" r:id="rId15"/>
    <p:sldId id="286" r:id="rId16"/>
    <p:sldId id="287" r:id="rId17"/>
    <p:sldId id="288" r:id="rId18"/>
    <p:sldId id="289" r:id="rId19"/>
    <p:sldId id="290" r:id="rId20"/>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6CC25B-0F4F-497D-90B0-1B524A161B99}">
          <p14:sldIdLst>
            <p14:sldId id="279"/>
            <p14:sldId id="278"/>
            <p14:sldId id="280"/>
            <p14:sldId id="281"/>
            <p14:sldId id="282"/>
            <p14:sldId id="283"/>
            <p14:sldId id="284"/>
            <p14:sldId id="291"/>
            <p14:sldId id="295"/>
            <p14:sldId id="292"/>
            <p14:sldId id="293"/>
            <p14:sldId id="294"/>
            <p14:sldId id="296"/>
            <p14:sldId id="285"/>
            <p14:sldId id="286"/>
            <p14:sldId id="287"/>
            <p14:sldId id="288"/>
            <p14:sldId id="289"/>
            <p14:sldId id="290"/>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36" autoAdjust="0"/>
    <p:restoredTop sz="95250" autoAdjust="0"/>
  </p:normalViewPr>
  <p:slideViewPr>
    <p:cSldViewPr>
      <p:cViewPr>
        <p:scale>
          <a:sx n="59" d="100"/>
          <a:sy n="59" d="100"/>
        </p:scale>
        <p:origin x="28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C1EF5776-312D-4F26-9049-46080A2EB360}" type="datetimeFigureOut">
              <a:rPr lang="en-IN" smtClean="0"/>
              <a:t>13-08-2024</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0D26FA5B-1B2F-4AC1-8E71-EBB8EE27F183}" type="slidenum">
              <a:rPr lang="en-IN" smtClean="0"/>
              <a:t>‹#›</a:t>
            </a:fld>
            <a:endParaRPr lang="en-IN"/>
          </a:p>
        </p:txBody>
      </p:sp>
    </p:spTree>
    <p:extLst>
      <p:ext uri="{BB962C8B-B14F-4D97-AF65-F5344CB8AC3E}">
        <p14:creationId xmlns:p14="http://schemas.microsoft.com/office/powerpoint/2010/main" val="328097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0943C1-5961-4216-88ED-25365F3B026D}" type="datetime1">
              <a:rPr lang="en-US" smtClean="0"/>
              <a:t>8/13/2024</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05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04344-CE1A-494E-8E59-DF4A634CF1F6}" type="datetime1">
              <a:rPr lang="en-US" smtClean="0"/>
              <a:t>8/13/2024</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803539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04344-CE1A-494E-8E59-DF4A634CF1F6}" type="datetime1">
              <a:rPr lang="en-US" smtClean="0"/>
              <a:t>8/13/2024</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5865361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04344-CE1A-494E-8E59-DF4A634CF1F6}" type="datetime1">
              <a:rPr lang="en-US" smtClean="0"/>
              <a:t>8/13/2024</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899380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EF4594-E142-4712-B8A2-84C64651A5B8}" type="datetime1">
              <a:rPr lang="en-US" smtClean="0"/>
              <a:t>8/13/2024</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230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C04344-CE1A-494E-8E59-DF4A634CF1F6}" type="datetime1">
              <a:rPr lang="en-US" smtClean="0"/>
              <a:t>8/13/2024</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1199561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C04344-CE1A-494E-8E59-DF4A634CF1F6}" type="datetime1">
              <a:rPr lang="en-US" smtClean="0"/>
              <a:t>8/13/2024</a:t>
            </a:fld>
            <a:endParaRPr lang="en-US"/>
          </a:p>
        </p:txBody>
      </p:sp>
      <p:sp>
        <p:nvSpPr>
          <p:cNvPr id="8" name="Footer Placeholder 7"/>
          <p:cNvSpPr>
            <a:spLocks noGrp="1"/>
          </p:cNvSpPr>
          <p:nvPr>
            <p:ph type="ftr" sz="quarter" idx="11"/>
          </p:nvPr>
        </p:nvSpPr>
        <p:spPr/>
        <p:txBody>
          <a:bodyPr/>
          <a:lstStyle/>
          <a:p>
            <a:r>
              <a:rPr lang="en-IN"/>
              <a:t>BY PRAVEEN N. SHARMA &amp; SANJUKTA SENGUPTA</a:t>
            </a:r>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672058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3EA1DC-366D-472F-BA38-879012567344}" type="datetime1">
              <a:rPr lang="en-US" smtClean="0"/>
              <a:t>8/13/2024</a:t>
            </a:fld>
            <a:endParaRPr lang="en-US"/>
          </a:p>
        </p:txBody>
      </p:sp>
      <p:sp>
        <p:nvSpPr>
          <p:cNvPr id="4" name="Footer Placeholder 3"/>
          <p:cNvSpPr>
            <a:spLocks noGrp="1"/>
          </p:cNvSpPr>
          <p:nvPr>
            <p:ph type="ftr" sz="quarter" idx="11"/>
          </p:nvPr>
        </p:nvSpPr>
        <p:spPr/>
        <p:txBody>
          <a:bodyPr/>
          <a:lstStyle/>
          <a:p>
            <a:r>
              <a:rPr lang="en-IN"/>
              <a:t>BY PRAVEEN N. SHARMA &amp; SANJUKTA SENGUPTA</a:t>
            </a:r>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1874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378CAC5-7C0D-4FE4-8DBB-1B5C3F23AA9B}" type="datetime1">
              <a:rPr lang="en-US" smtClean="0"/>
              <a:t>8/13/2024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BY PRAVEEN N. SHARMA &amp; SANJUKTA SENGUPTA</a:t>
            </a:r>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93302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32C04344-CE1A-494E-8E59-DF4A634CF1F6}" type="datetime1">
              <a:rPr lang="en-US" smtClean="0"/>
              <a:t>8/13/2024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BY PRAVEEN N. SHARMA &amp; SANJUKTA SENGUPTA</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57299979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DB963A3B-6E18-40B1-95D1-E9E62F8377EB}" type="datetime1">
              <a:rPr lang="en-US" smtClean="0"/>
              <a:t>8/13/2024</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86150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32C04344-CE1A-494E-8E59-DF4A634CF1F6}" type="datetime1">
              <a:rPr lang="en-US" smtClean="0"/>
              <a:t>8/13/2024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BY PRAVEEN N. SHARMA &amp; SANJUKTA SENGUPTA</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fld id="{B6F15528-21DE-4FAA-801E-634DDDAF4B2B}" type="slidenum">
              <a:rPr lang="en-IN" smtClean="0"/>
              <a:t>‹#›</a:t>
            </a:fld>
            <a:endParaRPr lang="en-IN"/>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761550"/>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hf hdr="0" ftr="0" dt="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a:off x="17259300" y="0"/>
            <a:ext cx="1028700" cy="1028700"/>
            <a:chOff x="0" y="0"/>
            <a:chExt cx="812800" cy="812800"/>
          </a:xfrm>
          <a:solidFill>
            <a:schemeClr val="accent1"/>
          </a:solidFill>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pFill/>
          </p:spPr>
        </p:sp>
        <p:sp>
          <p:nvSpPr>
            <p:cNvPr id="12" name="TextBox 12"/>
            <p:cNvSpPr txBox="1"/>
            <p:nvPr/>
          </p:nvSpPr>
          <p:spPr>
            <a:xfrm>
              <a:off x="0" y="-38100"/>
              <a:ext cx="812800" cy="850900"/>
            </a:xfrm>
            <a:prstGeom prst="rect">
              <a:avLst/>
            </a:prstGeom>
            <a:grpFill/>
          </p:spPr>
          <p:txBody>
            <a:bodyPr lIns="50800" tIns="50800" rIns="50800" bIns="50800" rtlCol="0" anchor="ctr"/>
            <a:lstStyle/>
            <a:p>
              <a:pPr algn="ctr">
                <a:lnSpc>
                  <a:spcPts val="2659"/>
                </a:lnSpc>
              </a:pPr>
              <a:endParaRPr/>
            </a:p>
          </p:txBody>
        </p:sp>
      </p:grpSp>
      <p:sp>
        <p:nvSpPr>
          <p:cNvPr id="18" name="TextBox 18"/>
          <p:cNvSpPr txBox="1"/>
          <p:nvPr/>
        </p:nvSpPr>
        <p:spPr>
          <a:xfrm>
            <a:off x="1624423" y="5502908"/>
            <a:ext cx="4176257" cy="654298"/>
          </a:xfrm>
          <a:prstGeom prst="rect">
            <a:avLst/>
          </a:prstGeom>
        </p:spPr>
        <p:txBody>
          <a:bodyPr lIns="50800" tIns="50800" rIns="50800" bIns="50800" rtlCol="0" anchor="ctr"/>
          <a:lstStyle/>
          <a:p>
            <a:pPr algn="ctr">
              <a:lnSpc>
                <a:spcPts val="2659"/>
              </a:lnSpc>
            </a:pPr>
            <a:r>
              <a:rPr lang="en-US" sz="1899" dirty="0">
                <a:solidFill>
                  <a:srgbClr val="FFFFFF"/>
                </a:solidFill>
                <a:latin typeface="Garet"/>
                <a:ea typeface="Garet"/>
                <a:cs typeface="Garet"/>
                <a:sym typeface="Garet"/>
              </a:rPr>
              <a:t>Deer 2023</a:t>
            </a:r>
          </a:p>
        </p:txBody>
      </p:sp>
      <p:grpSp>
        <p:nvGrpSpPr>
          <p:cNvPr id="19" name="Group 19"/>
          <p:cNvGrpSpPr/>
          <p:nvPr/>
        </p:nvGrpSpPr>
        <p:grpSpPr>
          <a:xfrm>
            <a:off x="15278125" y="1638300"/>
            <a:ext cx="1977164" cy="1977164"/>
            <a:chOff x="0" y="0"/>
            <a:chExt cx="812800" cy="812800"/>
          </a:xfrm>
          <a:solidFill>
            <a:schemeClr val="accent1"/>
          </a:solidFill>
        </p:grpSpPr>
        <p:sp>
          <p:nvSpPr>
            <p:cNvPr id="20" name="Freeform 20"/>
            <p:cNvSpPr/>
            <p:nvPr/>
          </p:nvSpPr>
          <p:spPr>
            <a:xfrm>
              <a:off x="0" y="0"/>
              <a:ext cx="812800" cy="812800"/>
            </a:xfrm>
            <a:custGeom>
              <a:avLst/>
              <a:gdLst/>
              <a:ahLst/>
              <a:cxnLst/>
              <a:rect l="l" t="t" r="r" b="b"/>
              <a:pathLst>
                <a:path w="812800" h="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grpFill/>
          </p:spPr>
          <p:txBody>
            <a:bodyPr/>
            <a:lstStyle/>
            <a:p>
              <a:endParaRPr lang="en-IN"/>
            </a:p>
          </p:txBody>
        </p:sp>
        <p:sp>
          <p:nvSpPr>
            <p:cNvPr id="21" name="TextBox 21"/>
            <p:cNvSpPr txBox="1"/>
            <p:nvPr/>
          </p:nvSpPr>
          <p:spPr>
            <a:xfrm>
              <a:off x="0" y="-38100"/>
              <a:ext cx="812800" cy="850900"/>
            </a:xfrm>
            <a:prstGeom prst="rect">
              <a:avLst/>
            </a:prstGeom>
            <a:grpFill/>
          </p:spPr>
          <p:txBody>
            <a:bodyPr lIns="50800" tIns="50800" rIns="50800" bIns="50800" rtlCol="0" anchor="ctr"/>
            <a:lstStyle/>
            <a:p>
              <a:pPr algn="ctr">
                <a:lnSpc>
                  <a:spcPts val="2659"/>
                </a:lnSpc>
              </a:pPr>
              <a:endParaRPr b="1">
                <a:ln w="22225">
                  <a:solidFill>
                    <a:schemeClr val="accent2"/>
                  </a:solidFill>
                  <a:prstDash val="solid"/>
                </a:ln>
                <a:solidFill>
                  <a:schemeClr val="accent2">
                    <a:lumMod val="40000"/>
                    <a:lumOff val="60000"/>
                  </a:schemeClr>
                </a:solidFill>
              </a:endParaRPr>
            </a:p>
          </p:txBody>
        </p:sp>
      </p:grpSp>
      <p:sp>
        <p:nvSpPr>
          <p:cNvPr id="26" name="TextBox 26"/>
          <p:cNvSpPr txBox="1"/>
          <p:nvPr/>
        </p:nvSpPr>
        <p:spPr>
          <a:xfrm>
            <a:off x="1624422" y="2355015"/>
            <a:ext cx="10338977" cy="3077766"/>
          </a:xfrm>
          <a:prstGeom prst="rect">
            <a:avLst/>
          </a:prstGeom>
        </p:spPr>
        <p:txBody>
          <a:bodyPr wrap="square" lIns="0" tIns="0" rIns="0" bIns="0" rtlCol="0" anchor="t">
            <a:spAutoFit/>
          </a:bodyPr>
          <a:lstStyle/>
          <a:p>
            <a:pPr algn="l">
              <a:lnSpc>
                <a:spcPts val="11960"/>
              </a:lnSpc>
            </a:pPr>
            <a:r>
              <a:rPr lang="en-US" sz="10400" dirty="0">
                <a:solidFill>
                  <a:schemeClr val="accent1">
                    <a:lumMod val="50000"/>
                  </a:schemeClr>
                </a:solidFill>
                <a:latin typeface="Garet Bold"/>
                <a:ea typeface="Garet Bold"/>
                <a:cs typeface="Times New Roman" panose="02020603050405020304" pitchFamily="18" charset="0"/>
                <a:sym typeface="Garet Bold"/>
              </a:rPr>
              <a:t>FINANCE AND RISK ANALYSIS</a:t>
            </a:r>
          </a:p>
        </p:txBody>
      </p:sp>
      <p:pic>
        <p:nvPicPr>
          <p:cNvPr id="32" name="Picture 31">
            <a:extLst>
              <a:ext uri="{FF2B5EF4-FFF2-40B4-BE49-F238E27FC236}">
                <a16:creationId xmlns:a16="http://schemas.microsoft.com/office/drawing/2014/main" id="{95080E89-CF3B-8DD1-F92E-3FAEB9A72F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88235"/>
            <a:ext cx="2696503" cy="1618604"/>
          </a:xfrm>
          <a:prstGeom prst="ellipse">
            <a:avLst/>
          </a:prstGeom>
          <a:ln>
            <a:noFill/>
          </a:ln>
          <a:effectLst>
            <a:softEdge rad="112500"/>
          </a:effectLst>
        </p:spPr>
      </p:pic>
      <p:sp>
        <p:nvSpPr>
          <p:cNvPr id="45" name="TextBox 44">
            <a:extLst>
              <a:ext uri="{FF2B5EF4-FFF2-40B4-BE49-F238E27FC236}">
                <a16:creationId xmlns:a16="http://schemas.microsoft.com/office/drawing/2014/main" id="{078FA6A7-6735-F2F9-CFC0-C2B80E727F1E}"/>
              </a:ext>
            </a:extLst>
          </p:cNvPr>
          <p:cNvSpPr txBox="1"/>
          <p:nvPr/>
        </p:nvSpPr>
        <p:spPr>
          <a:xfrm>
            <a:off x="13639800" y="7353300"/>
            <a:ext cx="9144000" cy="1815882"/>
          </a:xfrm>
          <a:prstGeom prst="rect">
            <a:avLst/>
          </a:prstGeom>
          <a:noFill/>
        </p:spPr>
        <p:txBody>
          <a:bodyPr wrap="square">
            <a:spAutoFit/>
          </a:bodyPr>
          <a:lstStyle/>
          <a:p>
            <a:r>
              <a:rPr lang="en-GB" sz="2800" b="1" dirty="0">
                <a:solidFill>
                  <a:schemeClr val="accent1">
                    <a:lumMod val="50000"/>
                  </a:schemeClr>
                </a:solidFill>
                <a:latin typeface="Times New Roman" panose="02020603050405020304" pitchFamily="18" charset="0"/>
                <a:cs typeface="Times New Roman" panose="02020603050405020304" pitchFamily="18" charset="0"/>
              </a:rPr>
              <a:t>Presented By</a:t>
            </a:r>
          </a:p>
          <a:p>
            <a:pPr marL="1254125" indent="-457200">
              <a:buFont typeface="Wingdings" panose="05000000000000000000" pitchFamily="2" charset="2"/>
              <a:buChar char="ü"/>
            </a:pPr>
            <a:r>
              <a:rPr lang="en-GB" sz="2800" dirty="0">
                <a:solidFill>
                  <a:schemeClr val="accent1">
                    <a:lumMod val="50000"/>
                  </a:schemeClr>
                </a:solidFill>
                <a:latin typeface="Times New Roman" panose="02020603050405020304" pitchFamily="18" charset="0"/>
                <a:cs typeface="Times New Roman" panose="02020603050405020304" pitchFamily="18" charset="0"/>
              </a:rPr>
              <a:t>Manasi Kaur</a:t>
            </a:r>
          </a:p>
          <a:p>
            <a:pPr marL="1254125" indent="-457200">
              <a:buFont typeface="Wingdings" panose="05000000000000000000" pitchFamily="2" charset="2"/>
              <a:buChar char="ü"/>
            </a:pPr>
            <a:r>
              <a:rPr lang="en-GB" sz="2800" dirty="0">
                <a:solidFill>
                  <a:schemeClr val="accent1">
                    <a:lumMod val="50000"/>
                  </a:schemeClr>
                </a:solidFill>
                <a:latin typeface="Times New Roman" panose="02020603050405020304" pitchFamily="18" charset="0"/>
                <a:cs typeface="Times New Roman" panose="02020603050405020304" pitchFamily="18" charset="0"/>
              </a:rPr>
              <a:t>Priyanka Shah</a:t>
            </a:r>
          </a:p>
          <a:p>
            <a:pPr marL="1254125" indent="-457200">
              <a:buFont typeface="Wingdings" panose="05000000000000000000" pitchFamily="2" charset="2"/>
              <a:buChar char="ü"/>
            </a:pPr>
            <a:r>
              <a:rPr lang="en-GB" sz="2800" dirty="0">
                <a:solidFill>
                  <a:schemeClr val="accent1">
                    <a:lumMod val="50000"/>
                  </a:schemeClr>
                </a:solidFill>
                <a:latin typeface="Times New Roman" panose="02020603050405020304" pitchFamily="18" charset="0"/>
                <a:cs typeface="Times New Roman" panose="02020603050405020304" pitchFamily="18" charset="0"/>
              </a:rPr>
              <a:t>Robert Mani </a:t>
            </a:r>
            <a:endParaRPr lang="en-IN" sz="2800" dirty="0">
              <a:solidFill>
                <a:schemeClr val="accent1">
                  <a:lumMod val="50000"/>
                </a:schemeClr>
              </a:solidFill>
            </a:endParaRPr>
          </a:p>
        </p:txBody>
      </p:sp>
      <p:grpSp>
        <p:nvGrpSpPr>
          <p:cNvPr id="4" name="Group 10">
            <a:extLst>
              <a:ext uri="{FF2B5EF4-FFF2-40B4-BE49-F238E27FC236}">
                <a16:creationId xmlns:a16="http://schemas.microsoft.com/office/drawing/2014/main" id="{5B1F4465-9E91-092F-23B6-6C11B1C92D7E}"/>
              </a:ext>
            </a:extLst>
          </p:cNvPr>
          <p:cNvGrpSpPr/>
          <p:nvPr/>
        </p:nvGrpSpPr>
        <p:grpSpPr>
          <a:xfrm>
            <a:off x="0" y="6620952"/>
            <a:ext cx="1028700" cy="3177813"/>
            <a:chOff x="0" y="0"/>
            <a:chExt cx="812800" cy="2510865"/>
          </a:xfrm>
          <a:solidFill>
            <a:schemeClr val="accent1"/>
          </a:solidFill>
        </p:grpSpPr>
        <p:sp>
          <p:nvSpPr>
            <p:cNvPr id="5" name="Freeform 11">
              <a:extLst>
                <a:ext uri="{FF2B5EF4-FFF2-40B4-BE49-F238E27FC236}">
                  <a16:creationId xmlns:a16="http://schemas.microsoft.com/office/drawing/2014/main" id="{5BDD1892-2685-1919-C337-9054E365BFB4}"/>
                </a:ext>
              </a:extLst>
            </p:cNvPr>
            <p:cNvSpPr/>
            <p:nvPr/>
          </p:nvSpPr>
          <p:spPr>
            <a:xfrm>
              <a:off x="0" y="0"/>
              <a:ext cx="812800" cy="2510865"/>
            </a:xfrm>
            <a:custGeom>
              <a:avLst/>
              <a:gdLst/>
              <a:ahLst/>
              <a:cxnLst/>
              <a:rect l="l" t="t" r="r" b="b"/>
              <a:pathLst>
                <a:path w="812800" h="2510865">
                  <a:moveTo>
                    <a:pt x="0" y="0"/>
                  </a:moveTo>
                  <a:lnTo>
                    <a:pt x="812800" y="0"/>
                  </a:lnTo>
                  <a:lnTo>
                    <a:pt x="812800" y="2510865"/>
                  </a:lnTo>
                  <a:lnTo>
                    <a:pt x="0" y="2510865"/>
                  </a:lnTo>
                  <a:close/>
                </a:path>
              </a:pathLst>
            </a:custGeom>
            <a:grpFill/>
          </p:spPr>
          <p:txBody>
            <a:bodyPr/>
            <a:lstStyle/>
            <a:p>
              <a:endParaRPr lang="en-IN"/>
            </a:p>
          </p:txBody>
        </p:sp>
        <p:sp>
          <p:nvSpPr>
            <p:cNvPr id="6" name="TextBox 12">
              <a:extLst>
                <a:ext uri="{FF2B5EF4-FFF2-40B4-BE49-F238E27FC236}">
                  <a16:creationId xmlns:a16="http://schemas.microsoft.com/office/drawing/2014/main" id="{48A0897A-8A56-0544-5A7D-C0201B9FDADE}"/>
                </a:ext>
              </a:extLst>
            </p:cNvPr>
            <p:cNvSpPr txBox="1"/>
            <p:nvPr/>
          </p:nvSpPr>
          <p:spPr>
            <a:xfrm>
              <a:off x="0" y="-38100"/>
              <a:ext cx="812800" cy="2548965"/>
            </a:xfrm>
            <a:prstGeom prst="rect">
              <a:avLst/>
            </a:prstGeom>
            <a:solidFill>
              <a:schemeClr val="accent2"/>
            </a:solidFill>
          </p:spPr>
          <p:txBody>
            <a:bodyPr lIns="50800" tIns="50800" rIns="50800" bIns="50800" rtlCol="0" anchor="ctr"/>
            <a:lstStyle/>
            <a:p>
              <a:pPr algn="ctr">
                <a:lnSpc>
                  <a:spcPts val="2659"/>
                </a:lnSpc>
              </a:pPr>
              <a:endParaRPr b="1">
                <a:ln w="22225">
                  <a:solidFill>
                    <a:schemeClr val="accent2"/>
                  </a:solidFill>
                  <a:prstDash val="solid"/>
                </a:ln>
                <a:solidFill>
                  <a:schemeClr val="accent2">
                    <a:lumMod val="40000"/>
                    <a:lumOff val="60000"/>
                  </a:schemeClr>
                </a:solidFill>
              </a:endParaRPr>
            </a:p>
          </p:txBody>
        </p:sp>
      </p:grpSp>
      <p:grpSp>
        <p:nvGrpSpPr>
          <p:cNvPr id="7" name="Group 13">
            <a:extLst>
              <a:ext uri="{FF2B5EF4-FFF2-40B4-BE49-F238E27FC236}">
                <a16:creationId xmlns:a16="http://schemas.microsoft.com/office/drawing/2014/main" id="{9ADF9582-BD15-DEB2-1C36-79BA0492F655}"/>
              </a:ext>
            </a:extLst>
          </p:cNvPr>
          <p:cNvGrpSpPr/>
          <p:nvPr/>
        </p:nvGrpSpPr>
        <p:grpSpPr>
          <a:xfrm>
            <a:off x="0" y="76200"/>
            <a:ext cx="1028700" cy="1028700"/>
            <a:chOff x="0" y="0"/>
            <a:chExt cx="812800" cy="812800"/>
          </a:xfrm>
          <a:solidFill>
            <a:schemeClr val="accent2"/>
          </a:solidFill>
        </p:grpSpPr>
        <p:sp>
          <p:nvSpPr>
            <p:cNvPr id="8" name="Freeform 14">
              <a:extLst>
                <a:ext uri="{FF2B5EF4-FFF2-40B4-BE49-F238E27FC236}">
                  <a16:creationId xmlns:a16="http://schemas.microsoft.com/office/drawing/2014/main" id="{646CA76B-C815-2F50-FB1A-BBD6BD859697}"/>
                </a:ext>
              </a:extLst>
            </p:cNvPr>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pFill/>
          </p:spPr>
        </p:sp>
        <p:sp>
          <p:nvSpPr>
            <p:cNvPr id="9" name="TextBox 15">
              <a:extLst>
                <a:ext uri="{FF2B5EF4-FFF2-40B4-BE49-F238E27FC236}">
                  <a16:creationId xmlns:a16="http://schemas.microsoft.com/office/drawing/2014/main" id="{5043B2B2-CC40-EFEC-65CD-96CF811F7B9C}"/>
                </a:ext>
              </a:extLst>
            </p:cNvPr>
            <p:cNvSpPr txBox="1"/>
            <p:nvPr/>
          </p:nvSpPr>
          <p:spPr>
            <a:xfrm>
              <a:off x="0" y="-38100"/>
              <a:ext cx="812800" cy="850900"/>
            </a:xfrm>
            <a:prstGeom prst="rect">
              <a:avLst/>
            </a:prstGeom>
            <a:grpFill/>
          </p:spPr>
          <p:txBody>
            <a:bodyPr lIns="50800" tIns="50800" rIns="50800" bIns="50800" rtlCol="0" anchor="ctr"/>
            <a:lstStyle/>
            <a:p>
              <a:pPr algn="ctr">
                <a:lnSpc>
                  <a:spcPts val="2659"/>
                </a:lnSpc>
              </a:pPr>
              <a:endParaRPr/>
            </a:p>
          </p:txBody>
        </p:sp>
      </p:grpSp>
      <p:sp>
        <p:nvSpPr>
          <p:cNvPr id="15" name="TextBox 9">
            <a:extLst>
              <a:ext uri="{FF2B5EF4-FFF2-40B4-BE49-F238E27FC236}">
                <a16:creationId xmlns:a16="http://schemas.microsoft.com/office/drawing/2014/main" id="{084A128D-83FA-8A7A-9EAC-78F7E7D7B7D4}"/>
              </a:ext>
            </a:extLst>
          </p:cNvPr>
          <p:cNvSpPr txBox="1"/>
          <p:nvPr/>
        </p:nvSpPr>
        <p:spPr>
          <a:xfrm>
            <a:off x="12487322" y="-411361"/>
            <a:ext cx="1333500" cy="10431661"/>
          </a:xfrm>
          <a:prstGeom prst="rect">
            <a:avLst/>
          </a:prstGeom>
        </p:spPr>
        <p:txBody>
          <a:bodyPr lIns="50800" tIns="50800" rIns="50800" bIns="50800" rtlCol="0" anchor="ctr"/>
          <a:lstStyle/>
          <a:p>
            <a:pPr algn="ctr">
              <a:lnSpc>
                <a:spcPts val="2659"/>
              </a:lnSpc>
            </a:pPr>
            <a:endParaRPr/>
          </a:p>
        </p:txBody>
      </p:sp>
    </p:spTree>
    <p:extLst>
      <p:ext uri="{BB962C8B-B14F-4D97-AF65-F5344CB8AC3E}">
        <p14:creationId xmlns:p14="http://schemas.microsoft.com/office/powerpoint/2010/main" val="2490283851"/>
      </p:ext>
    </p:extLst>
  </p:cSld>
  <p:clrMapOvr>
    <a:masterClrMapping/>
  </p:clrMapOvr>
  <mc:AlternateContent xmlns:mc="http://schemas.openxmlformats.org/markup-compatibility/2006">
    <mc:Choice xmlns:p14="http://schemas.microsoft.com/office/powerpoint/2010/main" Requires="p14">
      <p:transition spd="slow" p14:dur="2000" advClick="0" advTm="17000"/>
    </mc:Choice>
    <mc:Fallback>
      <p:transition spd="slow" advClick="0" advTm="17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BE8000-79ED-13E6-1DB0-D5497BFE2A12}"/>
              </a:ext>
            </a:extLst>
          </p:cNvPr>
          <p:cNvSpPr>
            <a:spLocks noGrp="1"/>
          </p:cNvSpPr>
          <p:nvPr>
            <p:ph type="sldNum" sz="quarter" idx="12"/>
          </p:nvPr>
        </p:nvSpPr>
        <p:spPr/>
        <p:txBody>
          <a:bodyPr/>
          <a:lstStyle/>
          <a:p>
            <a:fld id="{B6F15528-21DE-4FAA-801E-634DDDAF4B2B}" type="slidenum">
              <a:rPr lang="en-IN" smtClean="0"/>
              <a:t>10</a:t>
            </a:fld>
            <a:endParaRPr lang="en-IN"/>
          </a:p>
        </p:txBody>
      </p:sp>
      <p:sp>
        <p:nvSpPr>
          <p:cNvPr id="3" name="object 7">
            <a:extLst>
              <a:ext uri="{FF2B5EF4-FFF2-40B4-BE49-F238E27FC236}">
                <a16:creationId xmlns:a16="http://schemas.microsoft.com/office/drawing/2014/main" id="{C56D3A57-F880-173E-709F-6FE1CCF33DD5}"/>
              </a:ext>
            </a:extLst>
          </p:cNvPr>
          <p:cNvSpPr txBox="1">
            <a:spLocks/>
          </p:cNvSpPr>
          <p:nvPr/>
        </p:nvSpPr>
        <p:spPr>
          <a:xfrm>
            <a:off x="4914900" y="445732"/>
            <a:ext cx="8458200" cy="1046890"/>
          </a:xfrm>
          <a:prstGeom prst="rect">
            <a:avLst/>
          </a:prstGeom>
        </p:spPr>
        <p:txBody>
          <a:bodyPr vert="horz" wrap="square" lIns="0" tIns="8255" rIns="0" bIns="0" rtlCol="0">
            <a:spAutoFit/>
          </a:bodyPr>
          <a:lst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a:lstStyle>
          <a:p>
            <a:pPr marL="12700" marR="5080" algn="ctr">
              <a:lnSpc>
                <a:spcPct val="107200"/>
              </a:lnSpc>
              <a:spcBef>
                <a:spcPts val="65"/>
              </a:spcBef>
            </a:pPr>
            <a:r>
              <a:rPr lang="en-IN" sz="6600" b="1" spc="190" dirty="0">
                <a:solidFill>
                  <a:schemeClr val="accent1">
                    <a:lumMod val="50000"/>
                  </a:schemeClr>
                </a:solidFill>
                <a:latin typeface="Garet Bold"/>
                <a:cs typeface="Times New Roman" panose="02020603050405020304" pitchFamily="18" charset="0"/>
              </a:rPr>
              <a:t>Sector Wise Analysis</a:t>
            </a:r>
            <a:endParaRPr lang="en-IN" sz="6600" b="1" dirty="0">
              <a:solidFill>
                <a:schemeClr val="accent1">
                  <a:lumMod val="50000"/>
                </a:schemeClr>
              </a:solidFill>
              <a:latin typeface="Garet Bold"/>
              <a:cs typeface="Times New Roman" panose="02020603050405020304" pitchFamily="18" charset="0"/>
            </a:endParaRPr>
          </a:p>
        </p:txBody>
      </p:sp>
      <p:sp>
        <p:nvSpPr>
          <p:cNvPr id="4" name="object 8">
            <a:extLst>
              <a:ext uri="{FF2B5EF4-FFF2-40B4-BE49-F238E27FC236}">
                <a16:creationId xmlns:a16="http://schemas.microsoft.com/office/drawing/2014/main" id="{40E3DBCE-FC35-BFB8-F54C-34C95CFDAF7F}"/>
              </a:ext>
            </a:extLst>
          </p:cNvPr>
          <p:cNvSpPr txBox="1"/>
          <p:nvPr/>
        </p:nvSpPr>
        <p:spPr>
          <a:xfrm>
            <a:off x="10744200" y="2933700"/>
            <a:ext cx="7057094" cy="4074833"/>
          </a:xfrm>
          <a:prstGeom prst="rect">
            <a:avLst/>
          </a:prstGeom>
        </p:spPr>
        <p:txBody>
          <a:bodyPr vert="horz" wrap="square" lIns="0" tIns="12065" rIns="0" bIns="0" rtlCol="0">
            <a:spAutoFit/>
          </a:bodyPr>
          <a:lstStyle/>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S&amp;P500 is positively co-related with Finance Sector.</a:t>
            </a:r>
          </a:p>
          <a:p>
            <a:pPr marR="0" lvl="0" algn="just" defTabSz="457200" rtl="0" eaLnBrk="1" fontAlgn="auto" latinLnBrk="0" hangingPunct="1">
              <a:lnSpc>
                <a:spcPct val="100000"/>
              </a:lnSpc>
              <a:spcBef>
                <a:spcPts val="0"/>
              </a:spcBef>
              <a:spcAft>
                <a:spcPts val="0"/>
              </a:spcAft>
              <a:buClrTx/>
              <a:buSzTx/>
              <a:tabLst/>
              <a:defRPr/>
            </a:pP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Although market took a massive hit in 2020 due to corona pandemic Morgan Stanley and Goldman Sachs were able to recover back as well as out performed the sector but still majority of stocks have been hit.</a:t>
            </a:r>
          </a:p>
          <a:p>
            <a:pPr marR="0" lvl="0" algn="just" defTabSz="457200" rtl="0" eaLnBrk="1" fontAlgn="auto" latinLnBrk="0" hangingPunct="1">
              <a:lnSpc>
                <a:spcPct val="100000"/>
              </a:lnSpc>
              <a:spcBef>
                <a:spcPts val="0"/>
              </a:spcBef>
              <a:spcAft>
                <a:spcPts val="0"/>
              </a:spcAft>
              <a:buClrTx/>
              <a:buSzTx/>
              <a:tabLst/>
              <a:defRPr/>
            </a:pP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Also, we can see that Goldman Sachs &amp; Morgan Stanley are highly correlated when compared to others stocks</a:t>
            </a:r>
            <a:endParaRPr lang="en-US" sz="2400" b="0"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5" name="object 7">
            <a:extLst>
              <a:ext uri="{FF2B5EF4-FFF2-40B4-BE49-F238E27FC236}">
                <a16:creationId xmlns:a16="http://schemas.microsoft.com/office/drawing/2014/main" id="{B0944CA9-EDE6-CF29-42EF-08F51BC3311C}"/>
              </a:ext>
            </a:extLst>
          </p:cNvPr>
          <p:cNvSpPr txBox="1">
            <a:spLocks/>
          </p:cNvSpPr>
          <p:nvPr/>
        </p:nvSpPr>
        <p:spPr>
          <a:xfrm>
            <a:off x="11049000" y="1866900"/>
            <a:ext cx="7057094" cy="558038"/>
          </a:xfrm>
          <a:prstGeom prst="rect">
            <a:avLst/>
          </a:prstGeom>
        </p:spPr>
        <p:txBody>
          <a:bodyPr vert="horz" wrap="square" lIns="0" tIns="8255" rIns="0" bIns="0" rtlCol="0">
            <a:spAutoFit/>
          </a:bodyPr>
          <a:lstStyle>
            <a:lvl1pPr>
              <a:defRPr sz="12850" b="0" i="0">
                <a:solidFill>
                  <a:schemeClr val="bg1"/>
                </a:solidFill>
                <a:latin typeface="Trebuchet MS"/>
                <a:ea typeface="+mj-ea"/>
                <a:cs typeface="Trebuchet MS"/>
              </a:defRPr>
            </a:lvl1pPr>
          </a:lstStyle>
          <a:p>
            <a:pPr marL="12700" marR="5080" algn="ctr">
              <a:lnSpc>
                <a:spcPct val="107200"/>
              </a:lnSpc>
              <a:spcBef>
                <a:spcPts val="65"/>
              </a:spcBef>
            </a:pPr>
            <a:r>
              <a:rPr lang="en-IN" sz="3600" b="1" kern="0" spc="190" dirty="0">
                <a:solidFill>
                  <a:schemeClr val="accent1">
                    <a:lumMod val="50000"/>
                  </a:schemeClr>
                </a:solidFill>
                <a:latin typeface="Times New Roman" panose="02020603050405020304" pitchFamily="18" charset="0"/>
                <a:cs typeface="Times New Roman" panose="02020603050405020304" pitchFamily="18" charset="0"/>
              </a:rPr>
              <a:t>Finance Sector</a:t>
            </a:r>
            <a:endParaRPr lang="en-IN" sz="3600" b="1" kern="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A5AE89E-A036-8C04-0F3C-297FE6D75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933700"/>
            <a:ext cx="9219911" cy="5324713"/>
          </a:xfrm>
          <a:prstGeom prst="rect">
            <a:avLst/>
          </a:prstGeom>
        </p:spPr>
      </p:pic>
    </p:spTree>
    <p:extLst>
      <p:ext uri="{BB962C8B-B14F-4D97-AF65-F5344CB8AC3E}">
        <p14:creationId xmlns:p14="http://schemas.microsoft.com/office/powerpoint/2010/main" val="734228670"/>
      </p:ext>
    </p:extLst>
  </p:cSld>
  <p:clrMapOvr>
    <a:masterClrMapping/>
  </p:clrMapOvr>
  <mc:AlternateContent xmlns:mc="http://schemas.openxmlformats.org/markup-compatibility/2006">
    <mc:Choice xmlns:p14="http://schemas.microsoft.com/office/powerpoint/2010/main" Requires="p14">
      <p:transition spd="slow" p14:dur="2000" advClick="0" advTm="24777"/>
    </mc:Choice>
    <mc:Fallback>
      <p:transition spd="slow" advClick="0" advTm="2477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BE8000-79ED-13E6-1DB0-D5497BFE2A12}"/>
              </a:ext>
            </a:extLst>
          </p:cNvPr>
          <p:cNvSpPr>
            <a:spLocks noGrp="1"/>
          </p:cNvSpPr>
          <p:nvPr>
            <p:ph type="sldNum" sz="quarter" idx="12"/>
          </p:nvPr>
        </p:nvSpPr>
        <p:spPr/>
        <p:txBody>
          <a:bodyPr/>
          <a:lstStyle/>
          <a:p>
            <a:fld id="{B6F15528-21DE-4FAA-801E-634DDDAF4B2B}" type="slidenum">
              <a:rPr lang="en-IN" smtClean="0"/>
              <a:t>11</a:t>
            </a:fld>
            <a:endParaRPr lang="en-IN"/>
          </a:p>
        </p:txBody>
      </p:sp>
      <p:sp>
        <p:nvSpPr>
          <p:cNvPr id="3" name="object 7">
            <a:extLst>
              <a:ext uri="{FF2B5EF4-FFF2-40B4-BE49-F238E27FC236}">
                <a16:creationId xmlns:a16="http://schemas.microsoft.com/office/drawing/2014/main" id="{C56D3A57-F880-173E-709F-6FE1CCF33DD5}"/>
              </a:ext>
            </a:extLst>
          </p:cNvPr>
          <p:cNvSpPr txBox="1">
            <a:spLocks/>
          </p:cNvSpPr>
          <p:nvPr/>
        </p:nvSpPr>
        <p:spPr>
          <a:xfrm>
            <a:off x="4914900" y="445732"/>
            <a:ext cx="8458200" cy="1046890"/>
          </a:xfrm>
          <a:prstGeom prst="rect">
            <a:avLst/>
          </a:prstGeom>
        </p:spPr>
        <p:txBody>
          <a:bodyPr vert="horz" wrap="square" lIns="0" tIns="8255" rIns="0" bIns="0" rtlCol="0">
            <a:spAutoFit/>
          </a:bodyPr>
          <a:lst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a:lstStyle>
          <a:p>
            <a:pPr marL="12700" marR="5080" algn="ctr">
              <a:lnSpc>
                <a:spcPct val="107200"/>
              </a:lnSpc>
              <a:spcBef>
                <a:spcPts val="65"/>
              </a:spcBef>
            </a:pPr>
            <a:r>
              <a:rPr lang="en-IN" sz="6600" b="1" spc="190" dirty="0">
                <a:solidFill>
                  <a:schemeClr val="accent1">
                    <a:lumMod val="50000"/>
                  </a:schemeClr>
                </a:solidFill>
                <a:latin typeface="Garet Bold"/>
                <a:cs typeface="Times New Roman" panose="02020603050405020304" pitchFamily="18" charset="0"/>
              </a:rPr>
              <a:t>Sector Wise Analysis</a:t>
            </a:r>
            <a:endParaRPr lang="en-IN" sz="6600" b="1" dirty="0">
              <a:solidFill>
                <a:schemeClr val="accent1">
                  <a:lumMod val="50000"/>
                </a:schemeClr>
              </a:solidFill>
              <a:latin typeface="Garet Bold"/>
              <a:cs typeface="Times New Roman" panose="02020603050405020304" pitchFamily="18" charset="0"/>
            </a:endParaRPr>
          </a:p>
        </p:txBody>
      </p:sp>
      <p:sp>
        <p:nvSpPr>
          <p:cNvPr id="4" name="object 8">
            <a:extLst>
              <a:ext uri="{FF2B5EF4-FFF2-40B4-BE49-F238E27FC236}">
                <a16:creationId xmlns:a16="http://schemas.microsoft.com/office/drawing/2014/main" id="{40E3DBCE-FC35-BFB8-F54C-34C95CFDAF7F}"/>
              </a:ext>
            </a:extLst>
          </p:cNvPr>
          <p:cNvSpPr txBox="1"/>
          <p:nvPr/>
        </p:nvSpPr>
        <p:spPr>
          <a:xfrm>
            <a:off x="10744200" y="2933700"/>
            <a:ext cx="7057094" cy="4813497"/>
          </a:xfrm>
          <a:prstGeom prst="rect">
            <a:avLst/>
          </a:prstGeom>
        </p:spPr>
        <p:txBody>
          <a:bodyPr vert="horz" wrap="square" lIns="0" tIns="12065" rIns="0" bIns="0" rtlCol="0">
            <a:spAutoFit/>
          </a:bodyPr>
          <a:lstStyle/>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S&amp;P500 is positively co-related with Health and Pharma Sector(JNJ, MRK, UNH).</a:t>
            </a:r>
          </a:p>
          <a:p>
            <a:pPr marR="0" lvl="0" algn="just" defTabSz="457200" rtl="0" eaLnBrk="1" fontAlgn="auto" latinLnBrk="0" hangingPunct="1">
              <a:lnSpc>
                <a:spcPct val="100000"/>
              </a:lnSpc>
              <a:spcBef>
                <a:spcPts val="0"/>
              </a:spcBef>
              <a:spcAft>
                <a:spcPts val="0"/>
              </a:spcAft>
              <a:buClrTx/>
              <a:buSzTx/>
              <a:tabLst/>
              <a:defRPr/>
            </a:pP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During the pandemic health and pharma and technology sector showed rapid growth after the market crash in comparison to other industries.</a:t>
            </a:r>
          </a:p>
          <a:p>
            <a:pPr marR="0" lvl="0" algn="just" defTabSz="457200" rtl="0" eaLnBrk="1" fontAlgn="auto" latinLnBrk="0" hangingPunct="1">
              <a:lnSpc>
                <a:spcPct val="100000"/>
              </a:lnSpc>
              <a:spcBef>
                <a:spcPts val="0"/>
              </a:spcBef>
              <a:spcAft>
                <a:spcPts val="0"/>
              </a:spcAft>
              <a:buClrTx/>
              <a:buSzTx/>
              <a:tabLst/>
              <a:defRPr/>
            </a:pP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From past 5 years we can see that Bausch Health Companies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inc</a:t>
            </a:r>
            <a:r>
              <a:rPr lang="en-US" sz="2400" dirty="0">
                <a:solidFill>
                  <a:schemeClr val="accent1">
                    <a:lumMod val="50000"/>
                  </a:schemeClr>
                </a:solidFill>
                <a:latin typeface="Times New Roman" panose="02020603050405020304" pitchFamily="18" charset="0"/>
                <a:cs typeface="Times New Roman" panose="02020603050405020304" pitchFamily="18" charset="0"/>
              </a:rPr>
              <a:t> has not seen any growth.</a:t>
            </a:r>
          </a:p>
          <a:p>
            <a:pPr marR="0" lvl="0" algn="just" defTabSz="457200" rtl="0" eaLnBrk="1" fontAlgn="auto" latinLnBrk="0" hangingPunct="1">
              <a:lnSpc>
                <a:spcPct val="100000"/>
              </a:lnSpc>
              <a:spcBef>
                <a:spcPts val="0"/>
              </a:spcBef>
              <a:spcAft>
                <a:spcPts val="0"/>
              </a:spcAft>
              <a:buClrTx/>
              <a:buSzTx/>
              <a:tabLst/>
              <a:defRPr/>
            </a:pP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Overall the health and pharma sector is strong compared to S&amp;P500.</a:t>
            </a:r>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b="0"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5" name="object 7">
            <a:extLst>
              <a:ext uri="{FF2B5EF4-FFF2-40B4-BE49-F238E27FC236}">
                <a16:creationId xmlns:a16="http://schemas.microsoft.com/office/drawing/2014/main" id="{B0944CA9-EDE6-CF29-42EF-08F51BC3311C}"/>
              </a:ext>
            </a:extLst>
          </p:cNvPr>
          <p:cNvSpPr txBox="1">
            <a:spLocks/>
          </p:cNvSpPr>
          <p:nvPr/>
        </p:nvSpPr>
        <p:spPr>
          <a:xfrm>
            <a:off x="11049000" y="1866900"/>
            <a:ext cx="7057094" cy="558038"/>
          </a:xfrm>
          <a:prstGeom prst="rect">
            <a:avLst/>
          </a:prstGeom>
        </p:spPr>
        <p:txBody>
          <a:bodyPr vert="horz" wrap="square" lIns="0" tIns="8255" rIns="0" bIns="0" rtlCol="0">
            <a:spAutoFit/>
          </a:bodyPr>
          <a:lstStyle>
            <a:lvl1pPr>
              <a:defRPr sz="12850" b="0" i="0">
                <a:solidFill>
                  <a:schemeClr val="bg1"/>
                </a:solidFill>
                <a:latin typeface="Trebuchet MS"/>
                <a:ea typeface="+mj-ea"/>
                <a:cs typeface="Trebuchet MS"/>
              </a:defRPr>
            </a:lvl1pPr>
          </a:lstStyle>
          <a:p>
            <a:pPr marL="12700" marR="5080" algn="ctr">
              <a:lnSpc>
                <a:spcPct val="107200"/>
              </a:lnSpc>
              <a:spcBef>
                <a:spcPts val="65"/>
              </a:spcBef>
            </a:pPr>
            <a:r>
              <a:rPr lang="en-IN" sz="3600" b="1" kern="0" spc="190" dirty="0">
                <a:solidFill>
                  <a:schemeClr val="accent1">
                    <a:lumMod val="50000"/>
                  </a:schemeClr>
                </a:solidFill>
                <a:latin typeface="Times New Roman" panose="02020603050405020304" pitchFamily="18" charset="0"/>
                <a:cs typeface="Times New Roman" panose="02020603050405020304" pitchFamily="18" charset="0"/>
              </a:rPr>
              <a:t>Pharma and Healthcare Sector</a:t>
            </a:r>
            <a:endParaRPr lang="en-IN" sz="3600" b="1" kern="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4CF7451-89E7-8FFD-5521-43C020DB2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933700"/>
            <a:ext cx="9210313" cy="5324713"/>
          </a:xfrm>
          <a:prstGeom prst="rect">
            <a:avLst/>
          </a:prstGeom>
        </p:spPr>
      </p:pic>
    </p:spTree>
    <p:extLst>
      <p:ext uri="{BB962C8B-B14F-4D97-AF65-F5344CB8AC3E}">
        <p14:creationId xmlns:p14="http://schemas.microsoft.com/office/powerpoint/2010/main" val="732196259"/>
      </p:ext>
    </p:extLst>
  </p:cSld>
  <p:clrMapOvr>
    <a:masterClrMapping/>
  </p:clrMapOvr>
  <mc:AlternateContent xmlns:mc="http://schemas.openxmlformats.org/markup-compatibility/2006">
    <mc:Choice xmlns:p14="http://schemas.microsoft.com/office/powerpoint/2010/main" Requires="p14">
      <p:transition spd="slow" p14:dur="2000" advClick="0" advTm="25100"/>
    </mc:Choice>
    <mc:Fallback>
      <p:transition spd="slow" advClick="0" advTm="251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BE8000-79ED-13E6-1DB0-D5497BFE2A12}"/>
              </a:ext>
            </a:extLst>
          </p:cNvPr>
          <p:cNvSpPr>
            <a:spLocks noGrp="1"/>
          </p:cNvSpPr>
          <p:nvPr>
            <p:ph type="sldNum" sz="quarter" idx="12"/>
          </p:nvPr>
        </p:nvSpPr>
        <p:spPr/>
        <p:txBody>
          <a:bodyPr/>
          <a:lstStyle/>
          <a:p>
            <a:fld id="{B6F15528-21DE-4FAA-801E-634DDDAF4B2B}" type="slidenum">
              <a:rPr lang="en-IN" smtClean="0"/>
              <a:t>12</a:t>
            </a:fld>
            <a:endParaRPr lang="en-IN"/>
          </a:p>
        </p:txBody>
      </p:sp>
      <p:sp>
        <p:nvSpPr>
          <p:cNvPr id="3" name="object 7">
            <a:extLst>
              <a:ext uri="{FF2B5EF4-FFF2-40B4-BE49-F238E27FC236}">
                <a16:creationId xmlns:a16="http://schemas.microsoft.com/office/drawing/2014/main" id="{C56D3A57-F880-173E-709F-6FE1CCF33DD5}"/>
              </a:ext>
            </a:extLst>
          </p:cNvPr>
          <p:cNvSpPr txBox="1">
            <a:spLocks/>
          </p:cNvSpPr>
          <p:nvPr/>
        </p:nvSpPr>
        <p:spPr>
          <a:xfrm>
            <a:off x="4914900" y="445732"/>
            <a:ext cx="8458200" cy="1046890"/>
          </a:xfrm>
          <a:prstGeom prst="rect">
            <a:avLst/>
          </a:prstGeom>
        </p:spPr>
        <p:txBody>
          <a:bodyPr vert="horz" wrap="square" lIns="0" tIns="8255" rIns="0" bIns="0" rtlCol="0">
            <a:spAutoFit/>
          </a:bodyPr>
          <a:lst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a:lstStyle>
          <a:p>
            <a:pPr marL="12700" marR="5080" algn="ctr">
              <a:lnSpc>
                <a:spcPct val="107200"/>
              </a:lnSpc>
              <a:spcBef>
                <a:spcPts val="65"/>
              </a:spcBef>
            </a:pPr>
            <a:r>
              <a:rPr lang="en-IN" sz="6600" b="1" spc="190" dirty="0">
                <a:solidFill>
                  <a:schemeClr val="accent1">
                    <a:lumMod val="50000"/>
                  </a:schemeClr>
                </a:solidFill>
                <a:latin typeface="Garet Bold"/>
                <a:cs typeface="Times New Roman" panose="02020603050405020304" pitchFamily="18" charset="0"/>
              </a:rPr>
              <a:t>Sector Wise Analysis</a:t>
            </a:r>
            <a:endParaRPr lang="en-IN" sz="6600" b="1" dirty="0">
              <a:solidFill>
                <a:schemeClr val="accent1">
                  <a:lumMod val="50000"/>
                </a:schemeClr>
              </a:solidFill>
              <a:latin typeface="Garet Bold"/>
              <a:cs typeface="Times New Roman" panose="02020603050405020304" pitchFamily="18" charset="0"/>
            </a:endParaRPr>
          </a:p>
        </p:txBody>
      </p:sp>
      <p:sp>
        <p:nvSpPr>
          <p:cNvPr id="4" name="object 8">
            <a:extLst>
              <a:ext uri="{FF2B5EF4-FFF2-40B4-BE49-F238E27FC236}">
                <a16:creationId xmlns:a16="http://schemas.microsoft.com/office/drawing/2014/main" id="{40E3DBCE-FC35-BFB8-F54C-34C95CFDAF7F}"/>
              </a:ext>
            </a:extLst>
          </p:cNvPr>
          <p:cNvSpPr txBox="1"/>
          <p:nvPr/>
        </p:nvSpPr>
        <p:spPr>
          <a:xfrm>
            <a:off x="10744200" y="2933700"/>
            <a:ext cx="7057094" cy="5182829"/>
          </a:xfrm>
          <a:prstGeom prst="rect">
            <a:avLst/>
          </a:prstGeom>
        </p:spPr>
        <p:txBody>
          <a:bodyPr vert="horz" wrap="square" lIns="0" tIns="12065" rIns="0" bIns="0" rtlCol="0">
            <a:spAutoFit/>
          </a:bodyPr>
          <a:lstStyle/>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S&amp;P500 is strongly co-related with Technology Sector(AMZN, FB, MSFT, GOOG, AAPL).</a:t>
            </a: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When compared to other sectors during the pandemic Tech sector was one of few sectors to bounce back sharply.</a:t>
            </a: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Except for IBM all the other stocks are out performing the market.</a:t>
            </a: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Also all the stocks except for IBM are strongly co-related with each other.</a:t>
            </a:r>
            <a:endParaRPr lang="en-GB"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b="0"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5" name="object 7">
            <a:extLst>
              <a:ext uri="{FF2B5EF4-FFF2-40B4-BE49-F238E27FC236}">
                <a16:creationId xmlns:a16="http://schemas.microsoft.com/office/drawing/2014/main" id="{B0944CA9-EDE6-CF29-42EF-08F51BC3311C}"/>
              </a:ext>
            </a:extLst>
          </p:cNvPr>
          <p:cNvSpPr txBox="1">
            <a:spLocks/>
          </p:cNvSpPr>
          <p:nvPr/>
        </p:nvSpPr>
        <p:spPr>
          <a:xfrm>
            <a:off x="11049000" y="1866900"/>
            <a:ext cx="7057094" cy="558038"/>
          </a:xfrm>
          <a:prstGeom prst="rect">
            <a:avLst/>
          </a:prstGeom>
        </p:spPr>
        <p:txBody>
          <a:bodyPr vert="horz" wrap="square" lIns="0" tIns="8255" rIns="0" bIns="0" rtlCol="0">
            <a:spAutoFit/>
          </a:bodyPr>
          <a:lstStyle>
            <a:lvl1pPr>
              <a:defRPr sz="12850" b="0" i="0">
                <a:solidFill>
                  <a:schemeClr val="bg1"/>
                </a:solidFill>
                <a:latin typeface="Trebuchet MS"/>
                <a:ea typeface="+mj-ea"/>
                <a:cs typeface="Trebuchet MS"/>
              </a:defRPr>
            </a:lvl1pPr>
          </a:lstStyle>
          <a:p>
            <a:pPr marL="12700" marR="5080" algn="ctr">
              <a:lnSpc>
                <a:spcPct val="107200"/>
              </a:lnSpc>
              <a:spcBef>
                <a:spcPts val="65"/>
              </a:spcBef>
            </a:pPr>
            <a:r>
              <a:rPr lang="en-IN" sz="3600" b="1" kern="0" dirty="0">
                <a:solidFill>
                  <a:schemeClr val="accent1">
                    <a:lumMod val="50000"/>
                  </a:schemeClr>
                </a:solidFill>
                <a:latin typeface="Times New Roman" panose="02020603050405020304" pitchFamily="18" charset="0"/>
                <a:cs typeface="Times New Roman" panose="02020603050405020304" pitchFamily="18" charset="0"/>
              </a:rPr>
              <a:t>Technology Sector</a:t>
            </a:r>
          </a:p>
        </p:txBody>
      </p:sp>
      <p:pic>
        <p:nvPicPr>
          <p:cNvPr id="7" name="Picture 6">
            <a:extLst>
              <a:ext uri="{FF2B5EF4-FFF2-40B4-BE49-F238E27FC236}">
                <a16:creationId xmlns:a16="http://schemas.microsoft.com/office/drawing/2014/main" id="{595A9151-E983-C590-4008-2DB4113D5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933700"/>
            <a:ext cx="9219911" cy="5402291"/>
          </a:xfrm>
          <a:prstGeom prst="rect">
            <a:avLst/>
          </a:prstGeom>
        </p:spPr>
      </p:pic>
    </p:spTree>
    <p:extLst>
      <p:ext uri="{BB962C8B-B14F-4D97-AF65-F5344CB8AC3E}">
        <p14:creationId xmlns:p14="http://schemas.microsoft.com/office/powerpoint/2010/main" val="4025093793"/>
      </p:ext>
    </p:extLst>
  </p:cSld>
  <p:clrMapOvr>
    <a:masterClrMapping/>
  </p:clrMapOvr>
  <mc:AlternateContent xmlns:mc="http://schemas.openxmlformats.org/markup-compatibility/2006">
    <mc:Choice xmlns:p14="http://schemas.microsoft.com/office/powerpoint/2010/main" Requires="p14">
      <p:transition spd="slow" p14:dur="2000" advClick="0" advTm="24552"/>
    </mc:Choice>
    <mc:Fallback>
      <p:transition spd="slow" advClick="0" advTm="2455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BE8000-79ED-13E6-1DB0-D5497BFE2A12}"/>
              </a:ext>
            </a:extLst>
          </p:cNvPr>
          <p:cNvSpPr>
            <a:spLocks noGrp="1"/>
          </p:cNvSpPr>
          <p:nvPr>
            <p:ph type="sldNum" sz="quarter" idx="12"/>
          </p:nvPr>
        </p:nvSpPr>
        <p:spPr/>
        <p:txBody>
          <a:bodyPr/>
          <a:lstStyle/>
          <a:p>
            <a:fld id="{B6F15528-21DE-4FAA-801E-634DDDAF4B2B}" type="slidenum">
              <a:rPr lang="en-IN" smtClean="0"/>
              <a:t>13</a:t>
            </a:fld>
            <a:endParaRPr lang="en-IN"/>
          </a:p>
        </p:txBody>
      </p:sp>
      <p:sp>
        <p:nvSpPr>
          <p:cNvPr id="3" name="object 7">
            <a:extLst>
              <a:ext uri="{FF2B5EF4-FFF2-40B4-BE49-F238E27FC236}">
                <a16:creationId xmlns:a16="http://schemas.microsoft.com/office/drawing/2014/main" id="{C56D3A57-F880-173E-709F-6FE1CCF33DD5}"/>
              </a:ext>
            </a:extLst>
          </p:cNvPr>
          <p:cNvSpPr txBox="1">
            <a:spLocks/>
          </p:cNvSpPr>
          <p:nvPr/>
        </p:nvSpPr>
        <p:spPr>
          <a:xfrm>
            <a:off x="2590800" y="908744"/>
            <a:ext cx="12382500" cy="583878"/>
          </a:xfrm>
          <a:prstGeom prst="rect">
            <a:avLst/>
          </a:prstGeom>
        </p:spPr>
        <p:txBody>
          <a:bodyPr vert="horz" wrap="square" lIns="0" tIns="8255" rIns="0" bIns="0" rtlCol="0">
            <a:spAutoFit/>
          </a:bodyPr>
          <a:lst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a:lstStyle>
          <a:p>
            <a:pPr algn="ctr"/>
            <a:r>
              <a:rPr lang="en-IN" sz="4400" b="1" dirty="0">
                <a:solidFill>
                  <a:schemeClr val="accent1">
                    <a:lumMod val="50000"/>
                  </a:schemeClr>
                </a:solidFill>
                <a:latin typeface="Times New Roman" panose="02020603050405020304" pitchFamily="18" charset="0"/>
                <a:cs typeface="Times New Roman" panose="02020603050405020304" pitchFamily="18" charset="0"/>
              </a:rPr>
              <a:t>Visualization of Stocks for 5 years</a:t>
            </a:r>
          </a:p>
        </p:txBody>
      </p:sp>
      <p:sp>
        <p:nvSpPr>
          <p:cNvPr id="4" name="object 8">
            <a:extLst>
              <a:ext uri="{FF2B5EF4-FFF2-40B4-BE49-F238E27FC236}">
                <a16:creationId xmlns:a16="http://schemas.microsoft.com/office/drawing/2014/main" id="{40E3DBCE-FC35-BFB8-F54C-34C95CFDAF7F}"/>
              </a:ext>
            </a:extLst>
          </p:cNvPr>
          <p:cNvSpPr txBox="1"/>
          <p:nvPr/>
        </p:nvSpPr>
        <p:spPr>
          <a:xfrm>
            <a:off x="10773706" y="3314700"/>
            <a:ext cx="7057094" cy="1489510"/>
          </a:xfrm>
          <a:prstGeom prst="rect">
            <a:avLst/>
          </a:prstGeom>
        </p:spPr>
        <p:txBody>
          <a:bodyPr vert="horz" wrap="square" lIns="0" tIns="12065" rIns="0" bIns="0" rtlCol="0">
            <a:spAutoFit/>
          </a:bodyPr>
          <a:lstStyle/>
          <a:p>
            <a:pPr marL="457200" indent="-457200" algn="just">
              <a:buFont typeface="Arial" panose="020B0604020202020204" pitchFamily="34" charset="0"/>
              <a:buChar char="•"/>
              <a:defRPr/>
            </a:pPr>
            <a:r>
              <a:rPr lang="en-US" sz="2400" spc="55" dirty="0">
                <a:solidFill>
                  <a:schemeClr val="accent1">
                    <a:lumMod val="50000"/>
                  </a:schemeClr>
                </a:solidFill>
                <a:latin typeface="Times New Roman" panose="02020603050405020304" pitchFamily="18" charset="0"/>
                <a:cs typeface="Times New Roman" panose="02020603050405020304" pitchFamily="18" charset="0"/>
              </a:rPr>
              <a:t>As it was required to create visualization for 5 year analysis, we have created dashboard for the same as well.</a:t>
            </a: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defRPr/>
            </a:pPr>
            <a:endParaRPr kumimoji="0" lang="en-IN" sz="24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endParaRPr>
          </a:p>
        </p:txBody>
      </p:sp>
      <p:pic>
        <p:nvPicPr>
          <p:cNvPr id="7" name="Picture 6">
            <a:extLst>
              <a:ext uri="{FF2B5EF4-FFF2-40B4-BE49-F238E27FC236}">
                <a16:creationId xmlns:a16="http://schemas.microsoft.com/office/drawing/2014/main" id="{82E1EE69-C757-EA3C-7265-F5E0C27CC1B7}"/>
              </a:ext>
            </a:extLst>
          </p:cNvPr>
          <p:cNvPicPr>
            <a:picLocks noChangeAspect="1"/>
          </p:cNvPicPr>
          <p:nvPr/>
        </p:nvPicPr>
        <p:blipFill>
          <a:blip r:embed="rId2"/>
          <a:stretch>
            <a:fillRect/>
          </a:stretch>
        </p:blipFill>
        <p:spPr>
          <a:xfrm>
            <a:off x="457200" y="2400300"/>
            <a:ext cx="9944173" cy="5781717"/>
          </a:xfrm>
          <a:prstGeom prst="rect">
            <a:avLst/>
          </a:prstGeom>
        </p:spPr>
      </p:pic>
    </p:spTree>
    <p:extLst>
      <p:ext uri="{BB962C8B-B14F-4D97-AF65-F5344CB8AC3E}">
        <p14:creationId xmlns:p14="http://schemas.microsoft.com/office/powerpoint/2010/main" val="2428148142"/>
      </p:ext>
    </p:extLst>
  </p:cSld>
  <p:clrMapOvr>
    <a:masterClrMapping/>
  </p:clrMapOvr>
  <mc:AlternateContent xmlns:mc="http://schemas.openxmlformats.org/markup-compatibility/2006">
    <mc:Choice xmlns:p14="http://schemas.microsoft.com/office/powerpoint/2010/main" Requires="p14">
      <p:transition spd="slow" p14:dur="2000" advClick="0" advTm="9108"/>
    </mc:Choice>
    <mc:Fallback>
      <p:transition spd="slow" advClick="0" advTm="910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B99DE1-F4D9-A815-943D-075D9D297D46}"/>
              </a:ext>
            </a:extLst>
          </p:cNvPr>
          <p:cNvSpPr>
            <a:spLocks noGrp="1"/>
          </p:cNvSpPr>
          <p:nvPr>
            <p:ph type="sldNum" sz="quarter" idx="12"/>
          </p:nvPr>
        </p:nvSpPr>
        <p:spPr/>
        <p:txBody>
          <a:bodyPr/>
          <a:lstStyle/>
          <a:p>
            <a:fld id="{B6F15528-21DE-4FAA-801E-634DDDAF4B2B}" type="slidenum">
              <a:rPr lang="en-IN" smtClean="0"/>
              <a:t>14</a:t>
            </a:fld>
            <a:endParaRPr lang="en-IN"/>
          </a:p>
        </p:txBody>
      </p:sp>
      <p:sp>
        <p:nvSpPr>
          <p:cNvPr id="5" name="TextBox 4">
            <a:extLst>
              <a:ext uri="{FF2B5EF4-FFF2-40B4-BE49-F238E27FC236}">
                <a16:creationId xmlns:a16="http://schemas.microsoft.com/office/drawing/2014/main" id="{B391ED7E-B900-D9AA-3829-AFE0A6FCDD1B}"/>
              </a:ext>
            </a:extLst>
          </p:cNvPr>
          <p:cNvSpPr txBox="1"/>
          <p:nvPr/>
        </p:nvSpPr>
        <p:spPr>
          <a:xfrm>
            <a:off x="1219200" y="1971892"/>
            <a:ext cx="7615620" cy="6740307"/>
          </a:xfrm>
          <a:prstGeom prst="rect">
            <a:avLst/>
          </a:prstGeom>
          <a:noFill/>
        </p:spPr>
        <p:txBody>
          <a:bodyPr wrap="square" rtlCol="0">
            <a:spAutoFit/>
          </a:bodyPr>
          <a:lstStyle/>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400" dirty="0">
                <a:solidFill>
                  <a:schemeClr val="accent1">
                    <a:lumMod val="50000"/>
                  </a:schemeClr>
                </a:solidFill>
                <a:latin typeface="Times New Roman" panose="02020603050405020304" pitchFamily="18" charset="0"/>
                <a:cs typeface="Times New Roman" panose="02020603050405020304" pitchFamily="18" charset="0"/>
              </a:rPr>
              <a:t>AMZN gives 40.59% annual returns.</a:t>
            </a: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400" dirty="0">
                <a:solidFill>
                  <a:schemeClr val="accent1">
                    <a:lumMod val="50000"/>
                  </a:schemeClr>
                </a:solidFill>
                <a:latin typeface="Times New Roman" panose="02020603050405020304" pitchFamily="18" charset="0"/>
                <a:cs typeface="Times New Roman" panose="02020603050405020304" pitchFamily="18" charset="0"/>
              </a:rPr>
              <a:t>MSFT gives 34.95% annual returns.</a:t>
            </a: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400" dirty="0">
                <a:solidFill>
                  <a:schemeClr val="accent1">
                    <a:lumMod val="50000"/>
                  </a:schemeClr>
                </a:solidFill>
                <a:latin typeface="Times New Roman" panose="02020603050405020304" pitchFamily="18" charset="0"/>
                <a:cs typeface="Times New Roman" panose="02020603050405020304" pitchFamily="18" charset="0"/>
              </a:rPr>
              <a:t>AAPL gives 33.32% annual returns.</a:t>
            </a: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400" dirty="0">
                <a:solidFill>
                  <a:schemeClr val="accent1">
                    <a:lumMod val="50000"/>
                  </a:schemeClr>
                </a:solidFill>
                <a:latin typeface="Times New Roman" panose="02020603050405020304" pitchFamily="18" charset="0"/>
                <a:cs typeface="Times New Roman" panose="02020603050405020304" pitchFamily="18" charset="0"/>
              </a:rPr>
              <a:t>FB gives 26.45% annual returns.</a:t>
            </a: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400" dirty="0">
                <a:solidFill>
                  <a:schemeClr val="accent1">
                    <a:lumMod val="50000"/>
                  </a:schemeClr>
                </a:solidFill>
                <a:latin typeface="Times New Roman" panose="02020603050405020304" pitchFamily="18" charset="0"/>
                <a:cs typeface="Times New Roman" panose="02020603050405020304" pitchFamily="18" charset="0"/>
              </a:rPr>
              <a:t>UNH gives 23.72% annual returns.</a:t>
            </a: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400" dirty="0">
                <a:solidFill>
                  <a:schemeClr val="accent1">
                    <a:lumMod val="50000"/>
                  </a:schemeClr>
                </a:solidFill>
                <a:latin typeface="Times New Roman" panose="02020603050405020304" pitchFamily="18" charset="0"/>
                <a:cs typeface="Times New Roman" panose="02020603050405020304" pitchFamily="18" charset="0"/>
              </a:rPr>
              <a:t>GOOG gives 21.02% annual returns.</a:t>
            </a: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400" dirty="0">
                <a:solidFill>
                  <a:schemeClr val="accent1">
                    <a:lumMod val="50000"/>
                  </a:schemeClr>
                </a:solidFill>
                <a:latin typeface="Times New Roman" panose="02020603050405020304" pitchFamily="18" charset="0"/>
                <a:cs typeface="Times New Roman" panose="02020603050405020304" pitchFamily="18" charset="0"/>
              </a:rPr>
              <a:t>MS gives 14.55% annual returns.</a:t>
            </a: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400" dirty="0">
                <a:solidFill>
                  <a:schemeClr val="accent1">
                    <a:lumMod val="50000"/>
                  </a:schemeClr>
                </a:solidFill>
                <a:latin typeface="Times New Roman" panose="02020603050405020304" pitchFamily="18" charset="0"/>
                <a:cs typeface="Times New Roman" panose="02020603050405020304" pitchFamily="18" charset="0"/>
              </a:rPr>
              <a:t>MRK gives 12.88% annual returns</a:t>
            </a: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2400" b="0" i="0" u="none" strike="noStrike" kern="1200" cap="none" spc="0" normalizeH="0" baseline="0" noProof="0" dirty="0">
              <a:ln>
                <a:noFill/>
              </a:ln>
              <a:solidFill>
                <a:srgbClr val="E48312">
                  <a:lumMod val="50000"/>
                </a:srgbClr>
              </a:solidFill>
              <a:effectLst/>
              <a:uLnTx/>
              <a:uFillTx/>
              <a:latin typeface="Calibri" panose="020F0502020204030204"/>
              <a:ea typeface="+mn-ea"/>
              <a:cs typeface="+mn-cs"/>
            </a:endParaRPr>
          </a:p>
          <a:p>
            <a:pPr algn="just"/>
            <a:endParaRPr lang="en-GB" sz="2400" dirty="0">
              <a:solidFill>
                <a:schemeClr val="accent1">
                  <a:lumMod val="50000"/>
                </a:schemeClr>
              </a:solidFill>
              <a:latin typeface="Times New Roman" panose="02020603050405020304" pitchFamily="18" charset="0"/>
              <a:cs typeface="Times New Roman" panose="02020603050405020304" pitchFamily="18" charset="0"/>
            </a:endParaRPr>
          </a:p>
          <a:p>
            <a:pPr algn="just"/>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FC70B43-0392-B95F-94E7-D11E71F2DCC6}"/>
              </a:ext>
            </a:extLst>
          </p:cNvPr>
          <p:cNvPicPr>
            <a:picLocks noChangeAspect="1"/>
          </p:cNvPicPr>
          <p:nvPr/>
        </p:nvPicPr>
        <p:blipFill>
          <a:blip r:embed="rId2"/>
          <a:stretch>
            <a:fillRect/>
          </a:stretch>
        </p:blipFill>
        <p:spPr>
          <a:xfrm>
            <a:off x="7315200" y="723900"/>
            <a:ext cx="10307488" cy="7840169"/>
          </a:xfrm>
          <a:prstGeom prst="rect">
            <a:avLst/>
          </a:prstGeom>
        </p:spPr>
      </p:pic>
      <p:pic>
        <p:nvPicPr>
          <p:cNvPr id="9" name="Picture 8">
            <a:extLst>
              <a:ext uri="{FF2B5EF4-FFF2-40B4-BE49-F238E27FC236}">
                <a16:creationId xmlns:a16="http://schemas.microsoft.com/office/drawing/2014/main" id="{1C5F1D96-5A95-5046-96C3-DCE0406B4AA9}"/>
              </a:ext>
            </a:extLst>
          </p:cNvPr>
          <p:cNvPicPr>
            <a:picLocks noChangeAspect="1"/>
          </p:cNvPicPr>
          <p:nvPr/>
        </p:nvPicPr>
        <p:blipFill rotWithShape="1">
          <a:blip r:embed="rId3"/>
          <a:srcRect t="15596"/>
          <a:stretch/>
        </p:blipFill>
        <p:spPr>
          <a:xfrm>
            <a:off x="7353300" y="8724899"/>
            <a:ext cx="10325100" cy="401973"/>
          </a:xfrm>
          <a:prstGeom prst="rect">
            <a:avLst/>
          </a:prstGeom>
        </p:spPr>
      </p:pic>
    </p:spTree>
    <p:extLst>
      <p:ext uri="{BB962C8B-B14F-4D97-AF65-F5344CB8AC3E}">
        <p14:creationId xmlns:p14="http://schemas.microsoft.com/office/powerpoint/2010/main" val="525509043"/>
      </p:ext>
    </p:extLst>
  </p:cSld>
  <p:clrMapOvr>
    <a:masterClrMapping/>
  </p:clrMapOvr>
  <mc:AlternateContent xmlns:mc="http://schemas.openxmlformats.org/markup-compatibility/2006">
    <mc:Choice xmlns:p14="http://schemas.microsoft.com/office/powerpoint/2010/main" Requires="p14">
      <p:transition spd="slow" p14:dur="2000" advClick="0" advTm="6000"/>
    </mc:Choice>
    <mc:Fallback>
      <p:transition spd="slow" advClick="0" advTm="6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B99DE1-F4D9-A815-943D-075D9D297D46}"/>
              </a:ext>
            </a:extLst>
          </p:cNvPr>
          <p:cNvSpPr>
            <a:spLocks noGrp="1"/>
          </p:cNvSpPr>
          <p:nvPr>
            <p:ph type="sldNum" sz="quarter" idx="12"/>
          </p:nvPr>
        </p:nvSpPr>
        <p:spPr/>
        <p:txBody>
          <a:bodyPr/>
          <a:lstStyle/>
          <a:p>
            <a:fld id="{B6F15528-21DE-4FAA-801E-634DDDAF4B2B}" type="slidenum">
              <a:rPr lang="en-IN" smtClean="0"/>
              <a:t>15</a:t>
            </a:fld>
            <a:endParaRPr lang="en-IN" dirty="0"/>
          </a:p>
        </p:txBody>
      </p:sp>
      <p:sp>
        <p:nvSpPr>
          <p:cNvPr id="8" name="TextBox 7">
            <a:extLst>
              <a:ext uri="{FF2B5EF4-FFF2-40B4-BE49-F238E27FC236}">
                <a16:creationId xmlns:a16="http://schemas.microsoft.com/office/drawing/2014/main" id="{DB8F82AC-1BCA-4843-7644-F3917B6188A4}"/>
              </a:ext>
            </a:extLst>
          </p:cNvPr>
          <p:cNvSpPr txBox="1"/>
          <p:nvPr/>
        </p:nvSpPr>
        <p:spPr>
          <a:xfrm>
            <a:off x="152400" y="428521"/>
            <a:ext cx="9144000" cy="2123658"/>
          </a:xfrm>
          <a:prstGeom prst="rect">
            <a:avLst/>
          </a:prstGeom>
          <a:noFill/>
        </p:spPr>
        <p:txBody>
          <a:bodyPr wrap="square">
            <a:spAutoFit/>
          </a:bodyPr>
          <a:lstStyle/>
          <a:p>
            <a:r>
              <a:rPr lang="en-GB" sz="2400" dirty="0">
                <a:latin typeface="Times New Roman" panose="02020603050405020304" pitchFamily="18" charset="0"/>
                <a:cs typeface="Times New Roman" panose="02020603050405020304" pitchFamily="18" charset="0"/>
              </a:rPr>
              <a:t>	</a:t>
            </a:r>
          </a:p>
          <a:p>
            <a:r>
              <a:rPr lang="en-GB" sz="3600" dirty="0">
                <a:solidFill>
                  <a:schemeClr val="accent1">
                    <a:lumMod val="50000"/>
                  </a:schemeClr>
                </a:solidFill>
                <a:latin typeface="Times New Roman" panose="02020603050405020304" pitchFamily="18" charset="0"/>
                <a:cs typeface="Times New Roman" panose="02020603050405020304" pitchFamily="18" charset="0"/>
              </a:rPr>
              <a:t>	</a:t>
            </a:r>
            <a:r>
              <a:rPr lang="en-GB" sz="3600" b="1" dirty="0">
                <a:solidFill>
                  <a:schemeClr val="accent1">
                    <a:lumMod val="50000"/>
                  </a:schemeClr>
                </a:solidFill>
                <a:latin typeface="Times New Roman" panose="02020603050405020304" pitchFamily="18" charset="0"/>
                <a:cs typeface="Times New Roman" panose="02020603050405020304" pitchFamily="18" charset="0"/>
              </a:rPr>
              <a:t>Annualized Return &amp; Annualized Risk</a:t>
            </a:r>
          </a:p>
          <a:p>
            <a:endParaRPr lang="en-GB"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1CECBE6-396E-4E81-F6B2-37E786AF8CEB}"/>
              </a:ext>
            </a:extLst>
          </p:cNvPr>
          <p:cNvSpPr txBox="1"/>
          <p:nvPr/>
        </p:nvSpPr>
        <p:spPr>
          <a:xfrm>
            <a:off x="381000" y="1771288"/>
            <a:ext cx="8001000" cy="8217634"/>
          </a:xfrm>
          <a:prstGeom prst="rect">
            <a:avLst/>
          </a:prstGeom>
          <a:noFill/>
        </p:spPr>
        <p:txBody>
          <a:bodyPr wrap="square">
            <a:spAutoFit/>
          </a:bodyPr>
          <a:lstStyle/>
          <a:p>
            <a:pPr marL="457200" indent="-457200" algn="just">
              <a:buFont typeface="Arial" panose="020B0604020202020204" pitchFamily="34" charset="0"/>
              <a:buChar char="•"/>
            </a:pPr>
            <a:r>
              <a:rPr lang="en-US" sz="2400" kern="1200" dirty="0">
                <a:solidFill>
                  <a:schemeClr val="accent1">
                    <a:lumMod val="50000"/>
                  </a:schemeClr>
                </a:solidFill>
                <a:effectLst/>
                <a:latin typeface="Times New Roman" panose="02020603050405020304" pitchFamily="18" charset="0"/>
                <a:ea typeface="+mn-ea"/>
                <a:cs typeface="Times New Roman" panose="02020603050405020304" pitchFamily="18" charset="0"/>
              </a:rPr>
              <a:t>The top five stocks by annualized return are AMZN, MSFT, AAPL, FB, and UNH.</a:t>
            </a:r>
          </a:p>
          <a:p>
            <a:pPr marL="457200" indent="-457200" algn="just">
              <a:buFont typeface="Arial" panose="020B0604020202020204" pitchFamily="34" charset="0"/>
              <a:buChar char="•"/>
            </a:pPr>
            <a:endParaRPr lang="en-IN" sz="2400" dirty="0">
              <a:solidFill>
                <a:schemeClr val="accent1">
                  <a:lumMod val="50000"/>
                </a:schemeClr>
              </a:solidFill>
            </a:endParaRPr>
          </a:p>
          <a:p>
            <a:pPr marL="457200" indent="-457200" algn="just">
              <a:buFont typeface="Arial" panose="020B0604020202020204" pitchFamily="34" charset="0"/>
              <a:buChar char="•"/>
            </a:pPr>
            <a:r>
              <a:rPr lang="en-US" sz="2400" kern="1200" dirty="0">
                <a:solidFill>
                  <a:schemeClr val="accent1">
                    <a:lumMod val="50000"/>
                  </a:schemeClr>
                </a:solidFill>
                <a:effectLst/>
                <a:latin typeface="Times New Roman" panose="02020603050405020304" pitchFamily="18" charset="0"/>
                <a:ea typeface="+mn-ea"/>
                <a:cs typeface="Times New Roman" panose="02020603050405020304" pitchFamily="18" charset="0"/>
              </a:rPr>
              <a:t>The annualized return on each of the top 5 stocks is greater than 20. Compared to other equities, the risk of these five stocks is moderate.</a:t>
            </a:r>
          </a:p>
          <a:p>
            <a:pPr marL="457200" indent="-457200" algn="just">
              <a:buFont typeface="Arial" panose="020B0604020202020204" pitchFamily="34" charset="0"/>
              <a:buChar char="•"/>
            </a:pPr>
            <a:endParaRPr lang="en-IN" sz="2400" dirty="0">
              <a:solidFill>
                <a:schemeClr val="accent1">
                  <a:lumMod val="50000"/>
                </a:schemeClr>
              </a:solidFill>
            </a:endParaRPr>
          </a:p>
          <a:p>
            <a:pPr marL="457200" indent="-457200" algn="just">
              <a:buFont typeface="Arial" panose="020B0604020202020204" pitchFamily="34" charset="0"/>
              <a:buChar char="•"/>
            </a:pPr>
            <a:r>
              <a:rPr lang="en-US" sz="2400" kern="1200" dirty="0">
                <a:solidFill>
                  <a:schemeClr val="accent1">
                    <a:lumMod val="50000"/>
                  </a:schemeClr>
                </a:solidFill>
                <a:effectLst/>
                <a:latin typeface="Times New Roman" panose="02020603050405020304" pitchFamily="18" charset="0"/>
                <a:ea typeface="+mn-ea"/>
                <a:cs typeface="Times New Roman" panose="02020603050405020304" pitchFamily="18" charset="0"/>
              </a:rPr>
              <a:t>The likelihood of losing money and depleting the initial investment increases with decreasing return.</a:t>
            </a:r>
          </a:p>
          <a:p>
            <a:pPr marL="457200" indent="-457200" algn="just">
              <a:buFont typeface="Arial" panose="020B0604020202020204" pitchFamily="34" charset="0"/>
              <a:buChar char="•"/>
            </a:pPr>
            <a:endParaRPr lang="en-IN" sz="2400" dirty="0">
              <a:solidFill>
                <a:schemeClr val="accent1">
                  <a:lumMod val="50000"/>
                </a:schemeClr>
              </a:solidFill>
            </a:endParaRPr>
          </a:p>
          <a:p>
            <a:pPr marL="457200" indent="-457200" algn="just">
              <a:buFont typeface="Arial" panose="020B0604020202020204" pitchFamily="34" charset="0"/>
              <a:buChar char="•"/>
            </a:pPr>
            <a:r>
              <a:rPr lang="en-US" sz="2400" kern="1200" dirty="0">
                <a:solidFill>
                  <a:schemeClr val="accent1">
                    <a:lumMod val="50000"/>
                  </a:schemeClr>
                </a:solidFill>
                <a:effectLst/>
                <a:latin typeface="Times New Roman" panose="02020603050405020304" pitchFamily="18" charset="0"/>
                <a:ea typeface="+mn-ea"/>
                <a:cs typeface="Times New Roman" panose="02020603050405020304" pitchFamily="18" charset="0"/>
              </a:rPr>
              <a:t>Since they didn't even provide the return on investment as it was at the time of investing, the risk is larger for BHC, BCS, DB, CS, and WFC.</a:t>
            </a:r>
          </a:p>
          <a:p>
            <a:pPr marL="457200" indent="-457200" algn="just">
              <a:buFont typeface="Arial" panose="020B0604020202020204" pitchFamily="34" charset="0"/>
              <a:buChar char="•"/>
            </a:pPr>
            <a:endParaRPr lang="en-IN" sz="2400" dirty="0">
              <a:solidFill>
                <a:schemeClr val="accent1">
                  <a:lumMod val="50000"/>
                </a:schemeClr>
              </a:solidFill>
            </a:endParaRPr>
          </a:p>
          <a:p>
            <a:pPr marL="457200" indent="-457200" algn="just">
              <a:buFont typeface="Arial" panose="020B0604020202020204" pitchFamily="34" charset="0"/>
              <a:buChar char="•"/>
            </a:pPr>
            <a:r>
              <a:rPr lang="en-US" sz="2400" kern="1200" dirty="0">
                <a:solidFill>
                  <a:schemeClr val="accent1">
                    <a:lumMod val="50000"/>
                  </a:schemeClr>
                </a:solidFill>
                <a:effectLst/>
                <a:latin typeface="Times New Roman" panose="02020603050405020304" pitchFamily="18" charset="0"/>
                <a:ea typeface="+mn-ea"/>
                <a:cs typeface="Times New Roman" panose="02020603050405020304" pitchFamily="18" charset="0"/>
              </a:rPr>
              <a:t>The riskier the company, the lower the ROI it offers, although there are some stocks that offer risk-free investment opportunities even if they don't offer the best returns.</a:t>
            </a:r>
          </a:p>
          <a:p>
            <a:pPr marL="457200" indent="-457200" algn="just">
              <a:buFont typeface="Arial" panose="020B0604020202020204" pitchFamily="34" charset="0"/>
              <a:buChar char="•"/>
            </a:pPr>
            <a:endParaRPr lang="en-IN" sz="2400" dirty="0">
              <a:solidFill>
                <a:schemeClr val="accent1">
                  <a:lumMod val="50000"/>
                </a:schemeClr>
              </a:solidFill>
            </a:endParaRPr>
          </a:p>
          <a:p>
            <a:pPr marL="457200" indent="-457200" algn="just">
              <a:buFont typeface="Arial" panose="020B0604020202020204" pitchFamily="34" charset="0"/>
              <a:buChar char="•"/>
            </a:pPr>
            <a:r>
              <a:rPr lang="en-US" sz="2400" kern="1200" dirty="0">
                <a:solidFill>
                  <a:schemeClr val="accent1">
                    <a:lumMod val="50000"/>
                  </a:schemeClr>
                </a:solidFill>
                <a:effectLst/>
                <a:latin typeface="Times New Roman" panose="02020603050405020304" pitchFamily="18" charset="0"/>
                <a:ea typeface="+mn-ea"/>
                <a:cs typeface="Times New Roman" panose="02020603050405020304" pitchFamily="18" charset="0"/>
              </a:rPr>
              <a:t>JNJ, RHHBY, and MRK stocks offer a good return with minimal risk.</a:t>
            </a:r>
            <a:endParaRPr lang="en-IN" sz="2400" dirty="0">
              <a:solidFill>
                <a:schemeClr val="accent1">
                  <a:lumMod val="50000"/>
                </a:schemeClr>
              </a:solidFill>
              <a:effectLst/>
            </a:endParaRPr>
          </a:p>
          <a:p>
            <a:pPr marL="457200" indent="-457200" algn="just">
              <a:buFont typeface="Arial" panose="020B0604020202020204" pitchFamily="34" charset="0"/>
              <a:buChar char="•"/>
            </a:pPr>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CD1698EC-039A-1F13-E065-D4F79C996889}"/>
              </a:ext>
            </a:extLst>
          </p:cNvPr>
          <p:cNvPicPr>
            <a:picLocks noChangeAspect="1"/>
          </p:cNvPicPr>
          <p:nvPr/>
        </p:nvPicPr>
        <p:blipFill rotWithShape="1">
          <a:blip r:embed="rId2"/>
          <a:srcRect r="4511"/>
          <a:stretch/>
        </p:blipFill>
        <p:spPr>
          <a:xfrm>
            <a:off x="8382000" y="3314700"/>
            <a:ext cx="9584098" cy="4093428"/>
          </a:xfrm>
          <a:prstGeom prst="rect">
            <a:avLst/>
          </a:prstGeom>
        </p:spPr>
      </p:pic>
    </p:spTree>
    <p:extLst>
      <p:ext uri="{BB962C8B-B14F-4D97-AF65-F5344CB8AC3E}">
        <p14:creationId xmlns:p14="http://schemas.microsoft.com/office/powerpoint/2010/main" val="525225205"/>
      </p:ext>
    </p:extLst>
  </p:cSld>
  <p:clrMapOvr>
    <a:masterClrMapping/>
  </p:clrMapOvr>
  <mc:AlternateContent xmlns:mc="http://schemas.openxmlformats.org/markup-compatibility/2006">
    <mc:Choice xmlns:p14="http://schemas.microsoft.com/office/powerpoint/2010/main" Requires="p14">
      <p:transition spd="slow" p14:dur="2000" advClick="0" advTm="45000"/>
    </mc:Choice>
    <mc:Fallback>
      <p:transition spd="slow" advClick="0" advTm="4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a:off x="17259300" y="0"/>
            <a:ext cx="1028700" cy="1028700"/>
            <a:chOff x="0" y="0"/>
            <a:chExt cx="812800" cy="812800"/>
          </a:xfrm>
          <a:solidFill>
            <a:schemeClr val="accent1"/>
          </a:solidFill>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pFill/>
          </p:spPr>
        </p:sp>
        <p:sp>
          <p:nvSpPr>
            <p:cNvPr id="12" name="TextBox 12"/>
            <p:cNvSpPr txBox="1"/>
            <p:nvPr/>
          </p:nvSpPr>
          <p:spPr>
            <a:xfrm>
              <a:off x="0" y="-38100"/>
              <a:ext cx="812800" cy="850900"/>
            </a:xfrm>
            <a:prstGeom prst="rect">
              <a:avLst/>
            </a:prstGeom>
            <a:grpFill/>
          </p:spPr>
          <p:txBody>
            <a:bodyPr lIns="50800" tIns="50800" rIns="50800" bIns="50800" rtlCol="0" anchor="ctr"/>
            <a:lstStyle/>
            <a:p>
              <a:pPr algn="ctr">
                <a:lnSpc>
                  <a:spcPts val="2659"/>
                </a:lnSpc>
              </a:pPr>
              <a:endParaRPr/>
            </a:p>
          </p:txBody>
        </p:sp>
      </p:grpSp>
      <p:sp>
        <p:nvSpPr>
          <p:cNvPr id="18" name="TextBox 18"/>
          <p:cNvSpPr txBox="1"/>
          <p:nvPr/>
        </p:nvSpPr>
        <p:spPr>
          <a:xfrm>
            <a:off x="1624423" y="5502908"/>
            <a:ext cx="4176257" cy="654298"/>
          </a:xfrm>
          <a:prstGeom prst="rect">
            <a:avLst/>
          </a:prstGeom>
        </p:spPr>
        <p:txBody>
          <a:bodyPr lIns="50800" tIns="50800" rIns="50800" bIns="50800" rtlCol="0" anchor="ctr"/>
          <a:lstStyle/>
          <a:p>
            <a:pPr algn="ctr">
              <a:lnSpc>
                <a:spcPts val="2659"/>
              </a:lnSpc>
            </a:pPr>
            <a:r>
              <a:rPr lang="en-US" sz="1899" dirty="0">
                <a:solidFill>
                  <a:srgbClr val="FFFFFF"/>
                </a:solidFill>
                <a:latin typeface="Garet"/>
                <a:ea typeface="Garet"/>
                <a:cs typeface="Garet"/>
                <a:sym typeface="Garet"/>
              </a:rPr>
              <a:t>Deer 2023</a:t>
            </a:r>
          </a:p>
        </p:txBody>
      </p:sp>
      <p:grpSp>
        <p:nvGrpSpPr>
          <p:cNvPr id="19" name="Group 19"/>
          <p:cNvGrpSpPr/>
          <p:nvPr/>
        </p:nvGrpSpPr>
        <p:grpSpPr>
          <a:xfrm>
            <a:off x="15278125" y="1638300"/>
            <a:ext cx="1977164" cy="1977164"/>
            <a:chOff x="0" y="0"/>
            <a:chExt cx="812800" cy="812800"/>
          </a:xfrm>
          <a:solidFill>
            <a:schemeClr val="accent1"/>
          </a:solidFill>
        </p:grpSpPr>
        <p:sp>
          <p:nvSpPr>
            <p:cNvPr id="20" name="Freeform 20"/>
            <p:cNvSpPr/>
            <p:nvPr/>
          </p:nvSpPr>
          <p:spPr>
            <a:xfrm>
              <a:off x="0" y="0"/>
              <a:ext cx="812800" cy="812800"/>
            </a:xfrm>
            <a:custGeom>
              <a:avLst/>
              <a:gdLst/>
              <a:ahLst/>
              <a:cxnLst/>
              <a:rect l="l" t="t" r="r" b="b"/>
              <a:pathLst>
                <a:path w="812800" h="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grpFill/>
          </p:spPr>
          <p:txBody>
            <a:bodyPr/>
            <a:lstStyle/>
            <a:p>
              <a:endParaRPr lang="en-IN"/>
            </a:p>
          </p:txBody>
        </p:sp>
        <p:sp>
          <p:nvSpPr>
            <p:cNvPr id="21" name="TextBox 21"/>
            <p:cNvSpPr txBox="1"/>
            <p:nvPr/>
          </p:nvSpPr>
          <p:spPr>
            <a:xfrm>
              <a:off x="0" y="-38100"/>
              <a:ext cx="812800" cy="850900"/>
            </a:xfrm>
            <a:prstGeom prst="rect">
              <a:avLst/>
            </a:prstGeom>
            <a:grpFill/>
          </p:spPr>
          <p:txBody>
            <a:bodyPr lIns="50800" tIns="50800" rIns="50800" bIns="50800" rtlCol="0" anchor="ctr"/>
            <a:lstStyle/>
            <a:p>
              <a:pPr algn="ctr">
                <a:lnSpc>
                  <a:spcPts val="2659"/>
                </a:lnSpc>
              </a:pPr>
              <a:endParaRPr b="1">
                <a:ln w="22225">
                  <a:solidFill>
                    <a:schemeClr val="accent2"/>
                  </a:solidFill>
                  <a:prstDash val="solid"/>
                </a:ln>
                <a:solidFill>
                  <a:schemeClr val="accent2">
                    <a:lumMod val="40000"/>
                    <a:lumOff val="60000"/>
                  </a:schemeClr>
                </a:solidFill>
              </a:endParaRPr>
            </a:p>
          </p:txBody>
        </p:sp>
      </p:grpSp>
      <p:sp>
        <p:nvSpPr>
          <p:cNvPr id="26" name="TextBox 26"/>
          <p:cNvSpPr txBox="1"/>
          <p:nvPr/>
        </p:nvSpPr>
        <p:spPr>
          <a:xfrm>
            <a:off x="3680467" y="1545620"/>
            <a:ext cx="12548777" cy="1370824"/>
          </a:xfrm>
          <a:prstGeom prst="rect">
            <a:avLst/>
          </a:prstGeom>
        </p:spPr>
        <p:txBody>
          <a:bodyPr wrap="square" lIns="0" tIns="0" rIns="0" bIns="0" rtlCol="0" anchor="t">
            <a:spAutoFit/>
          </a:bodyPr>
          <a:lstStyle/>
          <a:p>
            <a:pPr algn="l">
              <a:lnSpc>
                <a:spcPts val="11960"/>
              </a:lnSpc>
            </a:pPr>
            <a:r>
              <a:rPr lang="en-US" sz="6400" b="1" dirty="0">
                <a:solidFill>
                  <a:schemeClr val="accent1">
                    <a:lumMod val="50000"/>
                  </a:schemeClr>
                </a:solidFill>
                <a:latin typeface="Garet Bold"/>
                <a:ea typeface="Garet Bold"/>
                <a:cs typeface="Times New Roman" panose="02020603050405020304" pitchFamily="18" charset="0"/>
                <a:sym typeface="Garet Bold"/>
              </a:rPr>
              <a:t>       PORTFOLIO ANALYSIS</a:t>
            </a:r>
          </a:p>
        </p:txBody>
      </p:sp>
      <p:grpSp>
        <p:nvGrpSpPr>
          <p:cNvPr id="4" name="Group 10">
            <a:extLst>
              <a:ext uri="{FF2B5EF4-FFF2-40B4-BE49-F238E27FC236}">
                <a16:creationId xmlns:a16="http://schemas.microsoft.com/office/drawing/2014/main" id="{5B1F4465-9E91-092F-23B6-6C11B1C92D7E}"/>
              </a:ext>
            </a:extLst>
          </p:cNvPr>
          <p:cNvGrpSpPr/>
          <p:nvPr/>
        </p:nvGrpSpPr>
        <p:grpSpPr>
          <a:xfrm>
            <a:off x="0" y="6620952"/>
            <a:ext cx="1028700" cy="3177813"/>
            <a:chOff x="0" y="0"/>
            <a:chExt cx="812800" cy="2510865"/>
          </a:xfrm>
          <a:solidFill>
            <a:schemeClr val="accent1"/>
          </a:solidFill>
        </p:grpSpPr>
        <p:sp>
          <p:nvSpPr>
            <p:cNvPr id="5" name="Freeform 11">
              <a:extLst>
                <a:ext uri="{FF2B5EF4-FFF2-40B4-BE49-F238E27FC236}">
                  <a16:creationId xmlns:a16="http://schemas.microsoft.com/office/drawing/2014/main" id="{5BDD1892-2685-1919-C337-9054E365BFB4}"/>
                </a:ext>
              </a:extLst>
            </p:cNvPr>
            <p:cNvSpPr/>
            <p:nvPr/>
          </p:nvSpPr>
          <p:spPr>
            <a:xfrm>
              <a:off x="0" y="0"/>
              <a:ext cx="812800" cy="2510865"/>
            </a:xfrm>
            <a:custGeom>
              <a:avLst/>
              <a:gdLst/>
              <a:ahLst/>
              <a:cxnLst/>
              <a:rect l="l" t="t" r="r" b="b"/>
              <a:pathLst>
                <a:path w="812800" h="2510865">
                  <a:moveTo>
                    <a:pt x="0" y="0"/>
                  </a:moveTo>
                  <a:lnTo>
                    <a:pt x="812800" y="0"/>
                  </a:lnTo>
                  <a:lnTo>
                    <a:pt x="812800" y="2510865"/>
                  </a:lnTo>
                  <a:lnTo>
                    <a:pt x="0" y="2510865"/>
                  </a:lnTo>
                  <a:close/>
                </a:path>
              </a:pathLst>
            </a:custGeom>
            <a:grpFill/>
          </p:spPr>
          <p:txBody>
            <a:bodyPr/>
            <a:lstStyle/>
            <a:p>
              <a:endParaRPr lang="en-IN"/>
            </a:p>
          </p:txBody>
        </p:sp>
        <p:sp>
          <p:nvSpPr>
            <p:cNvPr id="6" name="TextBox 12">
              <a:extLst>
                <a:ext uri="{FF2B5EF4-FFF2-40B4-BE49-F238E27FC236}">
                  <a16:creationId xmlns:a16="http://schemas.microsoft.com/office/drawing/2014/main" id="{48A0897A-8A56-0544-5A7D-C0201B9FDADE}"/>
                </a:ext>
              </a:extLst>
            </p:cNvPr>
            <p:cNvSpPr txBox="1"/>
            <p:nvPr/>
          </p:nvSpPr>
          <p:spPr>
            <a:xfrm>
              <a:off x="0" y="-38100"/>
              <a:ext cx="812800" cy="2548965"/>
            </a:xfrm>
            <a:prstGeom prst="rect">
              <a:avLst/>
            </a:prstGeom>
            <a:solidFill>
              <a:schemeClr val="accent2"/>
            </a:solidFill>
          </p:spPr>
          <p:txBody>
            <a:bodyPr lIns="50800" tIns="50800" rIns="50800" bIns="50800" rtlCol="0" anchor="ctr"/>
            <a:lstStyle/>
            <a:p>
              <a:pPr algn="ctr">
                <a:lnSpc>
                  <a:spcPts val="2659"/>
                </a:lnSpc>
              </a:pPr>
              <a:endParaRPr b="1">
                <a:ln w="22225">
                  <a:solidFill>
                    <a:schemeClr val="accent2"/>
                  </a:solidFill>
                  <a:prstDash val="solid"/>
                </a:ln>
                <a:solidFill>
                  <a:schemeClr val="accent2">
                    <a:lumMod val="40000"/>
                    <a:lumOff val="60000"/>
                  </a:schemeClr>
                </a:solidFill>
              </a:endParaRPr>
            </a:p>
          </p:txBody>
        </p:sp>
      </p:grpSp>
      <p:grpSp>
        <p:nvGrpSpPr>
          <p:cNvPr id="7" name="Group 13">
            <a:extLst>
              <a:ext uri="{FF2B5EF4-FFF2-40B4-BE49-F238E27FC236}">
                <a16:creationId xmlns:a16="http://schemas.microsoft.com/office/drawing/2014/main" id="{9ADF9582-BD15-DEB2-1C36-79BA0492F655}"/>
              </a:ext>
            </a:extLst>
          </p:cNvPr>
          <p:cNvGrpSpPr/>
          <p:nvPr/>
        </p:nvGrpSpPr>
        <p:grpSpPr>
          <a:xfrm>
            <a:off x="0" y="76200"/>
            <a:ext cx="1028700" cy="1028700"/>
            <a:chOff x="0" y="0"/>
            <a:chExt cx="812800" cy="812800"/>
          </a:xfrm>
          <a:solidFill>
            <a:schemeClr val="accent2"/>
          </a:solidFill>
        </p:grpSpPr>
        <p:sp>
          <p:nvSpPr>
            <p:cNvPr id="8" name="Freeform 14">
              <a:extLst>
                <a:ext uri="{FF2B5EF4-FFF2-40B4-BE49-F238E27FC236}">
                  <a16:creationId xmlns:a16="http://schemas.microsoft.com/office/drawing/2014/main" id="{646CA76B-C815-2F50-FB1A-BBD6BD859697}"/>
                </a:ext>
              </a:extLst>
            </p:cNvPr>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pFill/>
          </p:spPr>
        </p:sp>
        <p:sp>
          <p:nvSpPr>
            <p:cNvPr id="9" name="TextBox 15">
              <a:extLst>
                <a:ext uri="{FF2B5EF4-FFF2-40B4-BE49-F238E27FC236}">
                  <a16:creationId xmlns:a16="http://schemas.microsoft.com/office/drawing/2014/main" id="{5043B2B2-CC40-EFEC-65CD-96CF811F7B9C}"/>
                </a:ext>
              </a:extLst>
            </p:cNvPr>
            <p:cNvSpPr txBox="1"/>
            <p:nvPr/>
          </p:nvSpPr>
          <p:spPr>
            <a:xfrm>
              <a:off x="0" y="-38100"/>
              <a:ext cx="812800" cy="850900"/>
            </a:xfrm>
            <a:prstGeom prst="rect">
              <a:avLst/>
            </a:prstGeom>
            <a:grpFill/>
          </p:spPr>
          <p:txBody>
            <a:bodyPr lIns="50800" tIns="50800" rIns="50800" bIns="50800" rtlCol="0" anchor="ctr"/>
            <a:lstStyle/>
            <a:p>
              <a:pPr algn="ctr">
                <a:lnSpc>
                  <a:spcPts val="2659"/>
                </a:lnSpc>
              </a:pPr>
              <a:endParaRPr/>
            </a:p>
          </p:txBody>
        </p:sp>
      </p:grpSp>
      <p:sp>
        <p:nvSpPr>
          <p:cNvPr id="15" name="TextBox 9">
            <a:extLst>
              <a:ext uri="{FF2B5EF4-FFF2-40B4-BE49-F238E27FC236}">
                <a16:creationId xmlns:a16="http://schemas.microsoft.com/office/drawing/2014/main" id="{084A128D-83FA-8A7A-9EAC-78F7E7D7B7D4}"/>
              </a:ext>
            </a:extLst>
          </p:cNvPr>
          <p:cNvSpPr txBox="1"/>
          <p:nvPr/>
        </p:nvSpPr>
        <p:spPr>
          <a:xfrm>
            <a:off x="12877800" y="-632896"/>
            <a:ext cx="1333500" cy="10431661"/>
          </a:xfrm>
          <a:prstGeom prst="rect">
            <a:avLst/>
          </a:prstGeom>
        </p:spPr>
        <p:txBody>
          <a:bodyPr lIns="50800" tIns="50800" rIns="50800" bIns="50800" rtlCol="0" anchor="ctr"/>
          <a:lstStyle/>
          <a:p>
            <a:pPr algn="ctr">
              <a:lnSpc>
                <a:spcPts val="2659"/>
              </a:lnSpc>
            </a:pPr>
            <a:endParaRPr/>
          </a:p>
        </p:txBody>
      </p:sp>
      <p:pic>
        <p:nvPicPr>
          <p:cNvPr id="4098" name="Picture 2" descr="35,600+ Portfolio Management Stock Photos, Pictures &amp; Royalty-Free Images -  iStock | Project portfolio management, Product and portfolio management,  Portfolio management icon">
            <a:extLst>
              <a:ext uri="{FF2B5EF4-FFF2-40B4-BE49-F238E27FC236}">
                <a16:creationId xmlns:a16="http://schemas.microsoft.com/office/drawing/2014/main" id="{D821BD10-FB01-7DB4-4585-5D773A748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238500"/>
            <a:ext cx="7010400" cy="4169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822945"/>
      </p:ext>
    </p:extLst>
  </p:cSld>
  <p:clrMapOvr>
    <a:masterClrMapping/>
  </p:clrMapOvr>
  <mc:AlternateContent xmlns:mc="http://schemas.openxmlformats.org/markup-compatibility/2006">
    <mc:Choice xmlns:p14="http://schemas.microsoft.com/office/powerpoint/2010/main" Requires="p14">
      <p:transition spd="slow" p14:dur="2000" advClick="0" advTm="9000"/>
    </mc:Choice>
    <mc:Fallback>
      <p:transition spd="slow" advClick="0" advTm="9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B99DE1-F4D9-A815-943D-075D9D297D46}"/>
              </a:ext>
            </a:extLst>
          </p:cNvPr>
          <p:cNvSpPr>
            <a:spLocks noGrp="1"/>
          </p:cNvSpPr>
          <p:nvPr>
            <p:ph type="sldNum" sz="quarter" idx="12"/>
          </p:nvPr>
        </p:nvSpPr>
        <p:spPr/>
        <p:txBody>
          <a:bodyPr/>
          <a:lstStyle/>
          <a:p>
            <a:fld id="{B6F15528-21DE-4FAA-801E-634DDDAF4B2B}" type="slidenum">
              <a:rPr lang="en-IN" smtClean="0"/>
              <a:t>17</a:t>
            </a:fld>
            <a:endParaRPr lang="en-IN" dirty="0"/>
          </a:p>
        </p:txBody>
      </p:sp>
      <p:sp>
        <p:nvSpPr>
          <p:cNvPr id="8" name="TextBox 7">
            <a:extLst>
              <a:ext uri="{FF2B5EF4-FFF2-40B4-BE49-F238E27FC236}">
                <a16:creationId xmlns:a16="http://schemas.microsoft.com/office/drawing/2014/main" id="{DB8F82AC-1BCA-4843-7644-F3917B6188A4}"/>
              </a:ext>
            </a:extLst>
          </p:cNvPr>
          <p:cNvSpPr txBox="1"/>
          <p:nvPr/>
        </p:nvSpPr>
        <p:spPr>
          <a:xfrm>
            <a:off x="152400" y="952500"/>
            <a:ext cx="9144000" cy="2123658"/>
          </a:xfrm>
          <a:prstGeom prst="rect">
            <a:avLst/>
          </a:prstGeom>
          <a:noFill/>
        </p:spPr>
        <p:txBody>
          <a:bodyPr wrap="square">
            <a:spAutoFit/>
          </a:bodyPr>
          <a:lstStyle/>
          <a:p>
            <a:r>
              <a:rPr lang="en-GB" sz="2400" dirty="0">
                <a:latin typeface="Times New Roman" panose="02020603050405020304" pitchFamily="18" charset="0"/>
                <a:cs typeface="Times New Roman" panose="02020603050405020304" pitchFamily="18" charset="0"/>
              </a:rPr>
              <a:t>	</a:t>
            </a:r>
          </a:p>
          <a:p>
            <a:pPr algn="ctr"/>
            <a:r>
              <a:rPr lang="en-IN" sz="3600" b="1" dirty="0">
                <a:solidFill>
                  <a:schemeClr val="accent1">
                    <a:lumMod val="50000"/>
                  </a:schemeClr>
                </a:solidFill>
                <a:latin typeface="Times New Roman" panose="02020603050405020304" pitchFamily="18" charset="0"/>
                <a:cs typeface="Times New Roman" panose="02020603050405020304" pitchFamily="18" charset="0"/>
              </a:rPr>
              <a:t>Patrick </a:t>
            </a:r>
            <a:r>
              <a:rPr lang="en-IN" sz="3600" b="1" dirty="0" err="1">
                <a:solidFill>
                  <a:schemeClr val="accent1">
                    <a:lumMod val="50000"/>
                  </a:schemeClr>
                </a:solidFill>
                <a:latin typeface="Times New Roman" panose="02020603050405020304" pitchFamily="18" charset="0"/>
                <a:cs typeface="Times New Roman" panose="02020603050405020304" pitchFamily="18" charset="0"/>
              </a:rPr>
              <a:t>Jyengar</a:t>
            </a:r>
            <a:r>
              <a:rPr lang="en-IN" sz="3600" b="1" dirty="0">
                <a:solidFill>
                  <a:schemeClr val="accent1">
                    <a:lumMod val="50000"/>
                  </a:schemeClr>
                </a:solidFill>
                <a:latin typeface="Times New Roman" panose="02020603050405020304" pitchFamily="18" charset="0"/>
                <a:cs typeface="Times New Roman" panose="02020603050405020304" pitchFamily="18" charset="0"/>
              </a:rPr>
              <a:t> Portfolio</a:t>
            </a:r>
          </a:p>
          <a:p>
            <a:endParaRPr lang="en-GB"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1CECBE6-396E-4E81-F6B2-37E786AF8CEB}"/>
              </a:ext>
            </a:extLst>
          </p:cNvPr>
          <p:cNvSpPr txBox="1"/>
          <p:nvPr/>
        </p:nvSpPr>
        <p:spPr>
          <a:xfrm>
            <a:off x="635000" y="2277725"/>
            <a:ext cx="8001000" cy="6370975"/>
          </a:xfrm>
          <a:prstGeom prst="rect">
            <a:avLst/>
          </a:prstGeom>
          <a:noFill/>
        </p:spPr>
        <p:txBody>
          <a:bodyPr wrap="square">
            <a:spAutoFit/>
          </a:bodyPr>
          <a:lstStyle/>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In the next five years, Mr. Patrick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Jyengar</a:t>
            </a:r>
            <a:r>
              <a:rPr lang="en-US" sz="2400" dirty="0">
                <a:solidFill>
                  <a:schemeClr val="accent1">
                    <a:lumMod val="50000"/>
                  </a:schemeClr>
                </a:solidFill>
                <a:latin typeface="Times New Roman" panose="02020603050405020304" pitchFamily="18" charset="0"/>
                <a:cs typeface="Times New Roman" panose="02020603050405020304" pitchFamily="18" charset="0"/>
              </a:rPr>
              <a:t> aims to double his investment. He seeks low-risk investments that will yield respectable profits.</a:t>
            </a:r>
          </a:p>
          <a:p>
            <a:pPr marR="0" lvl="0" algn="just" defTabSz="457200" rtl="0" eaLnBrk="1" fontAlgn="auto" latinLnBrk="0" hangingPunct="1">
              <a:lnSpc>
                <a:spcPct val="100000"/>
              </a:lnSpc>
              <a:spcBef>
                <a:spcPts val="0"/>
              </a:spcBef>
              <a:spcAft>
                <a:spcPts val="0"/>
              </a:spcAft>
              <a:buClrTx/>
              <a:buSzTx/>
              <a:tabLst/>
              <a:defRPr/>
            </a:pP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chemeClr val="accent1">
                    <a:lumMod val="50000"/>
                  </a:schemeClr>
                </a:solidFill>
                <a:effectLst/>
                <a:highlight>
                  <a:srgbClr val="FFFFFF"/>
                </a:highlight>
                <a:latin typeface="Times New Roman" panose="02020603050405020304" pitchFamily="18" charset="0"/>
                <a:cs typeface="Times New Roman" panose="02020603050405020304" pitchFamily="18" charset="0"/>
              </a:rPr>
              <a:t>As per his profile Low risk stocks like JNJ,RHHBY and GOOG is suitable to invest on. But overall returns with these three stocks wouldn't reach the target what </a:t>
            </a:r>
            <a:r>
              <a:rPr lang="en-US" sz="2400" dirty="0" err="1">
                <a:solidFill>
                  <a:schemeClr val="accent1">
                    <a:lumMod val="50000"/>
                  </a:schemeClr>
                </a:solidFill>
                <a:effectLst/>
                <a:highlight>
                  <a:srgbClr val="FFFFFF"/>
                </a:highlight>
                <a:latin typeface="Times New Roman" panose="02020603050405020304" pitchFamily="18" charset="0"/>
                <a:cs typeface="Times New Roman" panose="02020603050405020304" pitchFamily="18" charset="0"/>
              </a:rPr>
              <a:t>Mr.Patrick</a:t>
            </a:r>
            <a:r>
              <a:rPr lang="en-US" sz="2400" dirty="0">
                <a:solidFill>
                  <a:schemeClr val="accent1">
                    <a:lumMod val="50000"/>
                  </a:schemeClr>
                </a:solidFill>
                <a:effectLst/>
                <a:highlight>
                  <a:srgbClr val="FFFFFF"/>
                </a:highlight>
                <a:latin typeface="Times New Roman" panose="02020603050405020304" pitchFamily="18" charset="0"/>
                <a:cs typeface="Times New Roman" panose="02020603050405020304" pitchFamily="18" charset="0"/>
              </a:rPr>
              <a:t> is investing for. So one portion of his wealth can be invested on MSFT to gain the desired returns.</a:t>
            </a:r>
          </a:p>
          <a:p>
            <a:pPr marR="0" lvl="0" algn="just" defTabSz="457200" rtl="0" eaLnBrk="1" fontAlgn="auto" latinLnBrk="0" hangingPunct="1">
              <a:lnSpc>
                <a:spcPct val="100000"/>
              </a:lnSpc>
              <a:spcBef>
                <a:spcPts val="0"/>
              </a:spcBef>
              <a:spcAft>
                <a:spcPts val="0"/>
              </a:spcAft>
              <a:buClrTx/>
              <a:buSzTx/>
              <a:tabLst/>
              <a:defRPr/>
            </a:pPr>
            <a:endParaRPr lang="en-US" sz="2400" dirty="0">
              <a:solidFill>
                <a:schemeClr val="accent1">
                  <a:lumMod val="50000"/>
                </a:schemeClr>
              </a:solidFill>
              <a:effectLst/>
              <a:highlight>
                <a:srgbClr val="FFFFFF"/>
              </a:highlight>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Keeping all stock weights equal, the overall weight is 0.25.</a:t>
            </a:r>
          </a:p>
          <a:p>
            <a:pPr marR="0" lvl="0" algn="just" defTabSz="457200" rtl="0" eaLnBrk="1" fontAlgn="auto" latinLnBrk="0" hangingPunct="1">
              <a:lnSpc>
                <a:spcPct val="100000"/>
              </a:lnSpc>
              <a:spcBef>
                <a:spcPts val="0"/>
              </a:spcBef>
              <a:spcAft>
                <a:spcPts val="0"/>
              </a:spcAft>
              <a:buClrTx/>
              <a:buSzTx/>
              <a:tabLst/>
              <a:defRPr/>
            </a:pP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As Mr. Patrick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Jyengar</a:t>
            </a:r>
            <a:r>
              <a:rPr lang="en-US" sz="2400" dirty="0">
                <a:solidFill>
                  <a:schemeClr val="accent1">
                    <a:lumMod val="50000"/>
                  </a:schemeClr>
                </a:solidFill>
                <a:latin typeface="Times New Roman" panose="02020603050405020304" pitchFamily="18" charset="0"/>
                <a:cs typeface="Times New Roman" panose="02020603050405020304" pitchFamily="18" charset="0"/>
              </a:rPr>
              <a:t> invests 5 Hundred Thousand Dollar in equities. The returns that he would get after 5 years of time period is 1.15 Million Dollar with more than 6 Hundred Thousand dollars of gain.</a:t>
            </a:r>
          </a:p>
          <a:p>
            <a:pPr marL="457200" indent="-457200" algn="just">
              <a:buFont typeface="Arial" panose="020B0604020202020204" pitchFamily="34" charset="0"/>
              <a:buChar char="•"/>
            </a:pPr>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22FE9D5-9124-9421-3B5C-88411C52FF4B}"/>
              </a:ext>
            </a:extLst>
          </p:cNvPr>
          <p:cNvPicPr>
            <a:picLocks noChangeAspect="1"/>
          </p:cNvPicPr>
          <p:nvPr/>
        </p:nvPicPr>
        <p:blipFill>
          <a:blip r:embed="rId2"/>
          <a:stretch>
            <a:fillRect/>
          </a:stretch>
        </p:blipFill>
        <p:spPr>
          <a:xfrm>
            <a:off x="9118600" y="1485900"/>
            <a:ext cx="9135449" cy="7173326"/>
          </a:xfrm>
          <a:prstGeom prst="rect">
            <a:avLst/>
          </a:prstGeom>
        </p:spPr>
      </p:pic>
    </p:spTree>
    <p:extLst>
      <p:ext uri="{BB962C8B-B14F-4D97-AF65-F5344CB8AC3E}">
        <p14:creationId xmlns:p14="http://schemas.microsoft.com/office/powerpoint/2010/main" val="1836406757"/>
      </p:ext>
    </p:extLst>
  </p:cSld>
  <p:clrMapOvr>
    <a:masterClrMapping/>
  </p:clrMapOvr>
  <mc:AlternateContent xmlns:mc="http://schemas.openxmlformats.org/markup-compatibility/2006">
    <mc:Choice xmlns:p14="http://schemas.microsoft.com/office/powerpoint/2010/main" Requires="p14">
      <p:transition spd="slow" p14:dur="2000" advClick="0" advTm="50000"/>
    </mc:Choice>
    <mc:Fallback>
      <p:transition spd="slow" advClick="0" advTm="50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B99DE1-F4D9-A815-943D-075D9D297D46}"/>
              </a:ext>
            </a:extLst>
          </p:cNvPr>
          <p:cNvSpPr>
            <a:spLocks noGrp="1"/>
          </p:cNvSpPr>
          <p:nvPr>
            <p:ph type="sldNum" sz="quarter" idx="12"/>
          </p:nvPr>
        </p:nvSpPr>
        <p:spPr/>
        <p:txBody>
          <a:bodyPr/>
          <a:lstStyle/>
          <a:p>
            <a:fld id="{B6F15528-21DE-4FAA-801E-634DDDAF4B2B}" type="slidenum">
              <a:rPr lang="en-IN" smtClean="0"/>
              <a:t>18</a:t>
            </a:fld>
            <a:endParaRPr lang="en-IN" dirty="0"/>
          </a:p>
        </p:txBody>
      </p:sp>
      <p:sp>
        <p:nvSpPr>
          <p:cNvPr id="8" name="TextBox 7">
            <a:extLst>
              <a:ext uri="{FF2B5EF4-FFF2-40B4-BE49-F238E27FC236}">
                <a16:creationId xmlns:a16="http://schemas.microsoft.com/office/drawing/2014/main" id="{DB8F82AC-1BCA-4843-7644-F3917B6188A4}"/>
              </a:ext>
            </a:extLst>
          </p:cNvPr>
          <p:cNvSpPr txBox="1"/>
          <p:nvPr/>
        </p:nvSpPr>
        <p:spPr>
          <a:xfrm>
            <a:off x="1905000" y="689787"/>
            <a:ext cx="9144000" cy="2123658"/>
          </a:xfrm>
          <a:prstGeom prst="rect">
            <a:avLst/>
          </a:prstGeom>
          <a:noFill/>
        </p:spPr>
        <p:txBody>
          <a:bodyPr wrap="square">
            <a:spAutoFit/>
          </a:bodyPr>
          <a:lstStyle/>
          <a:p>
            <a:r>
              <a:rPr lang="en-GB" sz="2400" dirty="0">
                <a:latin typeface="Times New Roman" panose="02020603050405020304" pitchFamily="18" charset="0"/>
                <a:cs typeface="Times New Roman" panose="02020603050405020304" pitchFamily="18" charset="0"/>
              </a:rPr>
              <a:t>	</a:t>
            </a:r>
          </a:p>
          <a:p>
            <a:r>
              <a:rPr lang="en-IN" sz="3600" b="1" dirty="0">
                <a:solidFill>
                  <a:schemeClr val="accent1">
                    <a:lumMod val="50000"/>
                  </a:schemeClr>
                </a:solidFill>
                <a:latin typeface="Times New Roman" panose="02020603050405020304" pitchFamily="18" charset="0"/>
                <a:cs typeface="Times New Roman" panose="02020603050405020304" pitchFamily="18" charset="0"/>
              </a:rPr>
              <a:t>Peter </a:t>
            </a:r>
            <a:r>
              <a:rPr lang="en-IN" sz="3600" b="1" dirty="0" err="1">
                <a:solidFill>
                  <a:schemeClr val="accent1">
                    <a:lumMod val="50000"/>
                  </a:schemeClr>
                </a:solidFill>
                <a:latin typeface="Times New Roman" panose="02020603050405020304" pitchFamily="18" charset="0"/>
                <a:cs typeface="Times New Roman" panose="02020603050405020304" pitchFamily="18" charset="0"/>
              </a:rPr>
              <a:t>Jyengar</a:t>
            </a:r>
            <a:r>
              <a:rPr lang="en-IN" sz="3600" b="1" dirty="0">
                <a:solidFill>
                  <a:schemeClr val="accent1">
                    <a:lumMod val="50000"/>
                  </a:schemeClr>
                </a:solidFill>
                <a:latin typeface="Times New Roman" panose="02020603050405020304" pitchFamily="18" charset="0"/>
                <a:cs typeface="Times New Roman" panose="02020603050405020304" pitchFamily="18" charset="0"/>
              </a:rPr>
              <a:t> Portfolio</a:t>
            </a:r>
          </a:p>
          <a:p>
            <a:endParaRPr lang="en-GB"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1CECBE6-396E-4E81-F6B2-37E786AF8CEB}"/>
              </a:ext>
            </a:extLst>
          </p:cNvPr>
          <p:cNvSpPr txBox="1"/>
          <p:nvPr/>
        </p:nvSpPr>
        <p:spPr>
          <a:xfrm>
            <a:off x="685800" y="1866900"/>
            <a:ext cx="8001000" cy="8586966"/>
          </a:xfrm>
          <a:prstGeom prst="rect">
            <a:avLst/>
          </a:prstGeom>
          <a:noFill/>
        </p:spPr>
        <p:txBody>
          <a:bodyPr wrap="square">
            <a:spAutoFit/>
          </a:bodyPr>
          <a:lstStyle/>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chemeClr val="accent1">
                    <a:lumMod val="50000"/>
                  </a:schemeClr>
                </a:solidFill>
                <a:effectLst/>
                <a:highlight>
                  <a:srgbClr val="FFFFFF"/>
                </a:highlight>
                <a:latin typeface="Times New Roman" panose="02020603050405020304" pitchFamily="18" charset="0"/>
                <a:cs typeface="Times New Roman" panose="02020603050405020304" pitchFamily="18" charset="0"/>
              </a:rPr>
              <a:t>Mr. Peter </a:t>
            </a:r>
            <a:r>
              <a:rPr lang="en-US" sz="2400" dirty="0" err="1">
                <a:solidFill>
                  <a:schemeClr val="accent1">
                    <a:lumMod val="50000"/>
                  </a:schemeClr>
                </a:solidFill>
                <a:effectLst/>
                <a:highlight>
                  <a:srgbClr val="FFFFFF"/>
                </a:highlight>
                <a:latin typeface="Times New Roman" panose="02020603050405020304" pitchFamily="18" charset="0"/>
                <a:cs typeface="Times New Roman" panose="02020603050405020304" pitchFamily="18" charset="0"/>
              </a:rPr>
              <a:t>Jyengar</a:t>
            </a:r>
            <a:r>
              <a:rPr lang="en-US" sz="2400" dirty="0">
                <a:solidFill>
                  <a:schemeClr val="accent1">
                    <a:lumMod val="50000"/>
                  </a:schemeClr>
                </a:solidFill>
                <a:effectLst/>
                <a:highlight>
                  <a:srgbClr val="FFFFFF"/>
                </a:highlight>
                <a:latin typeface="Times New Roman" panose="02020603050405020304" pitchFamily="18" charset="0"/>
                <a:cs typeface="Times New Roman" panose="02020603050405020304" pitchFamily="18" charset="0"/>
              </a:rPr>
              <a:t> on the other hand Consistent with his attitude towards risk, he prefers high-return investments. Believes that he can still bounce back in case of any occasional losses.</a:t>
            </a:r>
          </a:p>
          <a:p>
            <a:pPr marR="0" lvl="0" algn="just" defTabSz="457200" rtl="0" eaLnBrk="1" fontAlgn="auto" latinLnBrk="0" hangingPunct="1">
              <a:lnSpc>
                <a:spcPct val="100000"/>
              </a:lnSpc>
              <a:spcBef>
                <a:spcPts val="0"/>
              </a:spcBef>
              <a:spcAft>
                <a:spcPts val="0"/>
              </a:spcAft>
              <a:buClrTx/>
              <a:buSzTx/>
              <a:tabLst/>
              <a:defRPr/>
            </a:pPr>
            <a:endParaRPr lang="en-US" sz="2400" dirty="0">
              <a:solidFill>
                <a:schemeClr val="accent1">
                  <a:lumMod val="50000"/>
                </a:schemeClr>
              </a:solidFill>
              <a:highlight>
                <a:srgbClr val="FFFFFF"/>
              </a:highlight>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chemeClr val="accent1">
                    <a:lumMod val="50000"/>
                  </a:schemeClr>
                </a:solidFill>
                <a:effectLst/>
                <a:highlight>
                  <a:srgbClr val="FFFFFF"/>
                </a:highlight>
                <a:latin typeface="Times New Roman" panose="02020603050405020304" pitchFamily="18" charset="0"/>
                <a:cs typeface="Times New Roman" panose="02020603050405020304" pitchFamily="18" charset="0"/>
              </a:rPr>
              <a:t>He Wants to invest 1 million dollar from company's cash and cash equivalents in the most high-margin stocks Expects high returns within 5 years for inorganic expansion of his company.</a:t>
            </a:r>
          </a:p>
          <a:p>
            <a:pPr marR="0" lvl="0" algn="just" defTabSz="457200" rtl="0" eaLnBrk="1" fontAlgn="auto" latinLnBrk="0" hangingPunct="1">
              <a:lnSpc>
                <a:spcPct val="100000"/>
              </a:lnSpc>
              <a:spcBef>
                <a:spcPts val="0"/>
              </a:spcBef>
              <a:spcAft>
                <a:spcPts val="0"/>
              </a:spcAft>
              <a:buClrTx/>
              <a:buSzTx/>
              <a:tabLst/>
              <a:defRPr/>
            </a:pPr>
            <a:endParaRPr lang="en-US" sz="2400" dirty="0">
              <a:solidFill>
                <a:schemeClr val="accent1">
                  <a:lumMod val="50000"/>
                </a:schemeClr>
              </a:solidFill>
              <a:highlight>
                <a:srgbClr val="FFFFFF"/>
              </a:highlight>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chemeClr val="accent1">
                    <a:lumMod val="50000"/>
                  </a:schemeClr>
                </a:solidFill>
                <a:effectLst/>
                <a:highlight>
                  <a:srgbClr val="FFFFFF"/>
                </a:highlight>
                <a:latin typeface="Times New Roman" panose="02020603050405020304" pitchFamily="18" charset="0"/>
                <a:cs typeface="Times New Roman" panose="02020603050405020304" pitchFamily="18" charset="0"/>
              </a:rPr>
              <a:t>As per his profile High risk/High Returns stocks like AMZN, MSFT and AAPL is suitable to invest on.</a:t>
            </a:r>
          </a:p>
          <a:p>
            <a:pPr marR="0" lvl="0" algn="just" defTabSz="457200" rtl="0" eaLnBrk="1" fontAlgn="auto" latinLnBrk="0" hangingPunct="1">
              <a:lnSpc>
                <a:spcPct val="100000"/>
              </a:lnSpc>
              <a:spcBef>
                <a:spcPts val="0"/>
              </a:spcBef>
              <a:spcAft>
                <a:spcPts val="0"/>
              </a:spcAft>
              <a:buClrTx/>
              <a:buSzTx/>
              <a:tabLst/>
              <a:defRPr/>
            </a:pPr>
            <a:endParaRPr lang="en-US" sz="2400" dirty="0">
              <a:solidFill>
                <a:schemeClr val="accent1">
                  <a:lumMod val="50000"/>
                </a:schemeClr>
              </a:solidFill>
              <a:highlight>
                <a:srgbClr val="FFFFFF"/>
              </a:highligh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defRPr/>
            </a:pPr>
            <a:r>
              <a:rPr lang="en-US" sz="2400" dirty="0">
                <a:solidFill>
                  <a:schemeClr val="accent1">
                    <a:lumMod val="50000"/>
                  </a:schemeClr>
                </a:solidFill>
                <a:effectLst/>
                <a:highlight>
                  <a:srgbClr val="FFFFFF"/>
                </a:highlight>
                <a:latin typeface="Times New Roman" panose="02020603050405020304" pitchFamily="18" charset="0"/>
                <a:cs typeface="Times New Roman" panose="02020603050405020304" pitchFamily="18" charset="0"/>
              </a:rPr>
              <a:t>Overall returns with these stocks would fetch him Maximum returns and also cater the Risk.</a:t>
            </a:r>
          </a:p>
          <a:p>
            <a:pPr algn="just">
              <a:defRPr/>
            </a:pPr>
            <a:endParaRPr lang="en-US" sz="2400" dirty="0">
              <a:solidFill>
                <a:schemeClr val="accent1">
                  <a:lumMod val="50000"/>
                </a:schemeClr>
              </a:solidFill>
              <a:effectLst/>
              <a:highlight>
                <a:srgbClr val="FFFFFF"/>
              </a:highligh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defRPr/>
            </a:pPr>
            <a:r>
              <a:rPr lang="en-US" sz="2400" dirty="0">
                <a:solidFill>
                  <a:schemeClr val="accent1">
                    <a:lumMod val="50000"/>
                  </a:schemeClr>
                </a:solidFill>
                <a:effectLst/>
                <a:highlight>
                  <a:srgbClr val="FFFFFF"/>
                </a:highlight>
                <a:latin typeface="Times New Roman" panose="02020603050405020304" pitchFamily="18" charset="0"/>
                <a:cs typeface="Times New Roman" panose="02020603050405020304" pitchFamily="18" charset="0"/>
              </a:rPr>
              <a:t>As Mr. Peter </a:t>
            </a:r>
            <a:r>
              <a:rPr lang="en-US" sz="2400" dirty="0" err="1">
                <a:solidFill>
                  <a:schemeClr val="accent1">
                    <a:lumMod val="50000"/>
                  </a:schemeClr>
                </a:solidFill>
                <a:effectLst/>
                <a:highlight>
                  <a:srgbClr val="FFFFFF"/>
                </a:highlight>
                <a:latin typeface="Times New Roman" panose="02020603050405020304" pitchFamily="18" charset="0"/>
                <a:cs typeface="Times New Roman" panose="02020603050405020304" pitchFamily="18" charset="0"/>
              </a:rPr>
              <a:t>Jyengar</a:t>
            </a:r>
            <a:r>
              <a:rPr lang="en-US" sz="2400" dirty="0">
                <a:solidFill>
                  <a:schemeClr val="accent1">
                    <a:lumMod val="50000"/>
                  </a:schemeClr>
                </a:solidFill>
                <a:effectLst/>
                <a:highlight>
                  <a:srgbClr val="FFFFFF"/>
                </a:highlight>
                <a:latin typeface="Times New Roman" panose="02020603050405020304" pitchFamily="18" charset="0"/>
                <a:cs typeface="Times New Roman" panose="02020603050405020304" pitchFamily="18" charset="0"/>
              </a:rPr>
              <a:t> invests 1 Million Dollars in equities. The returns that he would get after 5 years of time period is more than 5 Million Dollars with more than 4 Million Dollars of gain.</a:t>
            </a: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schemeClr val="accent1">
                  <a:lumMod val="50000"/>
                </a:schemeClr>
              </a:solidFill>
              <a:effectLst/>
              <a:highlight>
                <a:srgbClr val="FFFFFF"/>
              </a:highlight>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AC0C66-1D93-BE79-2AE1-BBF7EEE8CFCD}"/>
              </a:ext>
            </a:extLst>
          </p:cNvPr>
          <p:cNvPicPr>
            <a:picLocks noChangeAspect="1"/>
          </p:cNvPicPr>
          <p:nvPr/>
        </p:nvPicPr>
        <p:blipFill>
          <a:blip r:embed="rId2"/>
          <a:stretch>
            <a:fillRect/>
          </a:stretch>
        </p:blipFill>
        <p:spPr>
          <a:xfrm>
            <a:off x="9144000" y="1485900"/>
            <a:ext cx="9144000" cy="7049484"/>
          </a:xfrm>
          <a:prstGeom prst="rect">
            <a:avLst/>
          </a:prstGeom>
        </p:spPr>
      </p:pic>
    </p:spTree>
    <p:extLst>
      <p:ext uri="{BB962C8B-B14F-4D97-AF65-F5344CB8AC3E}">
        <p14:creationId xmlns:p14="http://schemas.microsoft.com/office/powerpoint/2010/main" val="2191365922"/>
      </p:ext>
    </p:extLst>
  </p:cSld>
  <p:clrMapOvr>
    <a:masterClrMapping/>
  </p:clrMapOvr>
  <mc:AlternateContent xmlns:mc="http://schemas.openxmlformats.org/markup-compatibility/2006">
    <mc:Choice xmlns:p14="http://schemas.microsoft.com/office/powerpoint/2010/main" Requires="p14">
      <p:transition spd="slow" p14:dur="2000" advClick="0" advTm="43593"/>
    </mc:Choice>
    <mc:Fallback>
      <p:transition spd="slow" advClick="0" advTm="4359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a:off x="17259300" y="0"/>
            <a:ext cx="1028700" cy="1028700"/>
            <a:chOff x="0" y="0"/>
            <a:chExt cx="812800" cy="812800"/>
          </a:xfrm>
          <a:solidFill>
            <a:schemeClr val="accent1"/>
          </a:solidFill>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pFill/>
          </p:spPr>
        </p:sp>
        <p:sp>
          <p:nvSpPr>
            <p:cNvPr id="12" name="TextBox 12"/>
            <p:cNvSpPr txBox="1"/>
            <p:nvPr/>
          </p:nvSpPr>
          <p:spPr>
            <a:xfrm>
              <a:off x="0" y="-38100"/>
              <a:ext cx="812800" cy="850900"/>
            </a:xfrm>
            <a:prstGeom prst="rect">
              <a:avLst/>
            </a:prstGeom>
            <a:grpFill/>
          </p:spPr>
          <p:txBody>
            <a:bodyPr lIns="50800" tIns="50800" rIns="50800" bIns="50800" rtlCol="0" anchor="ctr"/>
            <a:lstStyle/>
            <a:p>
              <a:pPr algn="ctr">
                <a:lnSpc>
                  <a:spcPts val="2659"/>
                </a:lnSpc>
              </a:pPr>
              <a:endParaRPr/>
            </a:p>
          </p:txBody>
        </p:sp>
      </p:grpSp>
      <p:sp>
        <p:nvSpPr>
          <p:cNvPr id="18" name="TextBox 18"/>
          <p:cNvSpPr txBox="1"/>
          <p:nvPr/>
        </p:nvSpPr>
        <p:spPr>
          <a:xfrm>
            <a:off x="1624423" y="5502908"/>
            <a:ext cx="4176257" cy="654298"/>
          </a:xfrm>
          <a:prstGeom prst="rect">
            <a:avLst/>
          </a:prstGeom>
        </p:spPr>
        <p:txBody>
          <a:bodyPr lIns="50800" tIns="50800" rIns="50800" bIns="50800" rtlCol="0" anchor="ctr"/>
          <a:lstStyle/>
          <a:p>
            <a:pPr algn="ctr">
              <a:lnSpc>
                <a:spcPts val="2659"/>
              </a:lnSpc>
            </a:pPr>
            <a:r>
              <a:rPr lang="en-US" sz="1899" dirty="0">
                <a:solidFill>
                  <a:srgbClr val="FFFFFF"/>
                </a:solidFill>
                <a:latin typeface="Garet"/>
                <a:ea typeface="Garet"/>
                <a:cs typeface="Garet"/>
                <a:sym typeface="Garet"/>
              </a:rPr>
              <a:t>Deer 2023</a:t>
            </a:r>
          </a:p>
        </p:txBody>
      </p:sp>
      <p:grpSp>
        <p:nvGrpSpPr>
          <p:cNvPr id="19" name="Group 19"/>
          <p:cNvGrpSpPr/>
          <p:nvPr/>
        </p:nvGrpSpPr>
        <p:grpSpPr>
          <a:xfrm>
            <a:off x="15278125" y="1638300"/>
            <a:ext cx="1977164" cy="1977164"/>
            <a:chOff x="0" y="0"/>
            <a:chExt cx="812800" cy="812800"/>
          </a:xfrm>
          <a:solidFill>
            <a:schemeClr val="accent1"/>
          </a:solidFill>
        </p:grpSpPr>
        <p:sp>
          <p:nvSpPr>
            <p:cNvPr id="20" name="Freeform 20"/>
            <p:cNvSpPr/>
            <p:nvPr/>
          </p:nvSpPr>
          <p:spPr>
            <a:xfrm>
              <a:off x="0" y="0"/>
              <a:ext cx="812800" cy="812800"/>
            </a:xfrm>
            <a:custGeom>
              <a:avLst/>
              <a:gdLst/>
              <a:ahLst/>
              <a:cxnLst/>
              <a:rect l="l" t="t" r="r" b="b"/>
              <a:pathLst>
                <a:path w="812800" h="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grpFill/>
          </p:spPr>
          <p:txBody>
            <a:bodyPr/>
            <a:lstStyle/>
            <a:p>
              <a:endParaRPr lang="en-IN"/>
            </a:p>
          </p:txBody>
        </p:sp>
        <p:sp>
          <p:nvSpPr>
            <p:cNvPr id="21" name="TextBox 21"/>
            <p:cNvSpPr txBox="1"/>
            <p:nvPr/>
          </p:nvSpPr>
          <p:spPr>
            <a:xfrm>
              <a:off x="0" y="-38100"/>
              <a:ext cx="812800" cy="850900"/>
            </a:xfrm>
            <a:prstGeom prst="rect">
              <a:avLst/>
            </a:prstGeom>
            <a:grpFill/>
          </p:spPr>
          <p:txBody>
            <a:bodyPr lIns="50800" tIns="50800" rIns="50800" bIns="50800" rtlCol="0" anchor="ctr"/>
            <a:lstStyle/>
            <a:p>
              <a:pPr algn="ctr">
                <a:lnSpc>
                  <a:spcPts val="2659"/>
                </a:lnSpc>
              </a:pPr>
              <a:endParaRPr b="1">
                <a:ln w="22225">
                  <a:solidFill>
                    <a:schemeClr val="accent2"/>
                  </a:solidFill>
                  <a:prstDash val="solid"/>
                </a:ln>
                <a:solidFill>
                  <a:schemeClr val="accent2">
                    <a:lumMod val="40000"/>
                    <a:lumOff val="60000"/>
                  </a:schemeClr>
                </a:solidFill>
              </a:endParaRPr>
            </a:p>
          </p:txBody>
        </p:sp>
      </p:grpSp>
      <p:sp>
        <p:nvSpPr>
          <p:cNvPr id="26" name="TextBox 26"/>
          <p:cNvSpPr txBox="1"/>
          <p:nvPr/>
        </p:nvSpPr>
        <p:spPr>
          <a:xfrm>
            <a:off x="3974513" y="4291174"/>
            <a:ext cx="10338977" cy="1538883"/>
          </a:xfrm>
          <a:prstGeom prst="rect">
            <a:avLst/>
          </a:prstGeom>
        </p:spPr>
        <p:txBody>
          <a:bodyPr wrap="square" lIns="0" tIns="0" rIns="0" bIns="0" rtlCol="0" anchor="t">
            <a:spAutoFit/>
          </a:bodyPr>
          <a:lstStyle/>
          <a:p>
            <a:pPr algn="l">
              <a:lnSpc>
                <a:spcPts val="11960"/>
              </a:lnSpc>
            </a:pPr>
            <a:r>
              <a:rPr lang="en-US" sz="10400" dirty="0">
                <a:solidFill>
                  <a:schemeClr val="accent1">
                    <a:lumMod val="50000"/>
                  </a:schemeClr>
                </a:solidFill>
                <a:latin typeface="Garet Bold"/>
                <a:ea typeface="Garet Bold"/>
                <a:cs typeface="Times New Roman" panose="02020603050405020304" pitchFamily="18" charset="0"/>
                <a:sym typeface="Garet Bold"/>
              </a:rPr>
              <a:t>     </a:t>
            </a:r>
            <a:r>
              <a:rPr lang="en-US" sz="10400" b="1" dirty="0">
                <a:solidFill>
                  <a:schemeClr val="accent1">
                    <a:lumMod val="50000"/>
                  </a:schemeClr>
                </a:solidFill>
                <a:latin typeface="Garet Bold"/>
                <a:ea typeface="Garet Bold"/>
                <a:cs typeface="Times New Roman" panose="02020603050405020304" pitchFamily="18" charset="0"/>
                <a:sym typeface="Garet Bold"/>
              </a:rPr>
              <a:t>THANKYOU</a:t>
            </a:r>
          </a:p>
        </p:txBody>
      </p:sp>
      <p:pic>
        <p:nvPicPr>
          <p:cNvPr id="32" name="Picture 31">
            <a:extLst>
              <a:ext uri="{FF2B5EF4-FFF2-40B4-BE49-F238E27FC236}">
                <a16:creationId xmlns:a16="http://schemas.microsoft.com/office/drawing/2014/main" id="{95080E89-CF3B-8DD1-F92E-3FAEB9A72F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88235"/>
            <a:ext cx="2696503" cy="1618604"/>
          </a:xfrm>
          <a:prstGeom prst="ellipse">
            <a:avLst/>
          </a:prstGeom>
          <a:ln>
            <a:noFill/>
          </a:ln>
          <a:effectLst>
            <a:softEdge rad="112500"/>
          </a:effectLst>
        </p:spPr>
      </p:pic>
      <p:grpSp>
        <p:nvGrpSpPr>
          <p:cNvPr id="4" name="Group 10">
            <a:extLst>
              <a:ext uri="{FF2B5EF4-FFF2-40B4-BE49-F238E27FC236}">
                <a16:creationId xmlns:a16="http://schemas.microsoft.com/office/drawing/2014/main" id="{5B1F4465-9E91-092F-23B6-6C11B1C92D7E}"/>
              </a:ext>
            </a:extLst>
          </p:cNvPr>
          <p:cNvGrpSpPr/>
          <p:nvPr/>
        </p:nvGrpSpPr>
        <p:grpSpPr>
          <a:xfrm>
            <a:off x="0" y="6620952"/>
            <a:ext cx="1028700" cy="3177813"/>
            <a:chOff x="0" y="0"/>
            <a:chExt cx="812800" cy="2510865"/>
          </a:xfrm>
          <a:solidFill>
            <a:schemeClr val="accent1"/>
          </a:solidFill>
        </p:grpSpPr>
        <p:sp>
          <p:nvSpPr>
            <p:cNvPr id="5" name="Freeform 11">
              <a:extLst>
                <a:ext uri="{FF2B5EF4-FFF2-40B4-BE49-F238E27FC236}">
                  <a16:creationId xmlns:a16="http://schemas.microsoft.com/office/drawing/2014/main" id="{5BDD1892-2685-1919-C337-9054E365BFB4}"/>
                </a:ext>
              </a:extLst>
            </p:cNvPr>
            <p:cNvSpPr/>
            <p:nvPr/>
          </p:nvSpPr>
          <p:spPr>
            <a:xfrm>
              <a:off x="0" y="0"/>
              <a:ext cx="812800" cy="2510865"/>
            </a:xfrm>
            <a:custGeom>
              <a:avLst/>
              <a:gdLst/>
              <a:ahLst/>
              <a:cxnLst/>
              <a:rect l="l" t="t" r="r" b="b"/>
              <a:pathLst>
                <a:path w="812800" h="2510865">
                  <a:moveTo>
                    <a:pt x="0" y="0"/>
                  </a:moveTo>
                  <a:lnTo>
                    <a:pt x="812800" y="0"/>
                  </a:lnTo>
                  <a:lnTo>
                    <a:pt x="812800" y="2510865"/>
                  </a:lnTo>
                  <a:lnTo>
                    <a:pt x="0" y="2510865"/>
                  </a:lnTo>
                  <a:close/>
                </a:path>
              </a:pathLst>
            </a:custGeom>
            <a:grpFill/>
          </p:spPr>
          <p:txBody>
            <a:bodyPr/>
            <a:lstStyle/>
            <a:p>
              <a:endParaRPr lang="en-IN"/>
            </a:p>
          </p:txBody>
        </p:sp>
        <p:sp>
          <p:nvSpPr>
            <p:cNvPr id="6" name="TextBox 12">
              <a:extLst>
                <a:ext uri="{FF2B5EF4-FFF2-40B4-BE49-F238E27FC236}">
                  <a16:creationId xmlns:a16="http://schemas.microsoft.com/office/drawing/2014/main" id="{48A0897A-8A56-0544-5A7D-C0201B9FDADE}"/>
                </a:ext>
              </a:extLst>
            </p:cNvPr>
            <p:cNvSpPr txBox="1"/>
            <p:nvPr/>
          </p:nvSpPr>
          <p:spPr>
            <a:xfrm>
              <a:off x="0" y="-38100"/>
              <a:ext cx="812800" cy="2548965"/>
            </a:xfrm>
            <a:prstGeom prst="rect">
              <a:avLst/>
            </a:prstGeom>
            <a:solidFill>
              <a:schemeClr val="accent2"/>
            </a:solidFill>
          </p:spPr>
          <p:txBody>
            <a:bodyPr lIns="50800" tIns="50800" rIns="50800" bIns="50800" rtlCol="0" anchor="ctr"/>
            <a:lstStyle/>
            <a:p>
              <a:pPr algn="ctr">
                <a:lnSpc>
                  <a:spcPts val="2659"/>
                </a:lnSpc>
              </a:pPr>
              <a:endParaRPr b="1">
                <a:ln w="22225">
                  <a:solidFill>
                    <a:schemeClr val="accent2"/>
                  </a:solidFill>
                  <a:prstDash val="solid"/>
                </a:ln>
                <a:solidFill>
                  <a:schemeClr val="accent2">
                    <a:lumMod val="40000"/>
                    <a:lumOff val="60000"/>
                  </a:schemeClr>
                </a:solidFill>
              </a:endParaRPr>
            </a:p>
          </p:txBody>
        </p:sp>
      </p:grpSp>
      <p:grpSp>
        <p:nvGrpSpPr>
          <p:cNvPr id="7" name="Group 13">
            <a:extLst>
              <a:ext uri="{FF2B5EF4-FFF2-40B4-BE49-F238E27FC236}">
                <a16:creationId xmlns:a16="http://schemas.microsoft.com/office/drawing/2014/main" id="{9ADF9582-BD15-DEB2-1C36-79BA0492F655}"/>
              </a:ext>
            </a:extLst>
          </p:cNvPr>
          <p:cNvGrpSpPr/>
          <p:nvPr/>
        </p:nvGrpSpPr>
        <p:grpSpPr>
          <a:xfrm>
            <a:off x="0" y="76200"/>
            <a:ext cx="1028700" cy="1028700"/>
            <a:chOff x="0" y="0"/>
            <a:chExt cx="812800" cy="812800"/>
          </a:xfrm>
          <a:solidFill>
            <a:schemeClr val="accent2"/>
          </a:solidFill>
        </p:grpSpPr>
        <p:sp>
          <p:nvSpPr>
            <p:cNvPr id="8" name="Freeform 14">
              <a:extLst>
                <a:ext uri="{FF2B5EF4-FFF2-40B4-BE49-F238E27FC236}">
                  <a16:creationId xmlns:a16="http://schemas.microsoft.com/office/drawing/2014/main" id="{646CA76B-C815-2F50-FB1A-BBD6BD859697}"/>
                </a:ext>
              </a:extLst>
            </p:cNvPr>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pFill/>
          </p:spPr>
        </p:sp>
        <p:sp>
          <p:nvSpPr>
            <p:cNvPr id="9" name="TextBox 15">
              <a:extLst>
                <a:ext uri="{FF2B5EF4-FFF2-40B4-BE49-F238E27FC236}">
                  <a16:creationId xmlns:a16="http://schemas.microsoft.com/office/drawing/2014/main" id="{5043B2B2-CC40-EFEC-65CD-96CF811F7B9C}"/>
                </a:ext>
              </a:extLst>
            </p:cNvPr>
            <p:cNvSpPr txBox="1"/>
            <p:nvPr/>
          </p:nvSpPr>
          <p:spPr>
            <a:xfrm>
              <a:off x="0" y="-38100"/>
              <a:ext cx="812800" cy="850900"/>
            </a:xfrm>
            <a:prstGeom prst="rect">
              <a:avLst/>
            </a:prstGeom>
            <a:grpFill/>
          </p:spPr>
          <p:txBody>
            <a:bodyPr lIns="50800" tIns="50800" rIns="50800" bIns="50800" rtlCol="0" anchor="ctr"/>
            <a:lstStyle/>
            <a:p>
              <a:pPr algn="ctr">
                <a:lnSpc>
                  <a:spcPts val="2659"/>
                </a:lnSpc>
              </a:pPr>
              <a:endParaRPr/>
            </a:p>
          </p:txBody>
        </p:sp>
      </p:grpSp>
      <p:sp>
        <p:nvSpPr>
          <p:cNvPr id="15" name="TextBox 9">
            <a:extLst>
              <a:ext uri="{FF2B5EF4-FFF2-40B4-BE49-F238E27FC236}">
                <a16:creationId xmlns:a16="http://schemas.microsoft.com/office/drawing/2014/main" id="{084A128D-83FA-8A7A-9EAC-78F7E7D7B7D4}"/>
              </a:ext>
            </a:extLst>
          </p:cNvPr>
          <p:cNvSpPr txBox="1"/>
          <p:nvPr/>
        </p:nvSpPr>
        <p:spPr>
          <a:xfrm>
            <a:off x="12487322" y="-411361"/>
            <a:ext cx="1333500" cy="10431661"/>
          </a:xfrm>
          <a:prstGeom prst="rect">
            <a:avLst/>
          </a:prstGeom>
        </p:spPr>
        <p:txBody>
          <a:bodyPr lIns="50800" tIns="50800" rIns="50800" bIns="50800" rtlCol="0" anchor="ctr"/>
          <a:lstStyle/>
          <a:p>
            <a:pPr algn="ctr">
              <a:lnSpc>
                <a:spcPts val="2659"/>
              </a:lnSpc>
            </a:pPr>
            <a:endParaRPr/>
          </a:p>
        </p:txBody>
      </p:sp>
      <p:pic>
        <p:nvPicPr>
          <p:cNvPr id="2" name="Recorded Sound">
            <a:hlinkClick r:id="" action="ppaction://media"/>
            <a:extLst>
              <a:ext uri="{FF2B5EF4-FFF2-40B4-BE49-F238E27FC236}">
                <a16:creationId xmlns:a16="http://schemas.microsoft.com/office/drawing/2014/main" id="{D8472BEB-4821-2142-E781-5D6B40EE1F0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991600" y="4991100"/>
            <a:ext cx="304800" cy="304800"/>
          </a:xfrm>
          <a:prstGeom prst="rect">
            <a:avLst/>
          </a:prstGeom>
        </p:spPr>
      </p:pic>
    </p:spTree>
    <p:extLst>
      <p:ext uri="{BB962C8B-B14F-4D97-AF65-F5344CB8AC3E}">
        <p14:creationId xmlns:p14="http://schemas.microsoft.com/office/powerpoint/2010/main" val="428127225"/>
      </p:ext>
    </p:extLst>
  </p:cSld>
  <p:clrMapOvr>
    <a:masterClrMapping/>
  </p:clrMapOvr>
  <mc:AlternateContent xmlns:mc="http://schemas.openxmlformats.org/markup-compatibility/2006">
    <mc:Choice xmlns:p14="http://schemas.microsoft.com/office/powerpoint/2010/main" Requires="p14">
      <p:transition spd="slow" p14:dur="2000" advClick="0" advTm="9647"/>
    </mc:Choice>
    <mc:Fallback>
      <p:transition spd="slow" advClick="0" advTm="96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64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05FE44D6-F55E-E741-B602-C8F7837869EF}"/>
              </a:ext>
            </a:extLst>
          </p:cNvPr>
          <p:cNvGrpSpPr/>
          <p:nvPr/>
        </p:nvGrpSpPr>
        <p:grpSpPr>
          <a:xfrm>
            <a:off x="762000" y="876300"/>
            <a:ext cx="17068799" cy="8305800"/>
            <a:chOff x="-16482" y="0"/>
            <a:chExt cx="12208482" cy="6858000"/>
          </a:xfrm>
        </p:grpSpPr>
        <p:cxnSp>
          <p:nvCxnSpPr>
            <p:cNvPr id="84" name="Straight Connector 83">
              <a:extLst>
                <a:ext uri="{FF2B5EF4-FFF2-40B4-BE49-F238E27FC236}">
                  <a16:creationId xmlns:a16="http://schemas.microsoft.com/office/drawing/2014/main" id="{3AA6EBA7-2994-42E2-E0D8-38BBB74F4DBF}"/>
                </a:ext>
              </a:extLst>
            </p:cNvPr>
            <p:cNvCxnSpPr>
              <a:cxnSpLocks/>
            </p:cNvCxnSpPr>
            <p:nvPr/>
          </p:nvCxnSpPr>
          <p:spPr>
            <a:xfrm flipV="1">
              <a:off x="5267691" y="978924"/>
              <a:ext cx="0" cy="587907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00C4D38-9A57-CCE2-90EE-B630DDF2126C}"/>
                </a:ext>
              </a:extLst>
            </p:cNvPr>
            <p:cNvCxnSpPr/>
            <p:nvPr/>
          </p:nvCxnSpPr>
          <p:spPr>
            <a:xfrm flipV="1">
              <a:off x="2803891" y="978923"/>
              <a:ext cx="0" cy="25769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9EA9185A-F7BD-D68E-9783-D008402113CF}"/>
                </a:ext>
              </a:extLst>
            </p:cNvPr>
            <p:cNvSpPr/>
            <p:nvPr/>
          </p:nvSpPr>
          <p:spPr>
            <a:xfrm>
              <a:off x="2067198" y="3283413"/>
              <a:ext cx="1447531" cy="1447531"/>
            </a:xfrm>
            <a:prstGeom prst="ellipse">
              <a:avLst/>
            </a:prstGeom>
            <a:solidFill>
              <a:schemeClr val="accent5">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Arc 86">
              <a:extLst>
                <a:ext uri="{FF2B5EF4-FFF2-40B4-BE49-F238E27FC236}">
                  <a16:creationId xmlns:a16="http://schemas.microsoft.com/office/drawing/2014/main" id="{9CC2DD07-D2F4-63F1-EEC0-5C0867C5D342}"/>
                </a:ext>
              </a:extLst>
            </p:cNvPr>
            <p:cNvSpPr/>
            <p:nvPr/>
          </p:nvSpPr>
          <p:spPr>
            <a:xfrm>
              <a:off x="1907970" y="3107115"/>
              <a:ext cx="1765988" cy="1765988"/>
            </a:xfrm>
            <a:prstGeom prst="arc">
              <a:avLst>
                <a:gd name="adj1" fmla="val 10793925"/>
                <a:gd name="adj2" fmla="val 48085"/>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8" name="Rectangle: Rounded Corners 87">
              <a:extLst>
                <a:ext uri="{FF2B5EF4-FFF2-40B4-BE49-F238E27FC236}">
                  <a16:creationId xmlns:a16="http://schemas.microsoft.com/office/drawing/2014/main" id="{393FD626-F4CB-8BC9-BE26-CB43B5CDA2C1}"/>
                </a:ext>
              </a:extLst>
            </p:cNvPr>
            <p:cNvSpPr/>
            <p:nvPr/>
          </p:nvSpPr>
          <p:spPr>
            <a:xfrm>
              <a:off x="1907970" y="527775"/>
              <a:ext cx="3999341" cy="760021"/>
            </a:xfrm>
            <a:prstGeom prst="roundRect">
              <a:avLst>
                <a:gd name="adj" fmla="val 50000"/>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89" name="Straight Connector 88">
              <a:extLst>
                <a:ext uri="{FF2B5EF4-FFF2-40B4-BE49-F238E27FC236}">
                  <a16:creationId xmlns:a16="http://schemas.microsoft.com/office/drawing/2014/main" id="{B3C80B62-BACB-15A5-E797-64C1209E1A2C}"/>
                </a:ext>
              </a:extLst>
            </p:cNvPr>
            <p:cNvCxnSpPr/>
            <p:nvPr/>
          </p:nvCxnSpPr>
          <p:spPr>
            <a:xfrm>
              <a:off x="5536475" y="2045055"/>
              <a:ext cx="906780" cy="0"/>
            </a:xfrm>
            <a:prstGeom prst="line">
              <a:avLst/>
            </a:prstGeom>
            <a:ln w="22225">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F2A44B4A-348B-0269-BD69-C2EA23C42D30}"/>
                </a:ext>
              </a:extLst>
            </p:cNvPr>
            <p:cNvSpPr/>
            <p:nvPr/>
          </p:nvSpPr>
          <p:spPr>
            <a:xfrm>
              <a:off x="4792103" y="1536853"/>
              <a:ext cx="1016405" cy="1016405"/>
            </a:xfrm>
            <a:prstGeom prst="ellipse">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Oval 90">
              <a:extLst>
                <a:ext uri="{FF2B5EF4-FFF2-40B4-BE49-F238E27FC236}">
                  <a16:creationId xmlns:a16="http://schemas.microsoft.com/office/drawing/2014/main" id="{0065D11A-D4E2-F183-2C4A-74666606D508}"/>
                </a:ext>
              </a:extLst>
            </p:cNvPr>
            <p:cNvSpPr/>
            <p:nvPr/>
          </p:nvSpPr>
          <p:spPr>
            <a:xfrm>
              <a:off x="4882983" y="1627733"/>
              <a:ext cx="834644" cy="834644"/>
            </a:xfrm>
            <a:prstGeom prst="ellipse">
              <a:avLst/>
            </a:prstGeom>
            <a:solidFill>
              <a:schemeClr val="bg1"/>
            </a:solidFill>
            <a:ln>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Oval 91">
              <a:extLst>
                <a:ext uri="{FF2B5EF4-FFF2-40B4-BE49-F238E27FC236}">
                  <a16:creationId xmlns:a16="http://schemas.microsoft.com/office/drawing/2014/main" id="{FB6ED5FF-7F91-E75B-9065-B24ECAB116A3}"/>
                </a:ext>
              </a:extLst>
            </p:cNvPr>
            <p:cNvSpPr/>
            <p:nvPr/>
          </p:nvSpPr>
          <p:spPr>
            <a:xfrm>
              <a:off x="2233787" y="3436912"/>
              <a:ext cx="1140207" cy="1140207"/>
            </a:xfrm>
            <a:prstGeom prst="ellipse">
              <a:avLst/>
            </a:prstGeom>
            <a:solidFill>
              <a:schemeClr val="bg1"/>
            </a:solidFill>
            <a:ln>
              <a:solidFill>
                <a:schemeClr val="accent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TextBox 92">
              <a:extLst>
                <a:ext uri="{FF2B5EF4-FFF2-40B4-BE49-F238E27FC236}">
                  <a16:creationId xmlns:a16="http://schemas.microsoft.com/office/drawing/2014/main" id="{0303CFC6-2B29-1E88-823F-B914B6582113}"/>
                </a:ext>
              </a:extLst>
            </p:cNvPr>
            <p:cNvSpPr txBox="1"/>
            <p:nvPr/>
          </p:nvSpPr>
          <p:spPr>
            <a:xfrm>
              <a:off x="3070593" y="615539"/>
              <a:ext cx="1399250" cy="635318"/>
            </a:xfrm>
            <a:prstGeom prst="rect">
              <a:avLst/>
            </a:prstGeom>
            <a:noFill/>
            <a:ln>
              <a:solidFill>
                <a:schemeClr val="accent1"/>
              </a:solidFill>
            </a:ln>
          </p:spPr>
          <p:txBody>
            <a:bodyPr wrap="none" rtlCol="0">
              <a:spAutoFit/>
            </a:bodyPr>
            <a:lstStyle/>
            <a:p>
              <a:r>
                <a:rPr lang="en-US" sz="4400" b="1" dirty="0">
                  <a:solidFill>
                    <a:schemeClr val="accent1">
                      <a:lumMod val="50000"/>
                    </a:schemeClr>
                  </a:solidFill>
                  <a:latin typeface="Garet Bold"/>
                  <a:ea typeface="Cambria" panose="02040503050406030204" pitchFamily="18" charset="0"/>
                </a:rPr>
                <a:t>Agenda</a:t>
              </a:r>
              <a:endParaRPr lang="en-IN" sz="4400" b="1" dirty="0">
                <a:solidFill>
                  <a:schemeClr val="accent1">
                    <a:lumMod val="50000"/>
                  </a:schemeClr>
                </a:solidFill>
                <a:latin typeface="Garet Bold"/>
                <a:ea typeface="Cambria" panose="02040503050406030204" pitchFamily="18" charset="0"/>
              </a:endParaRPr>
            </a:p>
          </p:txBody>
        </p:sp>
        <p:pic>
          <p:nvPicPr>
            <p:cNvPr id="94" name="Graphic 93" descr="Table">
              <a:extLst>
                <a:ext uri="{FF2B5EF4-FFF2-40B4-BE49-F238E27FC236}">
                  <a16:creationId xmlns:a16="http://schemas.microsoft.com/office/drawing/2014/main" id="{638EE9BF-81D7-330E-96B0-EC2556276D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5306" y="3645314"/>
              <a:ext cx="817170" cy="817170"/>
            </a:xfrm>
            <a:prstGeom prst="rect">
              <a:avLst/>
            </a:prstGeom>
          </p:spPr>
        </p:pic>
        <p:sp>
          <p:nvSpPr>
            <p:cNvPr id="95" name="Rectangle 94">
              <a:extLst>
                <a:ext uri="{FF2B5EF4-FFF2-40B4-BE49-F238E27FC236}">
                  <a16:creationId xmlns:a16="http://schemas.microsoft.com/office/drawing/2014/main" id="{FF0EA377-8B03-014D-6087-996C1E9C7B3D}"/>
                </a:ext>
              </a:extLst>
            </p:cNvPr>
            <p:cNvSpPr/>
            <p:nvPr/>
          </p:nvSpPr>
          <p:spPr>
            <a:xfrm>
              <a:off x="11596538" y="0"/>
              <a:ext cx="595462" cy="6858000"/>
            </a:xfrm>
            <a:prstGeom prst="rect">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Rectangle 95">
              <a:extLst>
                <a:ext uri="{FF2B5EF4-FFF2-40B4-BE49-F238E27FC236}">
                  <a16:creationId xmlns:a16="http://schemas.microsoft.com/office/drawing/2014/main" id="{3779D5C3-3EB0-EF87-1AF3-EE582C2874CB}"/>
                </a:ext>
              </a:extLst>
            </p:cNvPr>
            <p:cNvSpPr/>
            <p:nvPr/>
          </p:nvSpPr>
          <p:spPr>
            <a:xfrm>
              <a:off x="-16482" y="0"/>
              <a:ext cx="323959" cy="6858000"/>
            </a:xfrm>
            <a:prstGeom prst="rect">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7" name="Straight Connector 96">
              <a:extLst>
                <a:ext uri="{FF2B5EF4-FFF2-40B4-BE49-F238E27FC236}">
                  <a16:creationId xmlns:a16="http://schemas.microsoft.com/office/drawing/2014/main" id="{06E3427E-AABE-8429-C51D-77437CDBB265}"/>
                </a:ext>
              </a:extLst>
            </p:cNvPr>
            <p:cNvCxnSpPr/>
            <p:nvPr/>
          </p:nvCxnSpPr>
          <p:spPr>
            <a:xfrm>
              <a:off x="5536475" y="3401470"/>
              <a:ext cx="906780" cy="0"/>
            </a:xfrm>
            <a:prstGeom prst="line">
              <a:avLst/>
            </a:prstGeom>
            <a:ln w="22225">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E1854D3D-CBD6-0AA8-FAC4-9BE44C99E5BA}"/>
                </a:ext>
              </a:extLst>
            </p:cNvPr>
            <p:cNvSpPr/>
            <p:nvPr/>
          </p:nvSpPr>
          <p:spPr>
            <a:xfrm>
              <a:off x="4792103" y="2893268"/>
              <a:ext cx="1016405" cy="1016405"/>
            </a:xfrm>
            <a:prstGeom prst="ellipse">
              <a:avLst/>
            </a:prstGeom>
            <a:solidFill>
              <a:schemeClr val="accent5">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Oval 98">
              <a:extLst>
                <a:ext uri="{FF2B5EF4-FFF2-40B4-BE49-F238E27FC236}">
                  <a16:creationId xmlns:a16="http://schemas.microsoft.com/office/drawing/2014/main" id="{0C6A4552-63AB-17D1-4D9D-617860944245}"/>
                </a:ext>
              </a:extLst>
            </p:cNvPr>
            <p:cNvSpPr/>
            <p:nvPr/>
          </p:nvSpPr>
          <p:spPr>
            <a:xfrm>
              <a:off x="4882983" y="2984148"/>
              <a:ext cx="834644" cy="834644"/>
            </a:xfrm>
            <a:prstGeom prst="ellipse">
              <a:avLst/>
            </a:prstGeom>
            <a:solidFill>
              <a:schemeClr val="bg1"/>
            </a:solidFill>
            <a:ln>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0" name="Straight Connector 99">
              <a:extLst>
                <a:ext uri="{FF2B5EF4-FFF2-40B4-BE49-F238E27FC236}">
                  <a16:creationId xmlns:a16="http://schemas.microsoft.com/office/drawing/2014/main" id="{CFA71232-548C-3FC4-7D83-84240B03B62E}"/>
                </a:ext>
              </a:extLst>
            </p:cNvPr>
            <p:cNvCxnSpPr/>
            <p:nvPr/>
          </p:nvCxnSpPr>
          <p:spPr>
            <a:xfrm>
              <a:off x="5536475" y="4757885"/>
              <a:ext cx="906780" cy="0"/>
            </a:xfrm>
            <a:prstGeom prst="line">
              <a:avLst/>
            </a:prstGeom>
            <a:ln w="22225">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0FCE2FDA-5BCB-C945-FC95-A8CA8264CAEC}"/>
                </a:ext>
              </a:extLst>
            </p:cNvPr>
            <p:cNvSpPr/>
            <p:nvPr/>
          </p:nvSpPr>
          <p:spPr>
            <a:xfrm>
              <a:off x="4792103" y="4249683"/>
              <a:ext cx="1016405" cy="1016405"/>
            </a:xfrm>
            <a:prstGeom prst="ellipse">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Oval 101">
              <a:extLst>
                <a:ext uri="{FF2B5EF4-FFF2-40B4-BE49-F238E27FC236}">
                  <a16:creationId xmlns:a16="http://schemas.microsoft.com/office/drawing/2014/main" id="{89F078AB-E616-C3FD-F9F2-17915AF00A92}"/>
                </a:ext>
              </a:extLst>
            </p:cNvPr>
            <p:cNvSpPr/>
            <p:nvPr/>
          </p:nvSpPr>
          <p:spPr>
            <a:xfrm>
              <a:off x="4882983" y="4340563"/>
              <a:ext cx="834644" cy="834644"/>
            </a:xfrm>
            <a:prstGeom prst="ellipse">
              <a:avLst/>
            </a:prstGeom>
            <a:solidFill>
              <a:schemeClr val="bg1"/>
            </a:solidFill>
            <a:ln>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3" name="Straight Connector 102">
              <a:extLst>
                <a:ext uri="{FF2B5EF4-FFF2-40B4-BE49-F238E27FC236}">
                  <a16:creationId xmlns:a16="http://schemas.microsoft.com/office/drawing/2014/main" id="{5F5A4B34-B841-73B3-0143-2F35C5A77B18}"/>
                </a:ext>
              </a:extLst>
            </p:cNvPr>
            <p:cNvCxnSpPr/>
            <p:nvPr/>
          </p:nvCxnSpPr>
          <p:spPr>
            <a:xfrm>
              <a:off x="5536475" y="6114299"/>
              <a:ext cx="906780" cy="0"/>
            </a:xfrm>
            <a:prstGeom prst="line">
              <a:avLst/>
            </a:prstGeom>
            <a:ln w="22225">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C38108E2-5937-4897-B3EE-394285A50EB7}"/>
                </a:ext>
              </a:extLst>
            </p:cNvPr>
            <p:cNvSpPr/>
            <p:nvPr/>
          </p:nvSpPr>
          <p:spPr>
            <a:xfrm>
              <a:off x="4792103" y="5606097"/>
              <a:ext cx="1016405" cy="1016405"/>
            </a:xfrm>
            <a:prstGeom prst="ellipse">
              <a:avLst/>
            </a:prstGeom>
            <a:solidFill>
              <a:schemeClr val="accent5">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Oval 104">
              <a:extLst>
                <a:ext uri="{FF2B5EF4-FFF2-40B4-BE49-F238E27FC236}">
                  <a16:creationId xmlns:a16="http://schemas.microsoft.com/office/drawing/2014/main" id="{5D369495-413D-3A84-DF18-F8CE0447319B}"/>
                </a:ext>
              </a:extLst>
            </p:cNvPr>
            <p:cNvSpPr/>
            <p:nvPr/>
          </p:nvSpPr>
          <p:spPr>
            <a:xfrm>
              <a:off x="4882983" y="5696977"/>
              <a:ext cx="834644" cy="834644"/>
            </a:xfrm>
            <a:prstGeom prst="ellipse">
              <a:avLst/>
            </a:prstGeom>
            <a:solidFill>
              <a:schemeClr val="bg1"/>
            </a:solidFill>
            <a:ln>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TextBox 105">
              <a:extLst>
                <a:ext uri="{FF2B5EF4-FFF2-40B4-BE49-F238E27FC236}">
                  <a16:creationId xmlns:a16="http://schemas.microsoft.com/office/drawing/2014/main" id="{3658DE84-9CD4-65A4-C694-403AA478DEC8}"/>
                </a:ext>
              </a:extLst>
            </p:cNvPr>
            <p:cNvSpPr txBox="1"/>
            <p:nvPr/>
          </p:nvSpPr>
          <p:spPr>
            <a:xfrm>
              <a:off x="5038054" y="1814223"/>
              <a:ext cx="352221" cy="381191"/>
            </a:xfrm>
            <a:prstGeom prst="rect">
              <a:avLst/>
            </a:prstGeom>
            <a:noFill/>
            <a:ln>
              <a:solidFill>
                <a:schemeClr val="accent1"/>
              </a:solidFill>
            </a:ln>
          </p:spPr>
          <p:txBody>
            <a:bodyPr wrap="none" rtlCol="0">
              <a:spAutoFit/>
            </a:bodyPr>
            <a:lstStyle/>
            <a:p>
              <a:r>
                <a:rPr lang="en-US" sz="2400" dirty="0">
                  <a:latin typeface="Times New Roman" panose="02020603050405020304" pitchFamily="18" charset="0"/>
                  <a:ea typeface="Cambria" panose="02040503050406030204" pitchFamily="18" charset="0"/>
                  <a:cs typeface="Times New Roman" panose="02020603050405020304" pitchFamily="18" charset="0"/>
                </a:rPr>
                <a:t>01</a:t>
              </a: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07" name="TextBox 106">
              <a:extLst>
                <a:ext uri="{FF2B5EF4-FFF2-40B4-BE49-F238E27FC236}">
                  <a16:creationId xmlns:a16="http://schemas.microsoft.com/office/drawing/2014/main" id="{CE46F643-3003-8055-6402-D05121199BE0}"/>
                </a:ext>
              </a:extLst>
            </p:cNvPr>
            <p:cNvSpPr txBox="1"/>
            <p:nvPr/>
          </p:nvSpPr>
          <p:spPr>
            <a:xfrm>
              <a:off x="5038054" y="3170638"/>
              <a:ext cx="352221" cy="381191"/>
            </a:xfrm>
            <a:prstGeom prst="rect">
              <a:avLst/>
            </a:prstGeom>
            <a:noFill/>
            <a:ln>
              <a:solidFill>
                <a:schemeClr val="accent1"/>
              </a:solidFill>
            </a:ln>
          </p:spPr>
          <p:txBody>
            <a:bodyPr wrap="none" rtlCol="0">
              <a:spAutoFit/>
            </a:bodyPr>
            <a:lstStyle/>
            <a:p>
              <a:r>
                <a:rPr lang="en-US" sz="2400" dirty="0">
                  <a:latin typeface="Times New Roman" panose="02020603050405020304" pitchFamily="18" charset="0"/>
                  <a:ea typeface="Cambria" panose="02040503050406030204" pitchFamily="18" charset="0"/>
                  <a:cs typeface="Times New Roman" panose="02020603050405020304" pitchFamily="18" charset="0"/>
                </a:rPr>
                <a:t>02</a:t>
              </a: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08" name="TextBox 107">
              <a:extLst>
                <a:ext uri="{FF2B5EF4-FFF2-40B4-BE49-F238E27FC236}">
                  <a16:creationId xmlns:a16="http://schemas.microsoft.com/office/drawing/2014/main" id="{DA93355F-13B5-A21A-F51B-06706AC1AC83}"/>
                </a:ext>
              </a:extLst>
            </p:cNvPr>
            <p:cNvSpPr txBox="1"/>
            <p:nvPr/>
          </p:nvSpPr>
          <p:spPr>
            <a:xfrm>
              <a:off x="5038054" y="4527053"/>
              <a:ext cx="352221" cy="381191"/>
            </a:xfrm>
            <a:prstGeom prst="rect">
              <a:avLst/>
            </a:prstGeom>
            <a:noFill/>
            <a:ln>
              <a:solidFill>
                <a:schemeClr val="accent1"/>
              </a:solidFill>
            </a:ln>
          </p:spPr>
          <p:txBody>
            <a:bodyPr wrap="none" rtlCol="0">
              <a:spAutoFit/>
            </a:bodyPr>
            <a:lstStyle/>
            <a:p>
              <a:r>
                <a:rPr lang="en-US" sz="2400" dirty="0">
                  <a:latin typeface="Times New Roman" panose="02020603050405020304" pitchFamily="18" charset="0"/>
                  <a:ea typeface="Cambria" panose="02040503050406030204" pitchFamily="18" charset="0"/>
                  <a:cs typeface="Times New Roman" panose="02020603050405020304" pitchFamily="18" charset="0"/>
                </a:rPr>
                <a:t>03</a:t>
              </a: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09" name="TextBox 108">
              <a:extLst>
                <a:ext uri="{FF2B5EF4-FFF2-40B4-BE49-F238E27FC236}">
                  <a16:creationId xmlns:a16="http://schemas.microsoft.com/office/drawing/2014/main" id="{9C12ACD9-7B71-7AD4-83BB-7341BC8DB752}"/>
                </a:ext>
              </a:extLst>
            </p:cNvPr>
            <p:cNvSpPr txBox="1"/>
            <p:nvPr/>
          </p:nvSpPr>
          <p:spPr>
            <a:xfrm>
              <a:off x="5038054" y="5883467"/>
              <a:ext cx="352221" cy="381191"/>
            </a:xfrm>
            <a:prstGeom prst="rect">
              <a:avLst/>
            </a:prstGeom>
            <a:noFill/>
            <a:ln>
              <a:solidFill>
                <a:schemeClr val="accent1"/>
              </a:solidFill>
            </a:ln>
          </p:spPr>
          <p:txBody>
            <a:bodyPr wrap="none" rtlCol="0">
              <a:spAutoFit/>
            </a:bodyPr>
            <a:lstStyle/>
            <a:p>
              <a:r>
                <a:rPr lang="en-US" sz="2400" dirty="0">
                  <a:latin typeface="Times New Roman" panose="02020603050405020304" pitchFamily="18" charset="0"/>
                  <a:ea typeface="Cambria" panose="02040503050406030204" pitchFamily="18" charset="0"/>
                  <a:cs typeface="Times New Roman" panose="02020603050405020304" pitchFamily="18" charset="0"/>
                </a:rPr>
                <a:t>04</a:t>
              </a: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21" name="Rectangle 120">
              <a:extLst>
                <a:ext uri="{FF2B5EF4-FFF2-40B4-BE49-F238E27FC236}">
                  <a16:creationId xmlns:a16="http://schemas.microsoft.com/office/drawing/2014/main" id="{2A769533-63AC-29D4-7EBD-50A7B20EC5C6}"/>
                </a:ext>
              </a:extLst>
            </p:cNvPr>
            <p:cNvSpPr/>
            <p:nvPr/>
          </p:nvSpPr>
          <p:spPr>
            <a:xfrm>
              <a:off x="6576182" y="1869654"/>
              <a:ext cx="2562293" cy="381191"/>
            </a:xfrm>
            <a:prstGeom prst="rect">
              <a:avLst/>
            </a:prstGeom>
            <a:ln>
              <a:solidFill>
                <a:schemeClr val="accent1"/>
              </a:solidFill>
            </a:ln>
          </p:spPr>
          <p:txBody>
            <a:bodyPr wrap="square">
              <a:spAutoFit/>
            </a:bodyPr>
            <a:lstStyle/>
            <a:p>
              <a:r>
                <a:rPr lang="en-US" sz="2400" b="1" dirty="0">
                  <a:solidFill>
                    <a:schemeClr val="accent5">
                      <a:lumMod val="75000"/>
                    </a:schemeClr>
                  </a:solidFill>
                  <a:latin typeface="Times New Roman" panose="02020603050405020304" pitchFamily="18" charset="0"/>
                  <a:ea typeface="Cambria" panose="02040503050406030204" pitchFamily="18" charset="0"/>
                  <a:cs typeface="Times New Roman" panose="02020603050405020304" pitchFamily="18" charset="0"/>
                </a:rPr>
                <a:t>Objective</a:t>
              </a:r>
              <a:endParaRPr lang="en-IN" sz="2400" b="1" dirty="0">
                <a:solidFill>
                  <a:schemeClr val="accent5">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19" name="Rectangle 118">
              <a:extLst>
                <a:ext uri="{FF2B5EF4-FFF2-40B4-BE49-F238E27FC236}">
                  <a16:creationId xmlns:a16="http://schemas.microsoft.com/office/drawing/2014/main" id="{67F574D8-29D6-2228-FC13-16D07B493223}"/>
                </a:ext>
              </a:extLst>
            </p:cNvPr>
            <p:cNvSpPr/>
            <p:nvPr/>
          </p:nvSpPr>
          <p:spPr>
            <a:xfrm>
              <a:off x="6563186" y="3194194"/>
              <a:ext cx="2562293" cy="381191"/>
            </a:xfrm>
            <a:prstGeom prst="rect">
              <a:avLst/>
            </a:prstGeom>
            <a:ln>
              <a:solidFill>
                <a:schemeClr val="accent1"/>
              </a:solidFill>
            </a:ln>
          </p:spPr>
          <p:txBody>
            <a:bodyPr wrap="square">
              <a:spAutoFit/>
            </a:bodyPr>
            <a:lstStyle/>
            <a:p>
              <a:r>
                <a:rPr lang="en-US" sz="2400" b="1" dirty="0">
                  <a:solidFill>
                    <a:schemeClr val="accent5">
                      <a:lumMod val="50000"/>
                    </a:schemeClr>
                  </a:solidFill>
                  <a:latin typeface="Times New Roman" panose="02020603050405020304" pitchFamily="18" charset="0"/>
                  <a:ea typeface="Cambria" panose="02040503050406030204" pitchFamily="18" charset="0"/>
                  <a:cs typeface="Times New Roman" panose="02020603050405020304" pitchFamily="18" charset="0"/>
                </a:rPr>
                <a:t>Methodology</a:t>
              </a:r>
              <a:endParaRPr lang="en-IN" sz="2400" b="1" dirty="0">
                <a:solidFill>
                  <a:schemeClr val="accent5">
                    <a:lumMod val="50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17" name="Rectangle 116">
              <a:extLst>
                <a:ext uri="{FF2B5EF4-FFF2-40B4-BE49-F238E27FC236}">
                  <a16:creationId xmlns:a16="http://schemas.microsoft.com/office/drawing/2014/main" id="{E13E45E7-BD17-44F7-A6B5-97EC3D03A987}"/>
                </a:ext>
              </a:extLst>
            </p:cNvPr>
            <p:cNvSpPr/>
            <p:nvPr/>
          </p:nvSpPr>
          <p:spPr>
            <a:xfrm>
              <a:off x="6563186" y="4605164"/>
              <a:ext cx="2562293" cy="381191"/>
            </a:xfrm>
            <a:prstGeom prst="rect">
              <a:avLst/>
            </a:prstGeom>
            <a:ln>
              <a:solidFill>
                <a:schemeClr val="accent1"/>
              </a:solidFill>
            </a:ln>
          </p:spPr>
          <p:txBody>
            <a:bodyPr wrap="square">
              <a:spAutoFit/>
            </a:bodyPr>
            <a:lstStyle/>
            <a:p>
              <a:r>
                <a:rPr lang="en-US" sz="2400" b="1" dirty="0">
                  <a:solidFill>
                    <a:schemeClr val="accent5">
                      <a:lumMod val="75000"/>
                    </a:schemeClr>
                  </a:solidFill>
                  <a:latin typeface="Times New Roman" panose="02020603050405020304" pitchFamily="18" charset="0"/>
                  <a:ea typeface="Cambria" panose="02040503050406030204" pitchFamily="18" charset="0"/>
                  <a:cs typeface="Times New Roman" panose="02020603050405020304" pitchFamily="18" charset="0"/>
                </a:rPr>
                <a:t>Insights and Visualization</a:t>
              </a:r>
              <a:endParaRPr lang="en-IN" sz="2400" b="1" dirty="0">
                <a:solidFill>
                  <a:schemeClr val="accent5">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15" name="Rectangle 114">
              <a:extLst>
                <a:ext uri="{FF2B5EF4-FFF2-40B4-BE49-F238E27FC236}">
                  <a16:creationId xmlns:a16="http://schemas.microsoft.com/office/drawing/2014/main" id="{A367664A-CE6E-97E8-FEC0-137541F5CEEA}"/>
                </a:ext>
              </a:extLst>
            </p:cNvPr>
            <p:cNvSpPr/>
            <p:nvPr/>
          </p:nvSpPr>
          <p:spPr>
            <a:xfrm>
              <a:off x="6576182" y="5961822"/>
              <a:ext cx="2562293" cy="381191"/>
            </a:xfrm>
            <a:prstGeom prst="rect">
              <a:avLst/>
            </a:prstGeom>
            <a:ln>
              <a:solidFill>
                <a:schemeClr val="accent1"/>
              </a:solidFill>
            </a:ln>
          </p:spPr>
          <p:txBody>
            <a:bodyPr wrap="square">
              <a:spAutoFit/>
            </a:bodyPr>
            <a:lstStyle/>
            <a:p>
              <a:r>
                <a:rPr lang="en-US" sz="2400" b="1" dirty="0">
                  <a:solidFill>
                    <a:schemeClr val="accent5">
                      <a:lumMod val="50000"/>
                    </a:schemeClr>
                  </a:solidFill>
                  <a:latin typeface="Times New Roman" panose="02020603050405020304" pitchFamily="18" charset="0"/>
                  <a:ea typeface="Cambria" panose="02040503050406030204" pitchFamily="18" charset="0"/>
                  <a:cs typeface="Times New Roman" panose="02020603050405020304" pitchFamily="18" charset="0"/>
                </a:rPr>
                <a:t>Portfolio Analysis</a:t>
              </a:r>
              <a:endParaRPr lang="en-IN" sz="2400" b="1" dirty="0">
                <a:solidFill>
                  <a:schemeClr val="accent5">
                    <a:lumMod val="50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19747"/>
    </mc:Choice>
    <mc:Fallback>
      <p:transition spd="slow" advClick="0" advTm="1974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a:off x="17259300" y="0"/>
            <a:ext cx="1028700" cy="1028700"/>
            <a:chOff x="0" y="0"/>
            <a:chExt cx="812800" cy="812800"/>
          </a:xfrm>
          <a:solidFill>
            <a:schemeClr val="accent1"/>
          </a:solidFill>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pFill/>
          </p:spPr>
        </p:sp>
        <p:sp>
          <p:nvSpPr>
            <p:cNvPr id="12" name="TextBox 12"/>
            <p:cNvSpPr txBox="1"/>
            <p:nvPr/>
          </p:nvSpPr>
          <p:spPr>
            <a:xfrm>
              <a:off x="0" y="-38100"/>
              <a:ext cx="812800" cy="850900"/>
            </a:xfrm>
            <a:prstGeom prst="rect">
              <a:avLst/>
            </a:prstGeom>
            <a:grpFill/>
          </p:spPr>
          <p:txBody>
            <a:bodyPr lIns="50800" tIns="50800" rIns="50800" bIns="50800" rtlCol="0" anchor="ctr"/>
            <a:lstStyle/>
            <a:p>
              <a:pPr algn="ctr">
                <a:lnSpc>
                  <a:spcPts val="2659"/>
                </a:lnSpc>
              </a:pPr>
              <a:endParaRPr/>
            </a:p>
          </p:txBody>
        </p:sp>
      </p:grpSp>
      <p:grpSp>
        <p:nvGrpSpPr>
          <p:cNvPr id="19" name="Group 19"/>
          <p:cNvGrpSpPr/>
          <p:nvPr/>
        </p:nvGrpSpPr>
        <p:grpSpPr>
          <a:xfrm>
            <a:off x="15278125" y="1638300"/>
            <a:ext cx="1977164" cy="1977164"/>
            <a:chOff x="0" y="0"/>
            <a:chExt cx="812800" cy="812800"/>
          </a:xfrm>
          <a:solidFill>
            <a:schemeClr val="accent1"/>
          </a:solidFill>
        </p:grpSpPr>
        <p:sp>
          <p:nvSpPr>
            <p:cNvPr id="20" name="Freeform 20"/>
            <p:cNvSpPr/>
            <p:nvPr/>
          </p:nvSpPr>
          <p:spPr>
            <a:xfrm>
              <a:off x="0" y="0"/>
              <a:ext cx="812800" cy="812800"/>
            </a:xfrm>
            <a:custGeom>
              <a:avLst/>
              <a:gdLst/>
              <a:ahLst/>
              <a:cxnLst/>
              <a:rect l="l" t="t" r="r" b="b"/>
              <a:pathLst>
                <a:path w="812800" h="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grpFill/>
          </p:spPr>
          <p:txBody>
            <a:bodyPr/>
            <a:lstStyle/>
            <a:p>
              <a:endParaRPr lang="en-IN"/>
            </a:p>
          </p:txBody>
        </p:sp>
        <p:sp>
          <p:nvSpPr>
            <p:cNvPr id="21" name="TextBox 21"/>
            <p:cNvSpPr txBox="1"/>
            <p:nvPr/>
          </p:nvSpPr>
          <p:spPr>
            <a:xfrm>
              <a:off x="0" y="-38100"/>
              <a:ext cx="812800" cy="850900"/>
            </a:xfrm>
            <a:prstGeom prst="rect">
              <a:avLst/>
            </a:prstGeom>
            <a:grpFill/>
          </p:spPr>
          <p:txBody>
            <a:bodyPr lIns="50800" tIns="50800" rIns="50800" bIns="50800" rtlCol="0" anchor="ctr"/>
            <a:lstStyle/>
            <a:p>
              <a:pPr algn="ctr">
                <a:lnSpc>
                  <a:spcPts val="2659"/>
                </a:lnSpc>
              </a:pPr>
              <a:endParaRPr b="1">
                <a:ln w="22225">
                  <a:solidFill>
                    <a:schemeClr val="accent2"/>
                  </a:solidFill>
                  <a:prstDash val="solid"/>
                </a:ln>
                <a:solidFill>
                  <a:schemeClr val="accent2">
                    <a:lumMod val="40000"/>
                    <a:lumOff val="60000"/>
                  </a:schemeClr>
                </a:solidFill>
              </a:endParaRPr>
            </a:p>
          </p:txBody>
        </p:sp>
      </p:grpSp>
      <p:grpSp>
        <p:nvGrpSpPr>
          <p:cNvPr id="50" name="Group 10">
            <a:extLst>
              <a:ext uri="{FF2B5EF4-FFF2-40B4-BE49-F238E27FC236}">
                <a16:creationId xmlns:a16="http://schemas.microsoft.com/office/drawing/2014/main" id="{865AEB3B-AC0F-D90E-B9BD-05AF56F5BA21}"/>
              </a:ext>
            </a:extLst>
          </p:cNvPr>
          <p:cNvGrpSpPr/>
          <p:nvPr/>
        </p:nvGrpSpPr>
        <p:grpSpPr>
          <a:xfrm>
            <a:off x="0" y="6972300"/>
            <a:ext cx="1028700" cy="3177813"/>
            <a:chOff x="0" y="0"/>
            <a:chExt cx="812800" cy="2510865"/>
          </a:xfrm>
          <a:solidFill>
            <a:schemeClr val="accent2"/>
          </a:solidFill>
        </p:grpSpPr>
        <p:sp>
          <p:nvSpPr>
            <p:cNvPr id="51" name="Freeform 11">
              <a:extLst>
                <a:ext uri="{FF2B5EF4-FFF2-40B4-BE49-F238E27FC236}">
                  <a16:creationId xmlns:a16="http://schemas.microsoft.com/office/drawing/2014/main" id="{CA737C3D-AA64-C0CE-506F-EB5DAECC6142}"/>
                </a:ext>
              </a:extLst>
            </p:cNvPr>
            <p:cNvSpPr/>
            <p:nvPr/>
          </p:nvSpPr>
          <p:spPr>
            <a:xfrm>
              <a:off x="0" y="0"/>
              <a:ext cx="812800" cy="2510865"/>
            </a:xfrm>
            <a:custGeom>
              <a:avLst/>
              <a:gdLst/>
              <a:ahLst/>
              <a:cxnLst/>
              <a:rect l="l" t="t" r="r" b="b"/>
              <a:pathLst>
                <a:path w="812800" h="2510865">
                  <a:moveTo>
                    <a:pt x="0" y="0"/>
                  </a:moveTo>
                  <a:lnTo>
                    <a:pt x="812800" y="0"/>
                  </a:lnTo>
                  <a:lnTo>
                    <a:pt x="812800" y="2510865"/>
                  </a:lnTo>
                  <a:lnTo>
                    <a:pt x="0" y="2510865"/>
                  </a:lnTo>
                  <a:close/>
                </a:path>
              </a:pathLst>
            </a:custGeom>
            <a:grpFill/>
          </p:spPr>
        </p:sp>
        <p:sp>
          <p:nvSpPr>
            <p:cNvPr id="52" name="TextBox 12">
              <a:extLst>
                <a:ext uri="{FF2B5EF4-FFF2-40B4-BE49-F238E27FC236}">
                  <a16:creationId xmlns:a16="http://schemas.microsoft.com/office/drawing/2014/main" id="{0F69C322-1C71-0028-062D-211CDAC46532}"/>
                </a:ext>
              </a:extLst>
            </p:cNvPr>
            <p:cNvSpPr txBox="1"/>
            <p:nvPr/>
          </p:nvSpPr>
          <p:spPr>
            <a:xfrm>
              <a:off x="0" y="-38100"/>
              <a:ext cx="812800" cy="2548965"/>
            </a:xfrm>
            <a:prstGeom prst="rect">
              <a:avLst/>
            </a:prstGeom>
            <a:grpFill/>
          </p:spPr>
          <p:txBody>
            <a:bodyPr lIns="50800" tIns="50800" rIns="50800" bIns="50800" rtlCol="0" anchor="ctr"/>
            <a:lstStyle/>
            <a:p>
              <a:pPr algn="ctr">
                <a:lnSpc>
                  <a:spcPts val="2659"/>
                </a:lnSpc>
              </a:pPr>
              <a:endParaRPr/>
            </a:p>
          </p:txBody>
        </p:sp>
      </p:grpSp>
      <p:grpSp>
        <p:nvGrpSpPr>
          <p:cNvPr id="53" name="Group 13">
            <a:extLst>
              <a:ext uri="{FF2B5EF4-FFF2-40B4-BE49-F238E27FC236}">
                <a16:creationId xmlns:a16="http://schemas.microsoft.com/office/drawing/2014/main" id="{9EE43CAE-6FF4-46CA-C4D6-891257B63EC8}"/>
              </a:ext>
            </a:extLst>
          </p:cNvPr>
          <p:cNvGrpSpPr/>
          <p:nvPr/>
        </p:nvGrpSpPr>
        <p:grpSpPr>
          <a:xfrm>
            <a:off x="0" y="0"/>
            <a:ext cx="1028700" cy="1028700"/>
            <a:chOff x="0" y="0"/>
            <a:chExt cx="812800" cy="812800"/>
          </a:xfrm>
          <a:solidFill>
            <a:schemeClr val="accent2"/>
          </a:solidFill>
        </p:grpSpPr>
        <p:sp>
          <p:nvSpPr>
            <p:cNvPr id="54" name="Freeform 14">
              <a:extLst>
                <a:ext uri="{FF2B5EF4-FFF2-40B4-BE49-F238E27FC236}">
                  <a16:creationId xmlns:a16="http://schemas.microsoft.com/office/drawing/2014/main" id="{F66079FE-00DD-E4DF-7AF1-F6B80C61004F}"/>
                </a:ext>
              </a:extLst>
            </p:cNvPr>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pFill/>
          </p:spPr>
        </p:sp>
        <p:sp>
          <p:nvSpPr>
            <p:cNvPr id="55" name="TextBox 15">
              <a:extLst>
                <a:ext uri="{FF2B5EF4-FFF2-40B4-BE49-F238E27FC236}">
                  <a16:creationId xmlns:a16="http://schemas.microsoft.com/office/drawing/2014/main" id="{CB91BB97-AD70-CEB6-F27A-7362925ED0D7}"/>
                </a:ext>
              </a:extLst>
            </p:cNvPr>
            <p:cNvSpPr txBox="1"/>
            <p:nvPr/>
          </p:nvSpPr>
          <p:spPr>
            <a:xfrm>
              <a:off x="0" y="-38100"/>
              <a:ext cx="812800" cy="850900"/>
            </a:xfrm>
            <a:prstGeom prst="rect">
              <a:avLst/>
            </a:prstGeom>
            <a:grpFill/>
          </p:spPr>
          <p:txBody>
            <a:bodyPr lIns="50800" tIns="50800" rIns="50800" bIns="50800" rtlCol="0" anchor="ctr"/>
            <a:lstStyle/>
            <a:p>
              <a:pPr algn="ctr">
                <a:lnSpc>
                  <a:spcPts val="2659"/>
                </a:lnSpc>
              </a:pPr>
              <a:endParaRPr/>
            </a:p>
          </p:txBody>
        </p:sp>
      </p:grpSp>
      <p:sp>
        <p:nvSpPr>
          <p:cNvPr id="16" name="TextBox 15">
            <a:extLst>
              <a:ext uri="{FF2B5EF4-FFF2-40B4-BE49-F238E27FC236}">
                <a16:creationId xmlns:a16="http://schemas.microsoft.com/office/drawing/2014/main" id="{E3C19B78-698E-1245-7236-EA30832FE653}"/>
              </a:ext>
            </a:extLst>
          </p:cNvPr>
          <p:cNvSpPr txBox="1"/>
          <p:nvPr/>
        </p:nvSpPr>
        <p:spPr>
          <a:xfrm>
            <a:off x="6477000" y="1590541"/>
            <a:ext cx="9144000" cy="1229504"/>
          </a:xfrm>
          <a:prstGeom prst="rect">
            <a:avLst/>
          </a:prstGeom>
          <a:noFill/>
        </p:spPr>
        <p:txBody>
          <a:bodyPr wrap="square">
            <a:spAutoFit/>
          </a:bodyPr>
          <a:lstStyle/>
          <a:p>
            <a:pPr algn="l">
              <a:lnSpc>
                <a:spcPts val="9487"/>
              </a:lnSpc>
            </a:pPr>
            <a:r>
              <a:rPr lang="en-US" sz="6600" b="1" dirty="0">
                <a:solidFill>
                  <a:schemeClr val="accent1">
                    <a:lumMod val="50000"/>
                  </a:schemeClr>
                </a:solidFill>
                <a:latin typeface="Garet Bold"/>
                <a:ea typeface="Garet Bold"/>
                <a:cs typeface="Garet Bold"/>
                <a:sym typeface="Garet Bold"/>
              </a:rPr>
              <a:t>OBJECTIVE</a:t>
            </a:r>
          </a:p>
        </p:txBody>
      </p:sp>
      <p:sp>
        <p:nvSpPr>
          <p:cNvPr id="22" name="TextBox 21">
            <a:extLst>
              <a:ext uri="{FF2B5EF4-FFF2-40B4-BE49-F238E27FC236}">
                <a16:creationId xmlns:a16="http://schemas.microsoft.com/office/drawing/2014/main" id="{FEF4BDF2-AAD6-0CCC-910C-CEADAEE808C1}"/>
              </a:ext>
            </a:extLst>
          </p:cNvPr>
          <p:cNvSpPr txBox="1"/>
          <p:nvPr/>
        </p:nvSpPr>
        <p:spPr>
          <a:xfrm>
            <a:off x="2514600" y="3467100"/>
            <a:ext cx="12039600" cy="3785652"/>
          </a:xfrm>
          <a:prstGeom prst="rect">
            <a:avLst/>
          </a:prstGeom>
          <a:noFill/>
        </p:spPr>
        <p:txBody>
          <a:bodyPr wrap="square">
            <a:spAutoFit/>
          </a:bodyPr>
          <a:lstStyle/>
          <a:p>
            <a:pPr algn="just"/>
            <a:r>
              <a:rPr lang="en-GB" sz="2400" dirty="0">
                <a:solidFill>
                  <a:schemeClr val="accent1">
                    <a:lumMod val="50000"/>
                  </a:schemeClr>
                </a:solidFill>
                <a:latin typeface="Times New Roman" panose="02020603050405020304" pitchFamily="18" charset="0"/>
                <a:cs typeface="Times New Roman" panose="02020603050405020304" pitchFamily="18" charset="0"/>
              </a:rPr>
              <a:t>Analyse a portfolio of stocks to provide consultation on investment management based on client’s requirement. My task is to provide consultation to two different investors, Mr Patrick </a:t>
            </a:r>
            <a:r>
              <a:rPr lang="en-GB" sz="2400" dirty="0" err="1">
                <a:solidFill>
                  <a:schemeClr val="accent1">
                    <a:lumMod val="50000"/>
                  </a:schemeClr>
                </a:solidFill>
                <a:latin typeface="Times New Roman" panose="02020603050405020304" pitchFamily="18" charset="0"/>
                <a:cs typeface="Times New Roman" panose="02020603050405020304" pitchFamily="18" charset="0"/>
              </a:rPr>
              <a:t>Jyenger</a:t>
            </a:r>
            <a:r>
              <a:rPr lang="en-GB" sz="2400" dirty="0">
                <a:solidFill>
                  <a:schemeClr val="accent1">
                    <a:lumMod val="50000"/>
                  </a:schemeClr>
                </a:solidFill>
                <a:latin typeface="Times New Roman" panose="02020603050405020304" pitchFamily="18" charset="0"/>
                <a:cs typeface="Times New Roman" panose="02020603050405020304" pitchFamily="18" charset="0"/>
              </a:rPr>
              <a:t> and Mr Peter </a:t>
            </a:r>
            <a:r>
              <a:rPr lang="en-GB" sz="2400" dirty="0" err="1">
                <a:solidFill>
                  <a:schemeClr val="accent1">
                    <a:lumMod val="50000"/>
                  </a:schemeClr>
                </a:solidFill>
                <a:latin typeface="Times New Roman" panose="02020603050405020304" pitchFamily="18" charset="0"/>
                <a:cs typeface="Times New Roman" panose="02020603050405020304" pitchFamily="18" charset="0"/>
              </a:rPr>
              <a:t>Jyenger</a:t>
            </a:r>
            <a:r>
              <a:rPr lang="en-GB" sz="2400" dirty="0">
                <a:solidFill>
                  <a:schemeClr val="accent1">
                    <a:lumMod val="50000"/>
                  </a:schemeClr>
                </a:solidFill>
                <a:latin typeface="Times New Roman" panose="02020603050405020304" pitchFamily="18" charset="0"/>
                <a:cs typeface="Times New Roman" panose="02020603050405020304" pitchFamily="18" charset="0"/>
              </a:rPr>
              <a:t> based on their requirements and financial objectives.</a:t>
            </a:r>
          </a:p>
          <a:p>
            <a:pPr algn="just"/>
            <a:endParaRPr lang="en-GB" sz="2400" dirty="0">
              <a:solidFill>
                <a:schemeClr val="accent1">
                  <a:lumMod val="50000"/>
                </a:schemeClr>
              </a:solidFill>
              <a:latin typeface="Times New Roman" panose="02020603050405020304" pitchFamily="18" charset="0"/>
              <a:cs typeface="Times New Roman" panose="02020603050405020304" pitchFamily="18" charset="0"/>
            </a:endParaRPr>
          </a:p>
          <a:p>
            <a:pPr algn="just"/>
            <a:r>
              <a:rPr lang="en-GB" sz="2400" dirty="0">
                <a:solidFill>
                  <a:schemeClr val="accent1">
                    <a:lumMod val="50000"/>
                  </a:schemeClr>
                </a:solidFill>
                <a:latin typeface="Times New Roman" panose="02020603050405020304" pitchFamily="18" charset="0"/>
                <a:cs typeface="Times New Roman" panose="02020603050405020304" pitchFamily="18" charset="0"/>
              </a:rPr>
              <a:t>Mr Patrick </a:t>
            </a:r>
            <a:r>
              <a:rPr lang="en-GB" sz="2400" dirty="0" err="1">
                <a:solidFill>
                  <a:schemeClr val="accent1">
                    <a:lumMod val="50000"/>
                  </a:schemeClr>
                </a:solidFill>
                <a:latin typeface="Times New Roman" panose="02020603050405020304" pitchFamily="18" charset="0"/>
                <a:cs typeface="Times New Roman" panose="02020603050405020304" pitchFamily="18" charset="0"/>
              </a:rPr>
              <a:t>Jyenger</a:t>
            </a:r>
            <a:r>
              <a:rPr lang="en-GB" sz="2400" dirty="0">
                <a:solidFill>
                  <a:schemeClr val="accent1">
                    <a:lumMod val="50000"/>
                  </a:schemeClr>
                </a:solidFill>
                <a:latin typeface="Times New Roman" panose="02020603050405020304" pitchFamily="18" charset="0"/>
                <a:cs typeface="Times New Roman" panose="02020603050405020304" pitchFamily="18" charset="0"/>
              </a:rPr>
              <a:t> wants to invest $500K in equities, he has been conservative investor during his all life and expects doubling his capital with less risk in 5 years time.</a:t>
            </a:r>
          </a:p>
          <a:p>
            <a:pPr algn="just"/>
            <a:endParaRPr lang="en-GB" sz="2400" dirty="0">
              <a:solidFill>
                <a:schemeClr val="accent1">
                  <a:lumMod val="50000"/>
                </a:schemeClr>
              </a:solidFill>
              <a:latin typeface="Times New Roman" panose="02020603050405020304" pitchFamily="18" charset="0"/>
              <a:cs typeface="Times New Roman" panose="02020603050405020304" pitchFamily="18" charset="0"/>
            </a:endParaRPr>
          </a:p>
          <a:p>
            <a:pPr algn="just"/>
            <a:r>
              <a:rPr lang="en-GB" sz="2400" dirty="0">
                <a:solidFill>
                  <a:schemeClr val="accent1">
                    <a:lumMod val="50000"/>
                  </a:schemeClr>
                </a:solidFill>
                <a:latin typeface="Times New Roman" panose="02020603050405020304" pitchFamily="18" charset="0"/>
                <a:cs typeface="Times New Roman" panose="02020603050405020304" pitchFamily="18" charset="0"/>
              </a:rPr>
              <a:t>Mr Peter </a:t>
            </a:r>
            <a:r>
              <a:rPr lang="en-GB" sz="2400" dirty="0" err="1">
                <a:solidFill>
                  <a:schemeClr val="accent1">
                    <a:lumMod val="50000"/>
                  </a:schemeClr>
                </a:solidFill>
                <a:latin typeface="Times New Roman" panose="02020603050405020304" pitchFamily="18" charset="0"/>
                <a:cs typeface="Times New Roman" panose="02020603050405020304" pitchFamily="18" charset="0"/>
              </a:rPr>
              <a:t>Jyenger</a:t>
            </a:r>
            <a:r>
              <a:rPr lang="en-GB" sz="2400" dirty="0">
                <a:solidFill>
                  <a:schemeClr val="accent1">
                    <a:lumMod val="50000"/>
                  </a:schemeClr>
                </a:solidFill>
                <a:latin typeface="Times New Roman" panose="02020603050405020304" pitchFamily="18" charset="0"/>
                <a:cs typeface="Times New Roman" panose="02020603050405020304" pitchFamily="18" charset="0"/>
              </a:rPr>
              <a:t> wants to invest $1 million in equities, he has been high risk investor during his all life, prefers high return investment and expects doubling his capital with high risk in 5 years time.</a:t>
            </a:r>
          </a:p>
        </p:txBody>
      </p:sp>
    </p:spTree>
    <p:extLst>
      <p:ext uri="{BB962C8B-B14F-4D97-AF65-F5344CB8AC3E}">
        <p14:creationId xmlns:p14="http://schemas.microsoft.com/office/powerpoint/2010/main" val="969102744"/>
      </p:ext>
    </p:extLst>
  </p:cSld>
  <p:clrMapOvr>
    <a:masterClrMapping/>
  </p:clrMapOvr>
  <mc:AlternateContent xmlns:mc="http://schemas.openxmlformats.org/markup-compatibility/2006">
    <mc:Choice xmlns:p14="http://schemas.microsoft.com/office/powerpoint/2010/main" Requires="p14">
      <p:transition spd="slow" p14:dur="2000" advTm="45382"/>
    </mc:Choice>
    <mc:Fallback>
      <p:transition spd="slow" advTm="4538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a:off x="17259300" y="0"/>
            <a:ext cx="1028700" cy="1028700"/>
            <a:chOff x="0" y="0"/>
            <a:chExt cx="812800" cy="812800"/>
          </a:xfrm>
          <a:solidFill>
            <a:schemeClr val="accent1"/>
          </a:solidFill>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pFill/>
          </p:spPr>
        </p:sp>
        <p:sp>
          <p:nvSpPr>
            <p:cNvPr id="12" name="TextBox 12"/>
            <p:cNvSpPr txBox="1"/>
            <p:nvPr/>
          </p:nvSpPr>
          <p:spPr>
            <a:xfrm>
              <a:off x="0" y="-38100"/>
              <a:ext cx="812800" cy="850900"/>
            </a:xfrm>
            <a:prstGeom prst="rect">
              <a:avLst/>
            </a:prstGeom>
            <a:grpFill/>
          </p:spPr>
          <p:txBody>
            <a:bodyPr lIns="50800" tIns="50800" rIns="50800" bIns="50800" rtlCol="0" anchor="ctr"/>
            <a:lstStyle/>
            <a:p>
              <a:pPr algn="ctr">
                <a:lnSpc>
                  <a:spcPts val="2659"/>
                </a:lnSpc>
              </a:pPr>
              <a:endParaRPr/>
            </a:p>
          </p:txBody>
        </p:sp>
      </p:grpSp>
      <p:sp>
        <p:nvSpPr>
          <p:cNvPr id="18" name="TextBox 18"/>
          <p:cNvSpPr txBox="1"/>
          <p:nvPr/>
        </p:nvSpPr>
        <p:spPr>
          <a:xfrm>
            <a:off x="1624423" y="5502908"/>
            <a:ext cx="4176257" cy="654298"/>
          </a:xfrm>
          <a:prstGeom prst="rect">
            <a:avLst/>
          </a:prstGeom>
        </p:spPr>
        <p:txBody>
          <a:bodyPr lIns="50800" tIns="50800" rIns="50800" bIns="50800" rtlCol="0" anchor="ctr"/>
          <a:lstStyle/>
          <a:p>
            <a:pPr algn="ctr">
              <a:lnSpc>
                <a:spcPts val="2659"/>
              </a:lnSpc>
            </a:pPr>
            <a:r>
              <a:rPr lang="en-US" sz="1899" dirty="0">
                <a:solidFill>
                  <a:srgbClr val="FFFFFF"/>
                </a:solidFill>
                <a:latin typeface="Garet"/>
                <a:ea typeface="Garet"/>
                <a:cs typeface="Garet"/>
                <a:sym typeface="Garet"/>
              </a:rPr>
              <a:t>Deer 2023</a:t>
            </a:r>
          </a:p>
        </p:txBody>
      </p:sp>
      <p:grpSp>
        <p:nvGrpSpPr>
          <p:cNvPr id="19" name="Group 19"/>
          <p:cNvGrpSpPr/>
          <p:nvPr/>
        </p:nvGrpSpPr>
        <p:grpSpPr>
          <a:xfrm>
            <a:off x="15278125" y="1638300"/>
            <a:ext cx="1977164" cy="1977164"/>
            <a:chOff x="0" y="0"/>
            <a:chExt cx="812800" cy="812800"/>
          </a:xfrm>
          <a:solidFill>
            <a:schemeClr val="accent1"/>
          </a:solidFill>
        </p:grpSpPr>
        <p:sp>
          <p:nvSpPr>
            <p:cNvPr id="20" name="Freeform 20"/>
            <p:cNvSpPr/>
            <p:nvPr/>
          </p:nvSpPr>
          <p:spPr>
            <a:xfrm>
              <a:off x="0" y="0"/>
              <a:ext cx="812800" cy="812800"/>
            </a:xfrm>
            <a:custGeom>
              <a:avLst/>
              <a:gdLst/>
              <a:ahLst/>
              <a:cxnLst/>
              <a:rect l="l" t="t" r="r" b="b"/>
              <a:pathLst>
                <a:path w="812800" h="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grpFill/>
          </p:spPr>
          <p:txBody>
            <a:bodyPr/>
            <a:lstStyle/>
            <a:p>
              <a:endParaRPr lang="en-IN"/>
            </a:p>
          </p:txBody>
        </p:sp>
        <p:sp>
          <p:nvSpPr>
            <p:cNvPr id="21" name="TextBox 21"/>
            <p:cNvSpPr txBox="1"/>
            <p:nvPr/>
          </p:nvSpPr>
          <p:spPr>
            <a:xfrm>
              <a:off x="0" y="-38100"/>
              <a:ext cx="812800" cy="850900"/>
            </a:xfrm>
            <a:prstGeom prst="rect">
              <a:avLst/>
            </a:prstGeom>
            <a:grpFill/>
          </p:spPr>
          <p:txBody>
            <a:bodyPr lIns="50800" tIns="50800" rIns="50800" bIns="50800" rtlCol="0" anchor="ctr"/>
            <a:lstStyle/>
            <a:p>
              <a:pPr algn="ctr">
                <a:lnSpc>
                  <a:spcPts val="2659"/>
                </a:lnSpc>
              </a:pPr>
              <a:endParaRPr b="1">
                <a:ln w="22225">
                  <a:solidFill>
                    <a:schemeClr val="accent2"/>
                  </a:solidFill>
                  <a:prstDash val="solid"/>
                </a:ln>
                <a:solidFill>
                  <a:schemeClr val="accent2">
                    <a:lumMod val="40000"/>
                    <a:lumOff val="60000"/>
                  </a:schemeClr>
                </a:solidFill>
              </a:endParaRPr>
            </a:p>
          </p:txBody>
        </p:sp>
      </p:grpSp>
      <p:sp>
        <p:nvSpPr>
          <p:cNvPr id="26" name="TextBox 26"/>
          <p:cNvSpPr txBox="1"/>
          <p:nvPr/>
        </p:nvSpPr>
        <p:spPr>
          <a:xfrm>
            <a:off x="5927730" y="1638300"/>
            <a:ext cx="10338977" cy="1377621"/>
          </a:xfrm>
          <a:prstGeom prst="rect">
            <a:avLst/>
          </a:prstGeom>
        </p:spPr>
        <p:txBody>
          <a:bodyPr wrap="square" lIns="0" tIns="0" rIns="0" bIns="0" rtlCol="0" anchor="t">
            <a:spAutoFit/>
          </a:bodyPr>
          <a:lstStyle/>
          <a:p>
            <a:pPr algn="l">
              <a:lnSpc>
                <a:spcPts val="11960"/>
              </a:lnSpc>
            </a:pPr>
            <a:r>
              <a:rPr lang="en-US" sz="6600" b="1" dirty="0">
                <a:solidFill>
                  <a:schemeClr val="accent1">
                    <a:lumMod val="50000"/>
                  </a:schemeClr>
                </a:solidFill>
                <a:latin typeface="Garet Bold"/>
                <a:ea typeface="Garet Bold"/>
                <a:cs typeface="Times New Roman" panose="02020603050405020304" pitchFamily="18" charset="0"/>
                <a:sym typeface="Garet Bold"/>
              </a:rPr>
              <a:t>METHODOLOGY</a:t>
            </a:r>
          </a:p>
        </p:txBody>
      </p:sp>
      <p:grpSp>
        <p:nvGrpSpPr>
          <p:cNvPr id="4" name="Group 10">
            <a:extLst>
              <a:ext uri="{FF2B5EF4-FFF2-40B4-BE49-F238E27FC236}">
                <a16:creationId xmlns:a16="http://schemas.microsoft.com/office/drawing/2014/main" id="{5B1F4465-9E91-092F-23B6-6C11B1C92D7E}"/>
              </a:ext>
            </a:extLst>
          </p:cNvPr>
          <p:cNvGrpSpPr/>
          <p:nvPr/>
        </p:nvGrpSpPr>
        <p:grpSpPr>
          <a:xfrm>
            <a:off x="0" y="6620952"/>
            <a:ext cx="1028700" cy="3177813"/>
            <a:chOff x="0" y="0"/>
            <a:chExt cx="812800" cy="2510865"/>
          </a:xfrm>
          <a:solidFill>
            <a:schemeClr val="accent1"/>
          </a:solidFill>
        </p:grpSpPr>
        <p:sp>
          <p:nvSpPr>
            <p:cNvPr id="5" name="Freeform 11">
              <a:extLst>
                <a:ext uri="{FF2B5EF4-FFF2-40B4-BE49-F238E27FC236}">
                  <a16:creationId xmlns:a16="http://schemas.microsoft.com/office/drawing/2014/main" id="{5BDD1892-2685-1919-C337-9054E365BFB4}"/>
                </a:ext>
              </a:extLst>
            </p:cNvPr>
            <p:cNvSpPr/>
            <p:nvPr/>
          </p:nvSpPr>
          <p:spPr>
            <a:xfrm>
              <a:off x="0" y="0"/>
              <a:ext cx="812800" cy="2510865"/>
            </a:xfrm>
            <a:custGeom>
              <a:avLst/>
              <a:gdLst/>
              <a:ahLst/>
              <a:cxnLst/>
              <a:rect l="l" t="t" r="r" b="b"/>
              <a:pathLst>
                <a:path w="812800" h="2510865">
                  <a:moveTo>
                    <a:pt x="0" y="0"/>
                  </a:moveTo>
                  <a:lnTo>
                    <a:pt x="812800" y="0"/>
                  </a:lnTo>
                  <a:lnTo>
                    <a:pt x="812800" y="2510865"/>
                  </a:lnTo>
                  <a:lnTo>
                    <a:pt x="0" y="2510865"/>
                  </a:lnTo>
                  <a:close/>
                </a:path>
              </a:pathLst>
            </a:custGeom>
            <a:grpFill/>
          </p:spPr>
          <p:txBody>
            <a:bodyPr/>
            <a:lstStyle/>
            <a:p>
              <a:endParaRPr lang="en-IN"/>
            </a:p>
          </p:txBody>
        </p:sp>
        <p:sp>
          <p:nvSpPr>
            <p:cNvPr id="6" name="TextBox 12">
              <a:extLst>
                <a:ext uri="{FF2B5EF4-FFF2-40B4-BE49-F238E27FC236}">
                  <a16:creationId xmlns:a16="http://schemas.microsoft.com/office/drawing/2014/main" id="{48A0897A-8A56-0544-5A7D-C0201B9FDADE}"/>
                </a:ext>
              </a:extLst>
            </p:cNvPr>
            <p:cNvSpPr txBox="1"/>
            <p:nvPr/>
          </p:nvSpPr>
          <p:spPr>
            <a:xfrm>
              <a:off x="0" y="-38100"/>
              <a:ext cx="812800" cy="2548965"/>
            </a:xfrm>
            <a:prstGeom prst="rect">
              <a:avLst/>
            </a:prstGeom>
            <a:solidFill>
              <a:schemeClr val="accent2"/>
            </a:solidFill>
          </p:spPr>
          <p:txBody>
            <a:bodyPr lIns="50800" tIns="50800" rIns="50800" bIns="50800" rtlCol="0" anchor="ctr"/>
            <a:lstStyle/>
            <a:p>
              <a:pPr algn="ctr">
                <a:lnSpc>
                  <a:spcPts val="2659"/>
                </a:lnSpc>
              </a:pPr>
              <a:endParaRPr b="1">
                <a:ln w="22225">
                  <a:solidFill>
                    <a:schemeClr val="accent2"/>
                  </a:solidFill>
                  <a:prstDash val="solid"/>
                </a:ln>
                <a:solidFill>
                  <a:schemeClr val="accent2">
                    <a:lumMod val="40000"/>
                    <a:lumOff val="60000"/>
                  </a:schemeClr>
                </a:solidFill>
              </a:endParaRPr>
            </a:p>
          </p:txBody>
        </p:sp>
      </p:grpSp>
      <p:grpSp>
        <p:nvGrpSpPr>
          <p:cNvPr id="7" name="Group 13">
            <a:extLst>
              <a:ext uri="{FF2B5EF4-FFF2-40B4-BE49-F238E27FC236}">
                <a16:creationId xmlns:a16="http://schemas.microsoft.com/office/drawing/2014/main" id="{9ADF9582-BD15-DEB2-1C36-79BA0492F655}"/>
              </a:ext>
            </a:extLst>
          </p:cNvPr>
          <p:cNvGrpSpPr/>
          <p:nvPr/>
        </p:nvGrpSpPr>
        <p:grpSpPr>
          <a:xfrm>
            <a:off x="0" y="76200"/>
            <a:ext cx="1028700" cy="1028700"/>
            <a:chOff x="0" y="0"/>
            <a:chExt cx="812800" cy="812800"/>
          </a:xfrm>
          <a:solidFill>
            <a:schemeClr val="accent2"/>
          </a:solidFill>
        </p:grpSpPr>
        <p:sp>
          <p:nvSpPr>
            <p:cNvPr id="8" name="Freeform 14">
              <a:extLst>
                <a:ext uri="{FF2B5EF4-FFF2-40B4-BE49-F238E27FC236}">
                  <a16:creationId xmlns:a16="http://schemas.microsoft.com/office/drawing/2014/main" id="{646CA76B-C815-2F50-FB1A-BBD6BD859697}"/>
                </a:ext>
              </a:extLst>
            </p:cNvPr>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pFill/>
          </p:spPr>
        </p:sp>
        <p:sp>
          <p:nvSpPr>
            <p:cNvPr id="9" name="TextBox 15">
              <a:extLst>
                <a:ext uri="{FF2B5EF4-FFF2-40B4-BE49-F238E27FC236}">
                  <a16:creationId xmlns:a16="http://schemas.microsoft.com/office/drawing/2014/main" id="{5043B2B2-CC40-EFEC-65CD-96CF811F7B9C}"/>
                </a:ext>
              </a:extLst>
            </p:cNvPr>
            <p:cNvSpPr txBox="1"/>
            <p:nvPr/>
          </p:nvSpPr>
          <p:spPr>
            <a:xfrm>
              <a:off x="0" y="-38100"/>
              <a:ext cx="812800" cy="850900"/>
            </a:xfrm>
            <a:prstGeom prst="rect">
              <a:avLst/>
            </a:prstGeom>
            <a:grpFill/>
          </p:spPr>
          <p:txBody>
            <a:bodyPr lIns="50800" tIns="50800" rIns="50800" bIns="50800" rtlCol="0" anchor="ctr"/>
            <a:lstStyle/>
            <a:p>
              <a:pPr algn="ctr">
                <a:lnSpc>
                  <a:spcPts val="2659"/>
                </a:lnSpc>
              </a:pPr>
              <a:endParaRPr/>
            </a:p>
          </p:txBody>
        </p:sp>
      </p:grpSp>
      <p:sp>
        <p:nvSpPr>
          <p:cNvPr id="15" name="TextBox 9">
            <a:extLst>
              <a:ext uri="{FF2B5EF4-FFF2-40B4-BE49-F238E27FC236}">
                <a16:creationId xmlns:a16="http://schemas.microsoft.com/office/drawing/2014/main" id="{084A128D-83FA-8A7A-9EAC-78F7E7D7B7D4}"/>
              </a:ext>
            </a:extLst>
          </p:cNvPr>
          <p:cNvSpPr txBox="1"/>
          <p:nvPr/>
        </p:nvSpPr>
        <p:spPr>
          <a:xfrm>
            <a:off x="12487322" y="-411361"/>
            <a:ext cx="1333500" cy="10431661"/>
          </a:xfrm>
          <a:prstGeom prst="rect">
            <a:avLst/>
          </a:prstGeom>
        </p:spPr>
        <p:txBody>
          <a:bodyPr lIns="50800" tIns="50800" rIns="50800" bIns="50800" rtlCol="0" anchor="ctr"/>
          <a:lstStyle/>
          <a:p>
            <a:pPr algn="ctr">
              <a:lnSpc>
                <a:spcPts val="2659"/>
              </a:lnSpc>
            </a:pPr>
            <a:endParaRPr/>
          </a:p>
        </p:txBody>
      </p:sp>
      <p:pic>
        <p:nvPicPr>
          <p:cNvPr id="2050" name="Picture 2" descr="Methodology Images – Browse 47,143 Stock Photos, Vectors ...">
            <a:extLst>
              <a:ext uri="{FF2B5EF4-FFF2-40B4-BE49-F238E27FC236}">
                <a16:creationId xmlns:a16="http://schemas.microsoft.com/office/drawing/2014/main" id="{3FECE75B-FF0D-FF80-3B98-719693EA9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1320" y="3953616"/>
            <a:ext cx="8175047" cy="467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997587"/>
      </p:ext>
    </p:extLst>
  </p:cSld>
  <p:clrMapOvr>
    <a:masterClrMapping/>
  </p:clrMapOvr>
  <mc:AlternateContent xmlns:mc="http://schemas.openxmlformats.org/markup-compatibility/2006">
    <mc:Choice xmlns:p14="http://schemas.microsoft.com/office/powerpoint/2010/main" Requires="p14">
      <p:transition spd="slow" p14:dur="2000" advTm="6651"/>
    </mc:Choice>
    <mc:Fallback>
      <p:transition spd="slow" advTm="665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B99DE1-F4D9-A815-943D-075D9D297D46}"/>
              </a:ext>
            </a:extLst>
          </p:cNvPr>
          <p:cNvSpPr>
            <a:spLocks noGrp="1"/>
          </p:cNvSpPr>
          <p:nvPr>
            <p:ph type="sldNum" sz="quarter" idx="12"/>
          </p:nvPr>
        </p:nvSpPr>
        <p:spPr/>
        <p:txBody>
          <a:bodyPr/>
          <a:lstStyle/>
          <a:p>
            <a:fld id="{B6F15528-21DE-4FAA-801E-634DDDAF4B2B}" type="slidenum">
              <a:rPr lang="en-IN" smtClean="0"/>
              <a:t>5</a:t>
            </a:fld>
            <a:endParaRPr lang="en-IN"/>
          </a:p>
        </p:txBody>
      </p:sp>
      <p:sp>
        <p:nvSpPr>
          <p:cNvPr id="4" name="TextBox 3">
            <a:extLst>
              <a:ext uri="{FF2B5EF4-FFF2-40B4-BE49-F238E27FC236}">
                <a16:creationId xmlns:a16="http://schemas.microsoft.com/office/drawing/2014/main" id="{04180BC3-63F9-8BD1-93E5-1AAE3E6C1507}"/>
              </a:ext>
            </a:extLst>
          </p:cNvPr>
          <p:cNvSpPr txBox="1"/>
          <p:nvPr/>
        </p:nvSpPr>
        <p:spPr>
          <a:xfrm>
            <a:off x="457200" y="1012659"/>
            <a:ext cx="17373600" cy="8294578"/>
          </a:xfrm>
          <a:prstGeom prst="rect">
            <a:avLst/>
          </a:prstGeom>
          <a:noFill/>
        </p:spPr>
        <p:txBody>
          <a:bodyPr wrap="square">
            <a:spAutoFit/>
          </a:bodyPr>
          <a:lstStyle/>
          <a:p>
            <a:pPr marL="12700" algn="just">
              <a:lnSpc>
                <a:spcPct val="100000"/>
              </a:lnSpc>
              <a:spcBef>
                <a:spcPts val="310"/>
              </a:spcBef>
            </a:pPr>
            <a:r>
              <a:rPr lang="en-US" sz="2400" b="1" u="sng" dirty="0">
                <a:solidFill>
                  <a:schemeClr val="accent1">
                    <a:lumMod val="50000"/>
                  </a:schemeClr>
                </a:solidFill>
                <a:latin typeface="Times New Roman" panose="02020603050405020304" pitchFamily="18" charset="0"/>
                <a:cs typeface="Times New Roman" panose="02020603050405020304" pitchFamily="18" charset="0"/>
              </a:rPr>
              <a:t>EXPLORATORY DATA ANALYSIS:</a:t>
            </a:r>
          </a:p>
          <a:p>
            <a:pPr marL="457200" indent="-457200" algn="just" rtl="0" eaLnBrk="1" latinLnBrk="0" hangingPunct="1">
              <a:spcBef>
                <a:spcPts val="0"/>
              </a:spcBef>
              <a:spcAft>
                <a:spcPts val="0"/>
              </a:spcAft>
              <a:buClrTx/>
              <a:buSzPts val="2400"/>
              <a:buFont typeface="Arial" panose="020B0604020202020204" pitchFamily="34" charset="0"/>
              <a:buChar char="•"/>
            </a:pPr>
            <a:r>
              <a:rPr lang="en-US" sz="2400" dirty="0">
                <a:solidFill>
                  <a:schemeClr val="accent1">
                    <a:lumMod val="50000"/>
                  </a:schemeClr>
                </a:solidFill>
                <a:latin typeface="Times New Roman" panose="02020603050405020304" pitchFamily="18" charset="0"/>
                <a:cs typeface="Times New Roman" panose="02020603050405020304" pitchFamily="18" charset="0"/>
              </a:rPr>
              <a:t>Examined the dataset's Null values by examined the columns that contains null values.</a:t>
            </a:r>
          </a:p>
          <a:p>
            <a:pPr marL="457200" indent="-457200" algn="just" rtl="0" eaLnBrk="1" latinLnBrk="0" hangingPunct="1">
              <a:spcBef>
                <a:spcPts val="0"/>
              </a:spcBef>
              <a:spcAft>
                <a:spcPts val="0"/>
              </a:spcAft>
              <a:buClrTx/>
              <a:buSzPts val="2400"/>
              <a:buFont typeface="Arial" panose="020B0604020202020204" pitchFamily="34" charset="0"/>
              <a:buChar char="•"/>
            </a:pPr>
            <a:r>
              <a:rPr lang="en-US" sz="2400" dirty="0">
                <a:solidFill>
                  <a:schemeClr val="accent1">
                    <a:lumMod val="50000"/>
                  </a:schemeClr>
                </a:solidFill>
                <a:latin typeface="Times New Roman" panose="02020603050405020304" pitchFamily="18" charset="0"/>
                <a:cs typeface="Times New Roman" panose="02020603050405020304" pitchFamily="18" charset="0"/>
              </a:rPr>
              <a:t>Examined the dataset for outliers.</a:t>
            </a:r>
          </a:p>
          <a:p>
            <a:pPr marL="457200" indent="-457200" algn="just" rtl="0" eaLnBrk="1" latinLnBrk="0" hangingPunct="1">
              <a:spcBef>
                <a:spcPts val="0"/>
              </a:spcBef>
              <a:spcAft>
                <a:spcPts val="0"/>
              </a:spcAft>
              <a:buClrTx/>
              <a:buSzPts val="2400"/>
              <a:buFont typeface="Arial" panose="020B0604020202020204" pitchFamily="34" charset="0"/>
              <a:buChar char="•"/>
            </a:pPr>
            <a:r>
              <a:rPr lang="en-US" sz="2400" dirty="0">
                <a:solidFill>
                  <a:schemeClr val="accent1">
                    <a:lumMod val="50000"/>
                  </a:schemeClr>
                </a:solidFill>
                <a:latin typeface="Times New Roman" panose="02020603050405020304" pitchFamily="18" charset="0"/>
                <a:cs typeface="Times New Roman" panose="02020603050405020304" pitchFamily="18" charset="0"/>
              </a:rPr>
              <a:t>Imputed “0” for FB data as it was listed in NYSE on 18</a:t>
            </a:r>
            <a:r>
              <a:rPr lang="en-US" sz="2400" baseline="30000" dirty="0">
                <a:solidFill>
                  <a:schemeClr val="accent1">
                    <a:lumMod val="50000"/>
                  </a:schemeClr>
                </a:solidFill>
                <a:latin typeface="Times New Roman" panose="02020603050405020304" pitchFamily="18" charset="0"/>
                <a:cs typeface="Times New Roman" panose="02020603050405020304" pitchFamily="18" charset="0"/>
              </a:rPr>
              <a:t>th</a:t>
            </a:r>
            <a:r>
              <a:rPr lang="en-US" sz="2400" dirty="0">
                <a:solidFill>
                  <a:schemeClr val="accent1">
                    <a:lumMod val="50000"/>
                  </a:schemeClr>
                </a:solidFill>
                <a:latin typeface="Times New Roman" panose="02020603050405020304" pitchFamily="18" charset="0"/>
                <a:cs typeface="Times New Roman" panose="02020603050405020304" pitchFamily="18" charset="0"/>
              </a:rPr>
              <a:t> May 2012.</a:t>
            </a:r>
          </a:p>
          <a:p>
            <a:pPr marL="12700" algn="just">
              <a:lnSpc>
                <a:spcPct val="100000"/>
              </a:lnSpc>
              <a:spcBef>
                <a:spcPts val="310"/>
              </a:spcBef>
            </a:pP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pPr algn="just"/>
            <a:r>
              <a:rPr lang="en-US" sz="2400" b="1" u="sng" dirty="0">
                <a:solidFill>
                  <a:schemeClr val="accent1">
                    <a:lumMod val="50000"/>
                  </a:schemeClr>
                </a:solidFill>
                <a:latin typeface="Times New Roman" panose="02020603050405020304" pitchFamily="18" charset="0"/>
                <a:cs typeface="Times New Roman" panose="02020603050405020304" pitchFamily="18" charset="0"/>
              </a:rPr>
              <a:t>DATA ANALYSIS:</a:t>
            </a:r>
          </a:p>
          <a:p>
            <a:pPr marL="457200" marR="0" lvl="0" indent="-457200" algn="just" defTabSz="457200" rtl="0" eaLnBrk="1" fontAlgn="auto" latinLnBrk="0" hangingPunct="1">
              <a:lnSpc>
                <a:spcPct val="100000"/>
              </a:lnSpc>
              <a:spcBef>
                <a:spcPts val="0"/>
              </a:spcBef>
              <a:spcAft>
                <a:spcPts val="0"/>
              </a:spcAft>
              <a:buClrTx/>
              <a:buSzPts val="2400"/>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Various calculations, including daily returns, cumulative daily returns, Sharpe ratios, portfolio risk, and return on investment (ROI), were used to analyze the stock data.</a:t>
            </a:r>
          </a:p>
          <a:p>
            <a:pPr marL="457200" marR="0" lvl="0" indent="-457200" algn="just" defTabSz="457200" rtl="0" eaLnBrk="1" fontAlgn="auto" latinLnBrk="0" hangingPunct="1">
              <a:lnSpc>
                <a:spcPct val="100000"/>
              </a:lnSpc>
              <a:spcBef>
                <a:spcPts val="0"/>
              </a:spcBef>
              <a:spcAft>
                <a:spcPts val="0"/>
              </a:spcAft>
              <a:buClrTx/>
              <a:buSzPts val="2400"/>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Discovered the finest stocks for all portfolios.</a:t>
            </a:r>
          </a:p>
          <a:p>
            <a:pPr marL="457200" marR="0" lvl="0" indent="-457200" algn="just" defTabSz="457200" rtl="0" eaLnBrk="1" fontAlgn="auto" latinLnBrk="0" hangingPunct="1">
              <a:lnSpc>
                <a:spcPct val="100000"/>
              </a:lnSpc>
              <a:spcBef>
                <a:spcPts val="0"/>
              </a:spcBef>
              <a:spcAft>
                <a:spcPts val="0"/>
              </a:spcAft>
              <a:buClrTx/>
              <a:buSzPts val="2400"/>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Used Power BI for better visualizations.</a:t>
            </a:r>
          </a:p>
          <a:p>
            <a:pPr marL="457200" marR="0" lvl="0" indent="-457200" algn="just" defTabSz="457200" rtl="0" eaLnBrk="1" fontAlgn="auto" latinLnBrk="0" hangingPunct="1">
              <a:lnSpc>
                <a:spcPct val="100000"/>
              </a:lnSpc>
              <a:spcBef>
                <a:spcPts val="0"/>
              </a:spcBef>
              <a:spcAft>
                <a:spcPts val="0"/>
              </a:spcAft>
              <a:buClrTx/>
              <a:buSzPts val="2400"/>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Performed sector wise analysis to get a better view of each sector.</a:t>
            </a:r>
          </a:p>
          <a:p>
            <a:pPr algn="just"/>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pPr algn="just"/>
            <a:r>
              <a:rPr lang="en-US" sz="2400" b="1" u="sng" dirty="0">
                <a:solidFill>
                  <a:schemeClr val="accent1">
                    <a:lumMod val="50000"/>
                  </a:schemeClr>
                </a:solidFill>
                <a:latin typeface="Times New Roman" panose="02020603050405020304" pitchFamily="18" charset="0"/>
                <a:cs typeface="Times New Roman" panose="02020603050405020304" pitchFamily="18" charset="0"/>
              </a:rPr>
              <a:t> INFERENCES AFTER ANALYSING THE DATA:</a:t>
            </a:r>
          </a:p>
          <a:p>
            <a:pPr marL="457200" marR="0" lvl="0" indent="-457200" algn="just" defTabSz="457200" rtl="0" eaLnBrk="1" fontAlgn="auto" latinLnBrk="0" hangingPunct="1">
              <a:lnSpc>
                <a:spcPct val="100000"/>
              </a:lnSpc>
              <a:spcBef>
                <a:spcPts val="0"/>
              </a:spcBef>
              <a:spcAft>
                <a:spcPts val="0"/>
              </a:spcAft>
              <a:buClrTx/>
              <a:buSzPts val="2400"/>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The stocks that gives best return among all stocks are </a:t>
            </a:r>
            <a:r>
              <a:rPr lang="en-US" sz="2400" b="1" dirty="0">
                <a:solidFill>
                  <a:schemeClr val="accent1">
                    <a:lumMod val="50000"/>
                  </a:schemeClr>
                </a:solidFill>
                <a:latin typeface="Times New Roman" panose="02020603050405020304" pitchFamily="18" charset="0"/>
                <a:cs typeface="Times New Roman" panose="02020603050405020304" pitchFamily="18" charset="0"/>
              </a:rPr>
              <a:t>AMZN, MSFT, AAPL, FB, UNH, GOOG and MS</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p>
          <a:p>
            <a:pPr marL="457200" marR="0" lvl="0" indent="-457200" algn="just" defTabSz="457200" rtl="0" eaLnBrk="1" fontAlgn="auto" latinLnBrk="0" hangingPunct="1">
              <a:lnSpc>
                <a:spcPct val="100000"/>
              </a:lnSpc>
              <a:spcBef>
                <a:spcPts val="0"/>
              </a:spcBef>
              <a:spcAft>
                <a:spcPts val="0"/>
              </a:spcAft>
              <a:buClrTx/>
              <a:buSzPts val="2400"/>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Each stock has different risk and reward according to its Annualized risk, Sharpe ratio and cumulative returns.</a:t>
            </a:r>
          </a:p>
          <a:p>
            <a:pPr marL="457200" marR="0" lvl="0" indent="-457200" algn="just" defTabSz="457200" rtl="0" eaLnBrk="1" fontAlgn="auto" latinLnBrk="0" hangingPunct="1">
              <a:lnSpc>
                <a:spcPct val="100000"/>
              </a:lnSpc>
              <a:spcBef>
                <a:spcPts val="0"/>
              </a:spcBef>
              <a:spcAft>
                <a:spcPts val="0"/>
              </a:spcAft>
              <a:buClrTx/>
              <a:buSzPts val="2400"/>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We found out that </a:t>
            </a:r>
            <a:r>
              <a:rPr lang="en-US" sz="2400" b="1" dirty="0">
                <a:solidFill>
                  <a:schemeClr val="accent1">
                    <a:lumMod val="50000"/>
                  </a:schemeClr>
                </a:solidFill>
                <a:latin typeface="Times New Roman" panose="02020603050405020304" pitchFamily="18" charset="0"/>
                <a:cs typeface="Times New Roman" panose="02020603050405020304" pitchFamily="18" charset="0"/>
              </a:rPr>
              <a:t>AMZN</a:t>
            </a:r>
            <a:r>
              <a:rPr lang="en-US" sz="2400" dirty="0">
                <a:solidFill>
                  <a:schemeClr val="accent1">
                    <a:lumMod val="50000"/>
                  </a:schemeClr>
                </a:solidFill>
                <a:latin typeface="Times New Roman" panose="02020603050405020304" pitchFamily="18" charset="0"/>
                <a:cs typeface="Times New Roman" panose="02020603050405020304" pitchFamily="18" charset="0"/>
              </a:rPr>
              <a:t> gives highest return among all stock but has high risk as compared to other stocks.</a:t>
            </a:r>
          </a:p>
          <a:p>
            <a:pPr marL="457200" marR="0" lvl="0" indent="-457200" algn="just" defTabSz="457200" rtl="0" eaLnBrk="1" fontAlgn="auto" latinLnBrk="0" hangingPunct="1">
              <a:lnSpc>
                <a:spcPct val="100000"/>
              </a:lnSpc>
              <a:spcBef>
                <a:spcPts val="0"/>
              </a:spcBef>
              <a:spcAft>
                <a:spcPts val="0"/>
              </a:spcAft>
              <a:buClrTx/>
              <a:buSzPts val="2400"/>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We also found that stocks like </a:t>
            </a:r>
            <a:r>
              <a:rPr lang="en-US" sz="2400" b="1" dirty="0">
                <a:solidFill>
                  <a:schemeClr val="accent1">
                    <a:lumMod val="50000"/>
                  </a:schemeClr>
                </a:solidFill>
                <a:latin typeface="Times New Roman" panose="02020603050405020304" pitchFamily="18" charset="0"/>
                <a:cs typeface="Times New Roman" panose="02020603050405020304" pitchFamily="18" charset="0"/>
              </a:rPr>
              <a:t>JNJ, RHHBY, MRK </a:t>
            </a:r>
            <a:r>
              <a:rPr lang="en-US" sz="2400" dirty="0">
                <a:solidFill>
                  <a:schemeClr val="accent1">
                    <a:lumMod val="50000"/>
                  </a:schemeClr>
                </a:solidFill>
                <a:latin typeface="Times New Roman" panose="02020603050405020304" pitchFamily="18" charset="0"/>
                <a:cs typeface="Times New Roman" panose="02020603050405020304" pitchFamily="18" charset="0"/>
              </a:rPr>
              <a:t>and </a:t>
            </a:r>
            <a:r>
              <a:rPr lang="en-US" sz="2400" b="1" dirty="0">
                <a:solidFill>
                  <a:schemeClr val="accent1">
                    <a:lumMod val="50000"/>
                  </a:schemeClr>
                </a:solidFill>
                <a:latin typeface="Times New Roman" panose="02020603050405020304" pitchFamily="18" charset="0"/>
                <a:cs typeface="Times New Roman" panose="02020603050405020304" pitchFamily="18" charset="0"/>
              </a:rPr>
              <a:t>MSFT</a:t>
            </a:r>
            <a:r>
              <a:rPr lang="en-US" sz="2400" dirty="0">
                <a:solidFill>
                  <a:schemeClr val="accent1">
                    <a:lumMod val="50000"/>
                  </a:schemeClr>
                </a:solidFill>
                <a:latin typeface="Times New Roman" panose="02020603050405020304" pitchFamily="18" charset="0"/>
                <a:cs typeface="Times New Roman" panose="02020603050405020304" pitchFamily="18" charset="0"/>
              </a:rPr>
              <a:t> have good returns with less risk.</a:t>
            </a:r>
          </a:p>
          <a:p>
            <a:pPr marL="457200" marR="0" lvl="0" indent="-457200" algn="just" defTabSz="457200" rtl="0" eaLnBrk="1" fontAlgn="auto" latinLnBrk="0" hangingPunct="1">
              <a:lnSpc>
                <a:spcPct val="100000"/>
              </a:lnSpc>
              <a:spcBef>
                <a:spcPts val="0"/>
              </a:spcBef>
              <a:spcAft>
                <a:spcPts val="0"/>
              </a:spcAft>
              <a:buClrTx/>
              <a:buSzPts val="2400"/>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By observing the sectors we understand that the best performing sector is </a:t>
            </a:r>
            <a:r>
              <a:rPr lang="en-US" sz="2400" b="1" dirty="0">
                <a:solidFill>
                  <a:schemeClr val="accent1">
                    <a:lumMod val="50000"/>
                  </a:schemeClr>
                </a:solidFill>
                <a:latin typeface="Times New Roman" panose="02020603050405020304" pitchFamily="18" charset="0"/>
                <a:cs typeface="Times New Roman" panose="02020603050405020304" pitchFamily="18" charset="0"/>
              </a:rPr>
              <a:t>Technology</a:t>
            </a:r>
            <a:r>
              <a:rPr lang="en-US" sz="2400" dirty="0">
                <a:solidFill>
                  <a:schemeClr val="accent1">
                    <a:lumMod val="50000"/>
                  </a:schemeClr>
                </a:solidFill>
                <a:latin typeface="Times New Roman" panose="02020603050405020304" pitchFamily="18" charset="0"/>
                <a:cs typeface="Times New Roman" panose="02020603050405020304" pitchFamily="18" charset="0"/>
              </a:rPr>
              <a:t> followed by </a:t>
            </a:r>
            <a:r>
              <a:rPr lang="en-US" sz="2400" b="1" dirty="0">
                <a:solidFill>
                  <a:schemeClr val="accent1">
                    <a:lumMod val="50000"/>
                  </a:schemeClr>
                </a:solidFill>
                <a:latin typeface="Times New Roman" panose="02020603050405020304" pitchFamily="18" charset="0"/>
                <a:cs typeface="Times New Roman" panose="02020603050405020304" pitchFamily="18" charset="0"/>
              </a:rPr>
              <a:t>Finance</a:t>
            </a:r>
            <a:r>
              <a:rPr lang="en-US" sz="2400" dirty="0">
                <a:solidFill>
                  <a:schemeClr val="accent1">
                    <a:lumMod val="50000"/>
                  </a:schemeClr>
                </a:solidFill>
                <a:latin typeface="Times New Roman" panose="02020603050405020304" pitchFamily="18" charset="0"/>
                <a:cs typeface="Times New Roman" panose="02020603050405020304" pitchFamily="18" charset="0"/>
              </a:rPr>
              <a:t> and the worst is </a:t>
            </a:r>
            <a:r>
              <a:rPr lang="en-US" sz="2400" b="1" dirty="0">
                <a:solidFill>
                  <a:schemeClr val="accent1">
                    <a:lumMod val="50000"/>
                  </a:schemeClr>
                </a:solidFill>
                <a:latin typeface="Times New Roman" panose="02020603050405020304" pitchFamily="18" charset="0"/>
                <a:cs typeface="Times New Roman" panose="02020603050405020304" pitchFamily="18" charset="0"/>
              </a:rPr>
              <a:t>Aviation</a:t>
            </a:r>
            <a:r>
              <a:rPr lang="en-US" sz="2400" dirty="0">
                <a:solidFill>
                  <a:schemeClr val="accent1">
                    <a:lumMod val="50000"/>
                  </a:schemeClr>
                </a:solidFill>
                <a:latin typeface="Times New Roman" panose="02020603050405020304" pitchFamily="18" charset="0"/>
                <a:cs typeface="Times New Roman" panose="02020603050405020304" pitchFamily="18" charset="0"/>
              </a:rPr>
              <a:t> followed by </a:t>
            </a:r>
            <a:r>
              <a:rPr lang="en-US" sz="2400" b="1" dirty="0">
                <a:solidFill>
                  <a:schemeClr val="accent1">
                    <a:lumMod val="50000"/>
                  </a:schemeClr>
                </a:solidFill>
                <a:latin typeface="Times New Roman" panose="02020603050405020304" pitchFamily="18" charset="0"/>
                <a:cs typeface="Times New Roman" panose="02020603050405020304" pitchFamily="18" charset="0"/>
              </a:rPr>
              <a:t>Health and Pharma</a:t>
            </a:r>
            <a:r>
              <a:rPr lang="en-US" sz="2400" dirty="0">
                <a:solidFill>
                  <a:schemeClr val="accent1">
                    <a:lumMod val="50000"/>
                  </a:schemeClr>
                </a:solidFill>
                <a:latin typeface="Times New Roman" panose="02020603050405020304" pitchFamily="18" charset="0"/>
                <a:cs typeface="Times New Roman" panose="02020603050405020304" pitchFamily="18" charset="0"/>
              </a:rPr>
              <a:t>.</a:t>
            </a:r>
          </a:p>
          <a:p>
            <a:pPr marL="457200" marR="0" lvl="0" indent="-457200" algn="just" defTabSz="457200" rtl="0" eaLnBrk="1" fontAlgn="auto" latinLnBrk="0" hangingPunct="1">
              <a:lnSpc>
                <a:spcPct val="100000"/>
              </a:lnSpc>
              <a:spcBef>
                <a:spcPts val="0"/>
              </a:spcBef>
              <a:spcAft>
                <a:spcPts val="0"/>
              </a:spcAft>
              <a:buClrTx/>
              <a:buSzPts val="2400"/>
              <a:buFont typeface="Arial" panose="020B0604020202020204" pitchFamily="34" charset="0"/>
              <a:buChar char="•"/>
              <a:tabLst/>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So after doing all the analysis we have finalized the portfolio for both of our customers.</a:t>
            </a:r>
          </a:p>
          <a:p>
            <a:pPr marL="342900" indent="-342900" algn="just">
              <a:buFont typeface="Arial" panose="020B0604020202020204" pitchFamily="34" charset="0"/>
              <a:buChar char="•"/>
            </a:pP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pPr marL="12700" algn="just">
              <a:lnSpc>
                <a:spcPct val="100000"/>
              </a:lnSpc>
              <a:spcBef>
                <a:spcPts val="310"/>
              </a:spcBef>
            </a:pP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129006"/>
      </p:ext>
    </p:extLst>
  </p:cSld>
  <p:clrMapOvr>
    <a:masterClrMapping/>
  </p:clrMapOvr>
  <mc:AlternateContent xmlns:mc="http://schemas.openxmlformats.org/markup-compatibility/2006">
    <mc:Choice xmlns:p14="http://schemas.microsoft.com/office/powerpoint/2010/main" Requires="p14">
      <p:transition spd="slow" p14:dur="2000" advTm="95283"/>
    </mc:Choice>
    <mc:Fallback>
      <p:transition spd="slow" advTm="9528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a:off x="17259300" y="0"/>
            <a:ext cx="1028700" cy="1028700"/>
            <a:chOff x="0" y="0"/>
            <a:chExt cx="812800" cy="812800"/>
          </a:xfrm>
          <a:solidFill>
            <a:schemeClr val="accent1"/>
          </a:solidFill>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pFill/>
          </p:spPr>
        </p:sp>
        <p:sp>
          <p:nvSpPr>
            <p:cNvPr id="12" name="TextBox 12"/>
            <p:cNvSpPr txBox="1"/>
            <p:nvPr/>
          </p:nvSpPr>
          <p:spPr>
            <a:xfrm>
              <a:off x="0" y="-38100"/>
              <a:ext cx="812800" cy="850900"/>
            </a:xfrm>
            <a:prstGeom prst="rect">
              <a:avLst/>
            </a:prstGeom>
            <a:grpFill/>
          </p:spPr>
          <p:txBody>
            <a:bodyPr lIns="50800" tIns="50800" rIns="50800" bIns="50800" rtlCol="0" anchor="ctr"/>
            <a:lstStyle/>
            <a:p>
              <a:pPr algn="ctr">
                <a:lnSpc>
                  <a:spcPts val="2659"/>
                </a:lnSpc>
              </a:pPr>
              <a:endParaRPr/>
            </a:p>
          </p:txBody>
        </p:sp>
      </p:grpSp>
      <p:sp>
        <p:nvSpPr>
          <p:cNvPr id="18" name="TextBox 18"/>
          <p:cNvSpPr txBox="1"/>
          <p:nvPr/>
        </p:nvSpPr>
        <p:spPr>
          <a:xfrm>
            <a:off x="1624423" y="5502908"/>
            <a:ext cx="4176257" cy="654298"/>
          </a:xfrm>
          <a:prstGeom prst="rect">
            <a:avLst/>
          </a:prstGeom>
        </p:spPr>
        <p:txBody>
          <a:bodyPr lIns="50800" tIns="50800" rIns="50800" bIns="50800" rtlCol="0" anchor="ctr"/>
          <a:lstStyle/>
          <a:p>
            <a:pPr algn="ctr">
              <a:lnSpc>
                <a:spcPts val="2659"/>
              </a:lnSpc>
            </a:pPr>
            <a:r>
              <a:rPr lang="en-US" sz="1899" dirty="0">
                <a:solidFill>
                  <a:srgbClr val="FFFFFF"/>
                </a:solidFill>
                <a:latin typeface="Garet"/>
                <a:ea typeface="Garet"/>
                <a:cs typeface="Garet"/>
                <a:sym typeface="Garet"/>
              </a:rPr>
              <a:t>Deer 2023</a:t>
            </a:r>
          </a:p>
        </p:txBody>
      </p:sp>
      <p:grpSp>
        <p:nvGrpSpPr>
          <p:cNvPr id="19" name="Group 19"/>
          <p:cNvGrpSpPr/>
          <p:nvPr/>
        </p:nvGrpSpPr>
        <p:grpSpPr>
          <a:xfrm>
            <a:off x="15278125" y="1638300"/>
            <a:ext cx="1977164" cy="1977164"/>
            <a:chOff x="0" y="0"/>
            <a:chExt cx="812800" cy="812800"/>
          </a:xfrm>
          <a:solidFill>
            <a:schemeClr val="accent1"/>
          </a:solidFill>
        </p:grpSpPr>
        <p:sp>
          <p:nvSpPr>
            <p:cNvPr id="20" name="Freeform 20"/>
            <p:cNvSpPr/>
            <p:nvPr/>
          </p:nvSpPr>
          <p:spPr>
            <a:xfrm>
              <a:off x="0" y="0"/>
              <a:ext cx="812800" cy="812800"/>
            </a:xfrm>
            <a:custGeom>
              <a:avLst/>
              <a:gdLst/>
              <a:ahLst/>
              <a:cxnLst/>
              <a:rect l="l" t="t" r="r" b="b"/>
              <a:pathLst>
                <a:path w="812800" h="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grpFill/>
          </p:spPr>
          <p:txBody>
            <a:bodyPr/>
            <a:lstStyle/>
            <a:p>
              <a:endParaRPr lang="en-IN"/>
            </a:p>
          </p:txBody>
        </p:sp>
        <p:sp>
          <p:nvSpPr>
            <p:cNvPr id="21" name="TextBox 21"/>
            <p:cNvSpPr txBox="1"/>
            <p:nvPr/>
          </p:nvSpPr>
          <p:spPr>
            <a:xfrm>
              <a:off x="0" y="-38100"/>
              <a:ext cx="812800" cy="850900"/>
            </a:xfrm>
            <a:prstGeom prst="rect">
              <a:avLst/>
            </a:prstGeom>
            <a:grpFill/>
          </p:spPr>
          <p:txBody>
            <a:bodyPr lIns="50800" tIns="50800" rIns="50800" bIns="50800" rtlCol="0" anchor="ctr"/>
            <a:lstStyle/>
            <a:p>
              <a:pPr algn="ctr">
                <a:lnSpc>
                  <a:spcPts val="2659"/>
                </a:lnSpc>
              </a:pPr>
              <a:endParaRPr b="1">
                <a:ln w="22225">
                  <a:solidFill>
                    <a:schemeClr val="accent2"/>
                  </a:solidFill>
                  <a:prstDash val="solid"/>
                </a:ln>
                <a:solidFill>
                  <a:schemeClr val="accent2">
                    <a:lumMod val="40000"/>
                    <a:lumOff val="60000"/>
                  </a:schemeClr>
                </a:solidFill>
              </a:endParaRPr>
            </a:p>
          </p:txBody>
        </p:sp>
      </p:grpSp>
      <p:sp>
        <p:nvSpPr>
          <p:cNvPr id="26" name="TextBox 26"/>
          <p:cNvSpPr txBox="1"/>
          <p:nvPr/>
        </p:nvSpPr>
        <p:spPr>
          <a:xfrm>
            <a:off x="3429000" y="1769922"/>
            <a:ext cx="12548777" cy="1370824"/>
          </a:xfrm>
          <a:prstGeom prst="rect">
            <a:avLst/>
          </a:prstGeom>
        </p:spPr>
        <p:txBody>
          <a:bodyPr wrap="square" lIns="0" tIns="0" rIns="0" bIns="0" rtlCol="0" anchor="t">
            <a:spAutoFit/>
          </a:bodyPr>
          <a:lstStyle/>
          <a:p>
            <a:pPr algn="l">
              <a:lnSpc>
                <a:spcPts val="11960"/>
              </a:lnSpc>
            </a:pPr>
            <a:r>
              <a:rPr lang="en-US" sz="6400" b="1" dirty="0">
                <a:solidFill>
                  <a:schemeClr val="accent1">
                    <a:lumMod val="50000"/>
                  </a:schemeClr>
                </a:solidFill>
                <a:latin typeface="Garet Bold"/>
                <a:ea typeface="Garet Bold"/>
                <a:cs typeface="Times New Roman" panose="02020603050405020304" pitchFamily="18" charset="0"/>
                <a:sym typeface="Garet Bold"/>
              </a:rPr>
              <a:t>INSIGHTS AND VISUALIZATION</a:t>
            </a:r>
          </a:p>
        </p:txBody>
      </p:sp>
      <p:grpSp>
        <p:nvGrpSpPr>
          <p:cNvPr id="4" name="Group 10">
            <a:extLst>
              <a:ext uri="{FF2B5EF4-FFF2-40B4-BE49-F238E27FC236}">
                <a16:creationId xmlns:a16="http://schemas.microsoft.com/office/drawing/2014/main" id="{5B1F4465-9E91-092F-23B6-6C11B1C92D7E}"/>
              </a:ext>
            </a:extLst>
          </p:cNvPr>
          <p:cNvGrpSpPr/>
          <p:nvPr/>
        </p:nvGrpSpPr>
        <p:grpSpPr>
          <a:xfrm>
            <a:off x="0" y="6620952"/>
            <a:ext cx="1028700" cy="3177813"/>
            <a:chOff x="0" y="0"/>
            <a:chExt cx="812800" cy="2510865"/>
          </a:xfrm>
          <a:solidFill>
            <a:schemeClr val="accent1"/>
          </a:solidFill>
        </p:grpSpPr>
        <p:sp>
          <p:nvSpPr>
            <p:cNvPr id="5" name="Freeform 11">
              <a:extLst>
                <a:ext uri="{FF2B5EF4-FFF2-40B4-BE49-F238E27FC236}">
                  <a16:creationId xmlns:a16="http://schemas.microsoft.com/office/drawing/2014/main" id="{5BDD1892-2685-1919-C337-9054E365BFB4}"/>
                </a:ext>
              </a:extLst>
            </p:cNvPr>
            <p:cNvSpPr/>
            <p:nvPr/>
          </p:nvSpPr>
          <p:spPr>
            <a:xfrm>
              <a:off x="0" y="0"/>
              <a:ext cx="812800" cy="2510865"/>
            </a:xfrm>
            <a:custGeom>
              <a:avLst/>
              <a:gdLst/>
              <a:ahLst/>
              <a:cxnLst/>
              <a:rect l="l" t="t" r="r" b="b"/>
              <a:pathLst>
                <a:path w="812800" h="2510865">
                  <a:moveTo>
                    <a:pt x="0" y="0"/>
                  </a:moveTo>
                  <a:lnTo>
                    <a:pt x="812800" y="0"/>
                  </a:lnTo>
                  <a:lnTo>
                    <a:pt x="812800" y="2510865"/>
                  </a:lnTo>
                  <a:lnTo>
                    <a:pt x="0" y="2510865"/>
                  </a:lnTo>
                  <a:close/>
                </a:path>
              </a:pathLst>
            </a:custGeom>
            <a:grpFill/>
          </p:spPr>
          <p:txBody>
            <a:bodyPr/>
            <a:lstStyle/>
            <a:p>
              <a:endParaRPr lang="en-IN"/>
            </a:p>
          </p:txBody>
        </p:sp>
        <p:sp>
          <p:nvSpPr>
            <p:cNvPr id="6" name="TextBox 12">
              <a:extLst>
                <a:ext uri="{FF2B5EF4-FFF2-40B4-BE49-F238E27FC236}">
                  <a16:creationId xmlns:a16="http://schemas.microsoft.com/office/drawing/2014/main" id="{48A0897A-8A56-0544-5A7D-C0201B9FDADE}"/>
                </a:ext>
              </a:extLst>
            </p:cNvPr>
            <p:cNvSpPr txBox="1"/>
            <p:nvPr/>
          </p:nvSpPr>
          <p:spPr>
            <a:xfrm>
              <a:off x="0" y="-38100"/>
              <a:ext cx="812800" cy="2548965"/>
            </a:xfrm>
            <a:prstGeom prst="rect">
              <a:avLst/>
            </a:prstGeom>
            <a:solidFill>
              <a:schemeClr val="accent2"/>
            </a:solidFill>
          </p:spPr>
          <p:txBody>
            <a:bodyPr lIns="50800" tIns="50800" rIns="50800" bIns="50800" rtlCol="0" anchor="ctr"/>
            <a:lstStyle/>
            <a:p>
              <a:pPr algn="ctr">
                <a:lnSpc>
                  <a:spcPts val="2659"/>
                </a:lnSpc>
              </a:pPr>
              <a:endParaRPr b="1">
                <a:ln w="22225">
                  <a:solidFill>
                    <a:schemeClr val="accent2"/>
                  </a:solidFill>
                  <a:prstDash val="solid"/>
                </a:ln>
                <a:solidFill>
                  <a:schemeClr val="accent2">
                    <a:lumMod val="40000"/>
                    <a:lumOff val="60000"/>
                  </a:schemeClr>
                </a:solidFill>
              </a:endParaRPr>
            </a:p>
          </p:txBody>
        </p:sp>
      </p:grpSp>
      <p:grpSp>
        <p:nvGrpSpPr>
          <p:cNvPr id="7" name="Group 13">
            <a:extLst>
              <a:ext uri="{FF2B5EF4-FFF2-40B4-BE49-F238E27FC236}">
                <a16:creationId xmlns:a16="http://schemas.microsoft.com/office/drawing/2014/main" id="{9ADF9582-BD15-DEB2-1C36-79BA0492F655}"/>
              </a:ext>
            </a:extLst>
          </p:cNvPr>
          <p:cNvGrpSpPr/>
          <p:nvPr/>
        </p:nvGrpSpPr>
        <p:grpSpPr>
          <a:xfrm>
            <a:off x="0" y="76200"/>
            <a:ext cx="1028700" cy="1028700"/>
            <a:chOff x="0" y="0"/>
            <a:chExt cx="812800" cy="812800"/>
          </a:xfrm>
          <a:solidFill>
            <a:schemeClr val="accent2"/>
          </a:solidFill>
        </p:grpSpPr>
        <p:sp>
          <p:nvSpPr>
            <p:cNvPr id="8" name="Freeform 14">
              <a:extLst>
                <a:ext uri="{FF2B5EF4-FFF2-40B4-BE49-F238E27FC236}">
                  <a16:creationId xmlns:a16="http://schemas.microsoft.com/office/drawing/2014/main" id="{646CA76B-C815-2F50-FB1A-BBD6BD859697}"/>
                </a:ext>
              </a:extLst>
            </p:cNvPr>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pFill/>
          </p:spPr>
        </p:sp>
        <p:sp>
          <p:nvSpPr>
            <p:cNvPr id="9" name="TextBox 15">
              <a:extLst>
                <a:ext uri="{FF2B5EF4-FFF2-40B4-BE49-F238E27FC236}">
                  <a16:creationId xmlns:a16="http://schemas.microsoft.com/office/drawing/2014/main" id="{5043B2B2-CC40-EFEC-65CD-96CF811F7B9C}"/>
                </a:ext>
              </a:extLst>
            </p:cNvPr>
            <p:cNvSpPr txBox="1"/>
            <p:nvPr/>
          </p:nvSpPr>
          <p:spPr>
            <a:xfrm>
              <a:off x="0" y="-38100"/>
              <a:ext cx="812800" cy="850900"/>
            </a:xfrm>
            <a:prstGeom prst="rect">
              <a:avLst/>
            </a:prstGeom>
            <a:grpFill/>
          </p:spPr>
          <p:txBody>
            <a:bodyPr lIns="50800" tIns="50800" rIns="50800" bIns="50800" rtlCol="0" anchor="ctr"/>
            <a:lstStyle/>
            <a:p>
              <a:pPr algn="ctr">
                <a:lnSpc>
                  <a:spcPts val="2659"/>
                </a:lnSpc>
              </a:pPr>
              <a:endParaRPr/>
            </a:p>
          </p:txBody>
        </p:sp>
      </p:grpSp>
      <p:sp>
        <p:nvSpPr>
          <p:cNvPr id="15" name="TextBox 9">
            <a:extLst>
              <a:ext uri="{FF2B5EF4-FFF2-40B4-BE49-F238E27FC236}">
                <a16:creationId xmlns:a16="http://schemas.microsoft.com/office/drawing/2014/main" id="{084A128D-83FA-8A7A-9EAC-78F7E7D7B7D4}"/>
              </a:ext>
            </a:extLst>
          </p:cNvPr>
          <p:cNvSpPr txBox="1"/>
          <p:nvPr/>
        </p:nvSpPr>
        <p:spPr>
          <a:xfrm>
            <a:off x="12487322" y="-411361"/>
            <a:ext cx="1333500" cy="10431661"/>
          </a:xfrm>
          <a:prstGeom prst="rect">
            <a:avLst/>
          </a:prstGeom>
        </p:spPr>
        <p:txBody>
          <a:bodyPr lIns="50800" tIns="50800" rIns="50800" bIns="50800" rtlCol="0" anchor="ctr"/>
          <a:lstStyle/>
          <a:p>
            <a:pPr algn="ctr">
              <a:lnSpc>
                <a:spcPts val="2659"/>
              </a:lnSpc>
            </a:pPr>
            <a:endParaRPr/>
          </a:p>
        </p:txBody>
      </p:sp>
      <p:pic>
        <p:nvPicPr>
          <p:cNvPr id="3074" name="Picture 2" descr="Business Analytics 101: Data ...">
            <a:extLst>
              <a:ext uri="{FF2B5EF4-FFF2-40B4-BE49-F238E27FC236}">
                <a16:creationId xmlns:a16="http://schemas.microsoft.com/office/drawing/2014/main" id="{EEF0DA6E-A3F4-2B54-BCAC-0E3F83CFB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1" y="4028017"/>
            <a:ext cx="7458122"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349766"/>
      </p:ext>
    </p:extLst>
  </p:cSld>
  <p:clrMapOvr>
    <a:masterClrMapping/>
  </p:clrMapOvr>
  <mc:AlternateContent xmlns:mc="http://schemas.openxmlformats.org/markup-compatibility/2006">
    <mc:Choice xmlns:p14="http://schemas.microsoft.com/office/powerpoint/2010/main" Requires="p14">
      <p:transition spd="slow" p14:dur="2000" advClick="0" advTm="46000"/>
    </mc:Choice>
    <mc:Fallback>
      <p:transition spd="slow" advClick="0" advTm="46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B99DE1-F4D9-A815-943D-075D9D297D46}"/>
              </a:ext>
            </a:extLst>
          </p:cNvPr>
          <p:cNvSpPr>
            <a:spLocks noGrp="1"/>
          </p:cNvSpPr>
          <p:nvPr>
            <p:ph type="sldNum" sz="quarter" idx="12"/>
          </p:nvPr>
        </p:nvSpPr>
        <p:spPr/>
        <p:txBody>
          <a:bodyPr/>
          <a:lstStyle/>
          <a:p>
            <a:fld id="{B6F15528-21DE-4FAA-801E-634DDDAF4B2B}" type="slidenum">
              <a:rPr lang="en-IN" smtClean="0"/>
              <a:t>7</a:t>
            </a:fld>
            <a:endParaRPr lang="en-IN"/>
          </a:p>
        </p:txBody>
      </p:sp>
      <p:sp>
        <p:nvSpPr>
          <p:cNvPr id="3" name="TextBox 2">
            <a:extLst>
              <a:ext uri="{FF2B5EF4-FFF2-40B4-BE49-F238E27FC236}">
                <a16:creationId xmlns:a16="http://schemas.microsoft.com/office/drawing/2014/main" id="{0687EC69-633D-64B7-3AA0-841F565316CB}"/>
              </a:ext>
            </a:extLst>
          </p:cNvPr>
          <p:cNvSpPr txBox="1"/>
          <p:nvPr/>
        </p:nvSpPr>
        <p:spPr>
          <a:xfrm>
            <a:off x="1451646" y="1528950"/>
            <a:ext cx="6705601" cy="646331"/>
          </a:xfrm>
          <a:prstGeom prst="rect">
            <a:avLst/>
          </a:prstGeom>
          <a:noFill/>
        </p:spPr>
        <p:txBody>
          <a:bodyPr wrap="square" rtlCol="0">
            <a:spAutoFit/>
          </a:bodyPr>
          <a:lstStyle/>
          <a:p>
            <a:r>
              <a:rPr lang="en-IN" sz="3600" b="1" dirty="0">
                <a:solidFill>
                  <a:schemeClr val="accent1">
                    <a:lumMod val="50000"/>
                  </a:schemeClr>
                </a:solidFill>
                <a:latin typeface="Times New Roman" panose="02020603050405020304" pitchFamily="18" charset="0"/>
                <a:cs typeface="Times New Roman" panose="02020603050405020304" pitchFamily="18" charset="0"/>
              </a:rPr>
              <a:t>Stocks Data Available</a:t>
            </a:r>
          </a:p>
        </p:txBody>
      </p:sp>
      <p:sp>
        <p:nvSpPr>
          <p:cNvPr id="5" name="TextBox 4">
            <a:extLst>
              <a:ext uri="{FF2B5EF4-FFF2-40B4-BE49-F238E27FC236}">
                <a16:creationId xmlns:a16="http://schemas.microsoft.com/office/drawing/2014/main" id="{B391ED7E-B900-D9AA-3829-AFE0A6FCDD1B}"/>
              </a:ext>
            </a:extLst>
          </p:cNvPr>
          <p:cNvSpPr txBox="1"/>
          <p:nvPr/>
        </p:nvSpPr>
        <p:spPr>
          <a:xfrm>
            <a:off x="366331" y="3086100"/>
            <a:ext cx="7615620" cy="3785652"/>
          </a:xfrm>
          <a:prstGeom prst="rect">
            <a:avLst/>
          </a:prstGeom>
          <a:noFill/>
        </p:spPr>
        <p:txBody>
          <a:bodyPr wrap="square" rtlCol="0">
            <a:spAutoFit/>
          </a:bodyPr>
          <a:lstStyle/>
          <a:p>
            <a:pPr marL="457200" indent="-457200" algn="just">
              <a:buFont typeface="Arial" panose="020B0604020202020204" pitchFamily="34" charset="0"/>
              <a:buChar char="•"/>
            </a:pPr>
            <a:r>
              <a:rPr lang="en-IN" sz="2400" dirty="0">
                <a:solidFill>
                  <a:schemeClr val="accent1">
                    <a:lumMod val="50000"/>
                  </a:schemeClr>
                </a:solidFill>
                <a:latin typeface="Times New Roman" panose="02020603050405020304" pitchFamily="18" charset="0"/>
                <a:cs typeface="Times New Roman" panose="02020603050405020304" pitchFamily="18" charset="0"/>
              </a:rPr>
              <a:t>There are 24 stocks available from four sectors containing 6 stocks from each sector. </a:t>
            </a:r>
          </a:p>
          <a:p>
            <a:pPr algn="just"/>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a:solidFill>
                  <a:schemeClr val="accent1">
                    <a:lumMod val="50000"/>
                  </a:schemeClr>
                </a:solidFill>
                <a:latin typeface="Times New Roman" panose="02020603050405020304" pitchFamily="18" charset="0"/>
                <a:cs typeface="Times New Roman" panose="02020603050405020304" pitchFamily="18" charset="0"/>
              </a:rPr>
              <a:t>There is an index available to compare the stocks outcome with. S&amp;P500 is a combinations of top 500 stocks in US stock market.</a:t>
            </a:r>
          </a:p>
          <a:p>
            <a:pPr algn="just"/>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a:solidFill>
                  <a:schemeClr val="accent1">
                    <a:lumMod val="50000"/>
                  </a:schemeClr>
                </a:solidFill>
                <a:latin typeface="Times New Roman" panose="02020603050405020304" pitchFamily="18" charset="0"/>
                <a:cs typeface="Times New Roman" panose="02020603050405020304" pitchFamily="18" charset="0"/>
              </a:rPr>
              <a:t>This is the list of stocks with there abbreviation and Industry and company name.</a:t>
            </a:r>
          </a:p>
          <a:p>
            <a:pPr algn="just"/>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5BF5EF6-EB29-9E89-3D76-D4F6F2799DD7}"/>
              </a:ext>
            </a:extLst>
          </p:cNvPr>
          <p:cNvPicPr>
            <a:picLocks noChangeAspect="1"/>
          </p:cNvPicPr>
          <p:nvPr/>
        </p:nvPicPr>
        <p:blipFill rotWithShape="1">
          <a:blip r:embed="rId2"/>
          <a:srcRect t="3105" r="17160"/>
          <a:stretch/>
        </p:blipFill>
        <p:spPr>
          <a:xfrm>
            <a:off x="8343904" y="2200950"/>
            <a:ext cx="4648200" cy="2806109"/>
          </a:xfrm>
          <a:prstGeom prst="rect">
            <a:avLst/>
          </a:prstGeom>
        </p:spPr>
      </p:pic>
      <p:pic>
        <p:nvPicPr>
          <p:cNvPr id="13" name="Picture 12">
            <a:extLst>
              <a:ext uri="{FF2B5EF4-FFF2-40B4-BE49-F238E27FC236}">
                <a16:creationId xmlns:a16="http://schemas.microsoft.com/office/drawing/2014/main" id="{7AD0BD5E-30B1-DE53-D919-358F071DB80C}"/>
              </a:ext>
            </a:extLst>
          </p:cNvPr>
          <p:cNvPicPr>
            <a:picLocks noChangeAspect="1"/>
          </p:cNvPicPr>
          <p:nvPr/>
        </p:nvPicPr>
        <p:blipFill>
          <a:blip r:embed="rId3"/>
          <a:stretch>
            <a:fillRect/>
          </a:stretch>
        </p:blipFill>
        <p:spPr>
          <a:xfrm>
            <a:off x="8909839" y="5843618"/>
            <a:ext cx="4229690" cy="2934109"/>
          </a:xfrm>
          <a:prstGeom prst="rect">
            <a:avLst/>
          </a:prstGeom>
        </p:spPr>
      </p:pic>
      <p:pic>
        <p:nvPicPr>
          <p:cNvPr id="15" name="Picture 14">
            <a:extLst>
              <a:ext uri="{FF2B5EF4-FFF2-40B4-BE49-F238E27FC236}">
                <a16:creationId xmlns:a16="http://schemas.microsoft.com/office/drawing/2014/main" id="{C22F172E-F796-45C2-6600-F15FA0D2CA82}"/>
              </a:ext>
            </a:extLst>
          </p:cNvPr>
          <p:cNvPicPr>
            <a:picLocks noChangeAspect="1"/>
          </p:cNvPicPr>
          <p:nvPr/>
        </p:nvPicPr>
        <p:blipFill rotWithShape="1">
          <a:blip r:embed="rId4"/>
          <a:srcRect l="2787" t="10111" r="12207" b="2532"/>
          <a:stretch/>
        </p:blipFill>
        <p:spPr>
          <a:xfrm>
            <a:off x="13139529" y="2289147"/>
            <a:ext cx="4648201" cy="2629713"/>
          </a:xfrm>
          <a:prstGeom prst="rect">
            <a:avLst/>
          </a:prstGeom>
        </p:spPr>
      </p:pic>
      <p:pic>
        <p:nvPicPr>
          <p:cNvPr id="17" name="Picture 16">
            <a:extLst>
              <a:ext uri="{FF2B5EF4-FFF2-40B4-BE49-F238E27FC236}">
                <a16:creationId xmlns:a16="http://schemas.microsoft.com/office/drawing/2014/main" id="{7212EEDB-C5F1-DBBD-C604-D5FA066F7CA8}"/>
              </a:ext>
            </a:extLst>
          </p:cNvPr>
          <p:cNvPicPr>
            <a:picLocks noChangeAspect="1"/>
          </p:cNvPicPr>
          <p:nvPr/>
        </p:nvPicPr>
        <p:blipFill rotWithShape="1">
          <a:blip r:embed="rId5"/>
          <a:srcRect l="4141" r="21931" b="3144"/>
          <a:stretch/>
        </p:blipFill>
        <p:spPr>
          <a:xfrm>
            <a:off x="13172658" y="5797937"/>
            <a:ext cx="3810000" cy="2934109"/>
          </a:xfrm>
          <a:prstGeom prst="rect">
            <a:avLst/>
          </a:prstGeom>
        </p:spPr>
      </p:pic>
      <p:sp>
        <p:nvSpPr>
          <p:cNvPr id="19" name="TextBox 18">
            <a:extLst>
              <a:ext uri="{FF2B5EF4-FFF2-40B4-BE49-F238E27FC236}">
                <a16:creationId xmlns:a16="http://schemas.microsoft.com/office/drawing/2014/main" id="{20E7C8B4-5164-6AC1-B273-3467E6645CDE}"/>
              </a:ext>
            </a:extLst>
          </p:cNvPr>
          <p:cNvSpPr txBox="1"/>
          <p:nvPr/>
        </p:nvSpPr>
        <p:spPr>
          <a:xfrm>
            <a:off x="6934200" y="1652061"/>
            <a:ext cx="9960726" cy="400110"/>
          </a:xfrm>
          <a:prstGeom prst="rect">
            <a:avLst/>
          </a:prstGeom>
          <a:noFill/>
        </p:spPr>
        <p:txBody>
          <a:bodyPr wrap="square">
            <a:spAutoFit/>
          </a:bodyPr>
          <a:lstStyle/>
          <a:p>
            <a:pPr lvl="4" algn="just"/>
            <a:r>
              <a:rPr lang="en-IN" sz="2000" dirty="0">
                <a:solidFill>
                  <a:schemeClr val="accent1">
                    <a:lumMod val="50000"/>
                  </a:schemeClr>
                </a:solidFill>
                <a:latin typeface="Times New Roman" panose="02020603050405020304" pitchFamily="18" charset="0"/>
                <a:cs typeface="Times New Roman" panose="02020603050405020304" pitchFamily="18" charset="0"/>
              </a:rPr>
              <a:t>                   Stocks from Aviation                    Stocks from Pharma Healthcare</a:t>
            </a:r>
          </a:p>
        </p:txBody>
      </p:sp>
      <p:sp>
        <p:nvSpPr>
          <p:cNvPr id="21" name="TextBox 20">
            <a:extLst>
              <a:ext uri="{FF2B5EF4-FFF2-40B4-BE49-F238E27FC236}">
                <a16:creationId xmlns:a16="http://schemas.microsoft.com/office/drawing/2014/main" id="{0E8F5DF4-CB59-31DE-1E09-E84F1C7032E0}"/>
              </a:ext>
            </a:extLst>
          </p:cNvPr>
          <p:cNvSpPr txBox="1"/>
          <p:nvPr/>
        </p:nvSpPr>
        <p:spPr>
          <a:xfrm>
            <a:off x="9829800" y="5486986"/>
            <a:ext cx="9144000" cy="369332"/>
          </a:xfrm>
          <a:prstGeom prst="rect">
            <a:avLst/>
          </a:prstGeom>
          <a:noFill/>
        </p:spPr>
        <p:txBody>
          <a:bodyPr wrap="square">
            <a:spAutoFit/>
          </a:bodyPr>
          <a:lstStyle/>
          <a:p>
            <a:r>
              <a:rPr lang="en-IN" sz="1800" dirty="0">
                <a:solidFill>
                  <a:schemeClr val="accent1">
                    <a:lumMod val="50000"/>
                  </a:schemeClr>
                </a:solidFill>
                <a:latin typeface="Times New Roman" panose="02020603050405020304" pitchFamily="18" charset="0"/>
                <a:cs typeface="Times New Roman" panose="02020603050405020304" pitchFamily="18" charset="0"/>
              </a:rPr>
              <a:t> Stocks from Finance                            Stocks from </a:t>
            </a:r>
            <a:r>
              <a:rPr lang="en-IN" dirty="0">
                <a:solidFill>
                  <a:schemeClr val="accent1">
                    <a:lumMod val="50000"/>
                  </a:schemeClr>
                </a:solidFill>
                <a:latin typeface="Times New Roman" panose="02020603050405020304" pitchFamily="18" charset="0"/>
                <a:cs typeface="Times New Roman" panose="02020603050405020304" pitchFamily="18" charset="0"/>
              </a:rPr>
              <a:t>Technology</a:t>
            </a:r>
            <a:endParaRPr lang="en-IN" dirty="0"/>
          </a:p>
        </p:txBody>
      </p:sp>
    </p:spTree>
    <p:extLst>
      <p:ext uri="{BB962C8B-B14F-4D97-AF65-F5344CB8AC3E}">
        <p14:creationId xmlns:p14="http://schemas.microsoft.com/office/powerpoint/2010/main" val="3798096299"/>
      </p:ext>
    </p:extLst>
  </p:cSld>
  <p:clrMapOvr>
    <a:masterClrMapping/>
  </p:clrMapOvr>
  <mc:AlternateContent xmlns:mc="http://schemas.openxmlformats.org/markup-compatibility/2006">
    <mc:Choice xmlns:p14="http://schemas.microsoft.com/office/powerpoint/2010/main" Requires="p14">
      <p:transition spd="slow" p14:dur="2000" advClick="0" advTm="32000"/>
    </mc:Choice>
    <mc:Fallback>
      <p:transition spd="slow" advClick="0" advTm="32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BE8000-79ED-13E6-1DB0-D5497BFE2A12}"/>
              </a:ext>
            </a:extLst>
          </p:cNvPr>
          <p:cNvSpPr>
            <a:spLocks noGrp="1"/>
          </p:cNvSpPr>
          <p:nvPr>
            <p:ph type="sldNum" sz="quarter" idx="12"/>
          </p:nvPr>
        </p:nvSpPr>
        <p:spPr/>
        <p:txBody>
          <a:bodyPr/>
          <a:lstStyle/>
          <a:p>
            <a:fld id="{B6F15528-21DE-4FAA-801E-634DDDAF4B2B}" type="slidenum">
              <a:rPr lang="en-IN" smtClean="0"/>
              <a:t>8</a:t>
            </a:fld>
            <a:endParaRPr lang="en-IN"/>
          </a:p>
        </p:txBody>
      </p:sp>
      <p:sp>
        <p:nvSpPr>
          <p:cNvPr id="3" name="object 7">
            <a:extLst>
              <a:ext uri="{FF2B5EF4-FFF2-40B4-BE49-F238E27FC236}">
                <a16:creationId xmlns:a16="http://schemas.microsoft.com/office/drawing/2014/main" id="{C56D3A57-F880-173E-709F-6FE1CCF33DD5}"/>
              </a:ext>
            </a:extLst>
          </p:cNvPr>
          <p:cNvSpPr txBox="1">
            <a:spLocks/>
          </p:cNvSpPr>
          <p:nvPr/>
        </p:nvSpPr>
        <p:spPr>
          <a:xfrm>
            <a:off x="2590800" y="908744"/>
            <a:ext cx="12382500" cy="583878"/>
          </a:xfrm>
          <a:prstGeom prst="rect">
            <a:avLst/>
          </a:prstGeom>
        </p:spPr>
        <p:txBody>
          <a:bodyPr vert="horz" wrap="square" lIns="0" tIns="8255" rIns="0" bIns="0" rtlCol="0">
            <a:spAutoFit/>
          </a:bodyPr>
          <a:lst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a:lstStyle>
          <a:p>
            <a:pPr algn="ctr"/>
            <a:r>
              <a:rPr lang="en-IN" sz="4400" b="1" dirty="0">
                <a:solidFill>
                  <a:schemeClr val="accent1">
                    <a:lumMod val="50000"/>
                  </a:schemeClr>
                </a:solidFill>
                <a:latin typeface="Times New Roman" panose="02020603050405020304" pitchFamily="18" charset="0"/>
                <a:cs typeface="Times New Roman" panose="02020603050405020304" pitchFamily="18" charset="0"/>
              </a:rPr>
              <a:t>Visualization of Stocks after normalizing the values</a:t>
            </a:r>
          </a:p>
        </p:txBody>
      </p:sp>
      <p:sp>
        <p:nvSpPr>
          <p:cNvPr id="4" name="object 8">
            <a:extLst>
              <a:ext uri="{FF2B5EF4-FFF2-40B4-BE49-F238E27FC236}">
                <a16:creationId xmlns:a16="http://schemas.microsoft.com/office/drawing/2014/main" id="{40E3DBCE-FC35-BFB8-F54C-34C95CFDAF7F}"/>
              </a:ext>
            </a:extLst>
          </p:cNvPr>
          <p:cNvSpPr txBox="1"/>
          <p:nvPr/>
        </p:nvSpPr>
        <p:spPr>
          <a:xfrm>
            <a:off x="10820400" y="2727424"/>
            <a:ext cx="7057094" cy="4813497"/>
          </a:xfrm>
          <a:prstGeom prst="rect">
            <a:avLst/>
          </a:prstGeom>
        </p:spPr>
        <p:txBody>
          <a:bodyPr vert="horz" wrap="square" lIns="0" tIns="12065" rIns="0" bIns="0" rtlCol="0">
            <a:spAutoFit/>
          </a:bodyPr>
          <a:lstStyle/>
          <a:p>
            <a:pPr marL="457200" indent="-457200" algn="just">
              <a:buFont typeface="Arial" panose="020B0604020202020204" pitchFamily="34" charset="0"/>
              <a:buChar char="•"/>
              <a:defRPr/>
            </a:pPr>
            <a:r>
              <a:rPr lang="en-US" sz="2400" spc="55" dirty="0">
                <a:solidFill>
                  <a:schemeClr val="accent1">
                    <a:lumMod val="50000"/>
                  </a:schemeClr>
                </a:solidFill>
                <a:latin typeface="Times New Roman" panose="02020603050405020304" pitchFamily="18" charset="0"/>
                <a:cs typeface="Times New Roman" panose="02020603050405020304" pitchFamily="18" charset="0"/>
              </a:rPr>
              <a:t>The graph above illustrates how each stock has fared in relation to the S&amp;P 500 index. </a:t>
            </a:r>
          </a:p>
          <a:p>
            <a:pPr marL="457200" indent="-457200" algn="just">
              <a:buFont typeface="Arial" panose="020B0604020202020204" pitchFamily="34" charset="0"/>
              <a:buChar char="•"/>
              <a:defRPr/>
            </a:pPr>
            <a:endParaRPr lang="en-US" sz="2400" spc="55"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defRPr/>
            </a:pPr>
            <a:r>
              <a:rPr lang="en-US" sz="2400" spc="55" dirty="0">
                <a:solidFill>
                  <a:schemeClr val="accent1">
                    <a:lumMod val="50000"/>
                  </a:schemeClr>
                </a:solidFill>
                <a:latin typeface="Times New Roman" panose="02020603050405020304" pitchFamily="18" charset="0"/>
                <a:cs typeface="Times New Roman" panose="02020603050405020304" pitchFamily="18" charset="0"/>
              </a:rPr>
              <a:t>Here, we've compared the 10 years' worth of stock values for every stock.</a:t>
            </a:r>
          </a:p>
          <a:p>
            <a:pPr marL="457200" indent="-457200" algn="just">
              <a:buFont typeface="Arial" panose="020B0604020202020204" pitchFamily="34" charset="0"/>
              <a:buChar char="•"/>
              <a:defRPr/>
            </a:pPr>
            <a:endParaRPr lang="en-US" sz="2400" spc="55"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defRPr/>
            </a:pPr>
            <a:r>
              <a:rPr lang="en-US" sz="2400" spc="55" dirty="0">
                <a:solidFill>
                  <a:schemeClr val="accent1">
                    <a:lumMod val="50000"/>
                  </a:schemeClr>
                </a:solidFill>
                <a:latin typeface="Times New Roman" panose="02020603050405020304" pitchFamily="18" charset="0"/>
                <a:cs typeface="Times New Roman" panose="02020603050405020304" pitchFamily="18" charset="0"/>
              </a:rPr>
              <a:t>We discovered that Facebook stock entered the market on May 18, 2012, when analyzing the stocks.</a:t>
            </a:r>
          </a:p>
          <a:p>
            <a:pPr marL="457200" indent="-457200" algn="just">
              <a:buFont typeface="Arial" panose="020B0604020202020204" pitchFamily="34" charset="0"/>
              <a:buChar char="•"/>
              <a:defRPr/>
            </a:pPr>
            <a:endParaRPr lang="en-US" sz="2400" spc="55"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defRPr/>
            </a:pPr>
            <a:r>
              <a:rPr lang="en-US" sz="2400" spc="55" dirty="0">
                <a:solidFill>
                  <a:schemeClr val="accent1">
                    <a:lumMod val="50000"/>
                  </a:schemeClr>
                </a:solidFill>
                <a:latin typeface="Times New Roman" panose="02020603050405020304" pitchFamily="18" charset="0"/>
                <a:cs typeface="Times New Roman" panose="02020603050405020304" pitchFamily="18" charset="0"/>
              </a:rPr>
              <a:t>Additionally, we added buttons to our dashboard to enable sector-specific analysis.</a:t>
            </a: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defRPr/>
            </a:pPr>
            <a:endParaRPr kumimoji="0" lang="en-IN" sz="24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endParaRPr>
          </a:p>
        </p:txBody>
      </p:sp>
      <p:pic>
        <p:nvPicPr>
          <p:cNvPr id="6" name="Picture 5">
            <a:extLst>
              <a:ext uri="{FF2B5EF4-FFF2-40B4-BE49-F238E27FC236}">
                <a16:creationId xmlns:a16="http://schemas.microsoft.com/office/drawing/2014/main" id="{F1123B40-504E-357F-7D8F-E61369FAB65D}"/>
              </a:ext>
            </a:extLst>
          </p:cNvPr>
          <p:cNvPicPr>
            <a:picLocks noChangeAspect="1"/>
          </p:cNvPicPr>
          <p:nvPr/>
        </p:nvPicPr>
        <p:blipFill>
          <a:blip r:embed="rId2"/>
          <a:stretch>
            <a:fillRect/>
          </a:stretch>
        </p:blipFill>
        <p:spPr>
          <a:xfrm>
            <a:off x="609600" y="2673084"/>
            <a:ext cx="9601200" cy="5594616"/>
          </a:xfrm>
          <a:prstGeom prst="rect">
            <a:avLst/>
          </a:prstGeom>
        </p:spPr>
      </p:pic>
    </p:spTree>
    <p:extLst>
      <p:ext uri="{BB962C8B-B14F-4D97-AF65-F5344CB8AC3E}">
        <p14:creationId xmlns:p14="http://schemas.microsoft.com/office/powerpoint/2010/main" val="1488104593"/>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BE8000-79ED-13E6-1DB0-D5497BFE2A12}"/>
              </a:ext>
            </a:extLst>
          </p:cNvPr>
          <p:cNvSpPr>
            <a:spLocks noGrp="1"/>
          </p:cNvSpPr>
          <p:nvPr>
            <p:ph type="sldNum" sz="quarter" idx="12"/>
          </p:nvPr>
        </p:nvSpPr>
        <p:spPr/>
        <p:txBody>
          <a:bodyPr/>
          <a:lstStyle/>
          <a:p>
            <a:fld id="{B6F15528-21DE-4FAA-801E-634DDDAF4B2B}" type="slidenum">
              <a:rPr lang="en-IN" smtClean="0"/>
              <a:t>9</a:t>
            </a:fld>
            <a:endParaRPr lang="en-IN"/>
          </a:p>
        </p:txBody>
      </p:sp>
      <p:sp>
        <p:nvSpPr>
          <p:cNvPr id="3" name="object 7">
            <a:extLst>
              <a:ext uri="{FF2B5EF4-FFF2-40B4-BE49-F238E27FC236}">
                <a16:creationId xmlns:a16="http://schemas.microsoft.com/office/drawing/2014/main" id="{C56D3A57-F880-173E-709F-6FE1CCF33DD5}"/>
              </a:ext>
            </a:extLst>
          </p:cNvPr>
          <p:cNvSpPr txBox="1">
            <a:spLocks/>
          </p:cNvSpPr>
          <p:nvPr/>
        </p:nvSpPr>
        <p:spPr>
          <a:xfrm>
            <a:off x="4914900" y="445732"/>
            <a:ext cx="8458200" cy="1046890"/>
          </a:xfrm>
          <a:prstGeom prst="rect">
            <a:avLst/>
          </a:prstGeom>
        </p:spPr>
        <p:txBody>
          <a:bodyPr vert="horz" wrap="square" lIns="0" tIns="8255" rIns="0" bIns="0" rtlCol="0">
            <a:spAutoFit/>
          </a:bodyPr>
          <a:lst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a:lstStyle>
          <a:p>
            <a:pPr marL="12700" marR="5080" algn="ctr">
              <a:lnSpc>
                <a:spcPct val="107200"/>
              </a:lnSpc>
              <a:spcBef>
                <a:spcPts val="65"/>
              </a:spcBef>
            </a:pPr>
            <a:r>
              <a:rPr lang="en-IN" sz="6600" b="1" spc="190" dirty="0">
                <a:solidFill>
                  <a:schemeClr val="accent1">
                    <a:lumMod val="50000"/>
                  </a:schemeClr>
                </a:solidFill>
                <a:latin typeface="Garet Bold"/>
                <a:cs typeface="Times New Roman" panose="02020603050405020304" pitchFamily="18" charset="0"/>
              </a:rPr>
              <a:t>Sector Wise Analysis</a:t>
            </a:r>
            <a:endParaRPr lang="en-IN" sz="6600" b="1" dirty="0">
              <a:solidFill>
                <a:schemeClr val="accent1">
                  <a:lumMod val="50000"/>
                </a:schemeClr>
              </a:solidFill>
              <a:latin typeface="Garet Bold"/>
              <a:cs typeface="Times New Roman" panose="02020603050405020304" pitchFamily="18" charset="0"/>
            </a:endParaRPr>
          </a:p>
        </p:txBody>
      </p:sp>
      <p:sp>
        <p:nvSpPr>
          <p:cNvPr id="4" name="object 8">
            <a:extLst>
              <a:ext uri="{FF2B5EF4-FFF2-40B4-BE49-F238E27FC236}">
                <a16:creationId xmlns:a16="http://schemas.microsoft.com/office/drawing/2014/main" id="{40E3DBCE-FC35-BFB8-F54C-34C95CFDAF7F}"/>
              </a:ext>
            </a:extLst>
          </p:cNvPr>
          <p:cNvSpPr txBox="1"/>
          <p:nvPr/>
        </p:nvSpPr>
        <p:spPr>
          <a:xfrm>
            <a:off x="10820400" y="2727424"/>
            <a:ext cx="7057094" cy="5921493"/>
          </a:xfrm>
          <a:prstGeom prst="rect">
            <a:avLst/>
          </a:prstGeom>
        </p:spPr>
        <p:txBody>
          <a:bodyPr vert="horz" wrap="square" lIns="0" tIns="12065" rIns="0" bIns="0" rtlCol="0">
            <a:spAutoFit/>
          </a:bodyPr>
          <a:lstStyle/>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There are 24 stocks available from four sectors containing 6 stocks from each sector.</a:t>
            </a:r>
          </a:p>
          <a:p>
            <a:pPr marR="0" lvl="0" algn="just" defTabSz="457200" rtl="0" eaLnBrk="1" fontAlgn="auto" latinLnBrk="0" hangingPunct="1">
              <a:lnSpc>
                <a:spcPct val="100000"/>
              </a:lnSpc>
              <a:spcBef>
                <a:spcPts val="0"/>
              </a:spcBef>
              <a:spcAft>
                <a:spcPts val="0"/>
              </a:spcAft>
              <a:buClrTx/>
              <a:buSzTx/>
              <a:tabLst/>
              <a:defRPr/>
            </a:pPr>
            <a:endParaRPr kumimoji="0" lang="en-IN" sz="24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endParaRPr>
          </a:p>
          <a:p>
            <a:pPr marL="457200" indent="-457200" algn="just">
              <a:buFont typeface="Arial" panose="020B0604020202020204" pitchFamily="34" charset="0"/>
              <a:buChar char="•"/>
              <a:defRPr/>
            </a:pPr>
            <a:r>
              <a:rPr lang="en-US" sz="2400" b="0" i="0" dirty="0">
                <a:solidFill>
                  <a:schemeClr val="accent1">
                    <a:lumMod val="50000"/>
                  </a:schemeClr>
                </a:solidFill>
                <a:effectLst/>
                <a:latin typeface="Times New Roman" panose="02020603050405020304" pitchFamily="18" charset="0"/>
                <a:cs typeface="Times New Roman" panose="02020603050405020304" pitchFamily="18" charset="0"/>
              </a:rPr>
              <a:t>S&amp;P500 is not co-related to Aviation Sector.</a:t>
            </a:r>
          </a:p>
          <a:p>
            <a:pPr marL="457200" indent="-457200" algn="just">
              <a:buFont typeface="Arial" panose="020B0604020202020204" pitchFamily="34" charset="0"/>
              <a:buChar char="•"/>
              <a:defRPr/>
            </a:pPr>
            <a:endParaRPr kumimoji="0" lang="en-IN" sz="24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i="0" dirty="0">
                <a:solidFill>
                  <a:schemeClr val="accent1">
                    <a:lumMod val="50000"/>
                  </a:schemeClr>
                </a:solidFill>
                <a:effectLst/>
                <a:latin typeface="Times New Roman" panose="02020603050405020304" pitchFamily="18" charset="0"/>
                <a:cs typeface="Times New Roman" panose="02020603050405020304" pitchFamily="18" charset="0"/>
              </a:rPr>
              <a:t>Market took a massive hit in 2020 due to corona pandemic which resulted in a bear market.</a:t>
            </a: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b="0" i="0" dirty="0">
              <a:solidFill>
                <a:schemeClr val="accent1">
                  <a:lumMod val="50000"/>
                </a:schemeClr>
              </a:solidFill>
              <a:effectLst/>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i="0" dirty="0">
                <a:solidFill>
                  <a:schemeClr val="accent1">
                    <a:lumMod val="50000"/>
                  </a:schemeClr>
                </a:solidFill>
                <a:effectLst/>
                <a:latin typeface="Times New Roman" panose="02020603050405020304" pitchFamily="18" charset="0"/>
                <a:cs typeface="Times New Roman" panose="02020603050405020304" pitchFamily="18" charset="0"/>
              </a:rPr>
              <a:t>Even though the market recovered but the Aviation Sector underperformed the market.</a:t>
            </a: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b="0" i="0" dirty="0">
              <a:solidFill>
                <a:schemeClr val="accent1">
                  <a:lumMod val="50000"/>
                </a:schemeClr>
              </a:solidFill>
              <a:effectLst/>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i="0" dirty="0">
                <a:solidFill>
                  <a:schemeClr val="accent1">
                    <a:lumMod val="50000"/>
                  </a:schemeClr>
                </a:solidFill>
                <a:effectLst/>
                <a:latin typeface="Times New Roman" panose="02020603050405020304" pitchFamily="18" charset="0"/>
                <a:cs typeface="Times New Roman" panose="02020603050405020304" pitchFamily="18" charset="0"/>
              </a:rPr>
              <a:t>As we can see Allegiant Travel Company has some positive correlation with Delta Airlines.</a:t>
            </a: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b="0" i="0" dirty="0">
              <a:solidFill>
                <a:schemeClr val="accent1">
                  <a:lumMod val="50000"/>
                </a:schemeClr>
              </a:solidFill>
              <a:effectLst/>
              <a:latin typeface="Times New Roman" panose="02020603050405020304" pitchFamily="18" charset="0"/>
              <a:cs typeface="Times New Roman" panose="02020603050405020304" pitchFamily="18" charset="0"/>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i="0" dirty="0">
                <a:solidFill>
                  <a:schemeClr val="accent1">
                    <a:lumMod val="50000"/>
                  </a:schemeClr>
                </a:solidFill>
                <a:effectLst/>
                <a:latin typeface="Times New Roman" panose="02020603050405020304" pitchFamily="18" charset="0"/>
                <a:cs typeface="Times New Roman" panose="02020603050405020304" pitchFamily="18" charset="0"/>
              </a:rPr>
              <a:t>Also we can see there is some positive correlation of Delta Airlines with Southwest Airlines.</a:t>
            </a:r>
          </a:p>
        </p:txBody>
      </p:sp>
      <p:sp>
        <p:nvSpPr>
          <p:cNvPr id="5" name="object 7">
            <a:extLst>
              <a:ext uri="{FF2B5EF4-FFF2-40B4-BE49-F238E27FC236}">
                <a16:creationId xmlns:a16="http://schemas.microsoft.com/office/drawing/2014/main" id="{B0944CA9-EDE6-CF29-42EF-08F51BC3311C}"/>
              </a:ext>
            </a:extLst>
          </p:cNvPr>
          <p:cNvSpPr txBox="1">
            <a:spLocks/>
          </p:cNvSpPr>
          <p:nvPr/>
        </p:nvSpPr>
        <p:spPr>
          <a:xfrm>
            <a:off x="11049000" y="1831004"/>
            <a:ext cx="7057094" cy="558038"/>
          </a:xfrm>
          <a:prstGeom prst="rect">
            <a:avLst/>
          </a:prstGeom>
        </p:spPr>
        <p:txBody>
          <a:bodyPr vert="horz" wrap="square" lIns="0" tIns="8255" rIns="0" bIns="0" rtlCol="0">
            <a:spAutoFit/>
          </a:bodyPr>
          <a:lstStyle>
            <a:lvl1pPr>
              <a:defRPr sz="12850" b="0" i="0">
                <a:solidFill>
                  <a:schemeClr val="bg1"/>
                </a:solidFill>
                <a:latin typeface="Trebuchet MS"/>
                <a:ea typeface="+mj-ea"/>
                <a:cs typeface="Trebuchet MS"/>
              </a:defRPr>
            </a:lvl1pPr>
          </a:lstStyle>
          <a:p>
            <a:pPr marL="12700" marR="5080" algn="ctr">
              <a:lnSpc>
                <a:spcPct val="107200"/>
              </a:lnSpc>
              <a:spcBef>
                <a:spcPts val="65"/>
              </a:spcBef>
            </a:pPr>
            <a:r>
              <a:rPr lang="en-IN" sz="3600" b="1" kern="0" spc="190" dirty="0">
                <a:solidFill>
                  <a:schemeClr val="accent1">
                    <a:lumMod val="50000"/>
                  </a:schemeClr>
                </a:solidFill>
                <a:latin typeface="Times New Roman" panose="02020603050405020304" pitchFamily="18" charset="0"/>
                <a:cs typeface="Times New Roman" panose="02020603050405020304" pitchFamily="18" charset="0"/>
              </a:rPr>
              <a:t>Aviation Sector</a:t>
            </a:r>
            <a:endParaRPr lang="en-IN" sz="3600" b="1" kern="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EEA318C-EBFD-9DD9-097F-A42C7582A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857500"/>
            <a:ext cx="9219911" cy="5324713"/>
          </a:xfrm>
          <a:prstGeom prst="rect">
            <a:avLst/>
          </a:prstGeom>
        </p:spPr>
      </p:pic>
    </p:spTree>
    <p:extLst>
      <p:ext uri="{BB962C8B-B14F-4D97-AF65-F5344CB8AC3E}">
        <p14:creationId xmlns:p14="http://schemas.microsoft.com/office/powerpoint/2010/main" val="1078726684"/>
      </p:ext>
    </p:extLst>
  </p:cSld>
  <p:clrMapOvr>
    <a:masterClrMapping/>
  </p:clrMapOvr>
  <mc:AlternateContent xmlns:mc="http://schemas.openxmlformats.org/markup-compatibility/2006">
    <mc:Choice xmlns:p14="http://schemas.microsoft.com/office/powerpoint/2010/main" Requires="p14">
      <p:transition spd="slow" p14:dur="2000" advClick="0" advTm="30320"/>
    </mc:Choice>
    <mc:Fallback>
      <p:transition spd="slow" advClick="0" advTm="30320"/>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4547</TotalTime>
  <Words>1390</Words>
  <Application>Microsoft Office PowerPoint</Application>
  <PresentationFormat>Custom</PresentationFormat>
  <Paragraphs>168</Paragraphs>
  <Slides>19</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Garet</vt:lpstr>
      <vt:lpstr>Garet Bold</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M Kaur</cp:lastModifiedBy>
  <cp:revision>50</cp:revision>
  <dcterms:created xsi:type="dcterms:W3CDTF">2022-05-04T02:01:36Z</dcterms:created>
  <dcterms:modified xsi:type="dcterms:W3CDTF">2024-08-13T13:30:03Z</dcterms:modified>
</cp:coreProperties>
</file>