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1505C-62D6-AB42-AEF7-53FE9E8A8B2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5228" y="6205183"/>
            <a:ext cx="2743200" cy="365125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2635" y="5349875"/>
            <a:ext cx="2743200" cy="365125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</a:fld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205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5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29" y="762516"/>
            <a:ext cx="2743200" cy="7319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/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4404784" y="2421467"/>
            <a:ext cx="7020983" cy="349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24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5" dirty="0"/>
          </a:p>
        </p:txBody>
      </p:sp>
      <p:sp>
        <p:nvSpPr>
          <p:cNvPr id="14" name="Title 11"/>
          <p:cNvSpPr>
            <a:spLocks noGrp="1"/>
          </p:cNvSpPr>
          <p:nvPr>
            <p:ph type="title" hasCustomPrompt="1"/>
          </p:nvPr>
        </p:nvSpPr>
        <p:spPr>
          <a:xfrm>
            <a:off x="422239" y="162621"/>
            <a:ext cx="4981204" cy="510085"/>
          </a:xfrm>
        </p:spPr>
        <p:txBody>
          <a:bodyPr>
            <a:noAutofit/>
          </a:bodyPr>
          <a:lstStyle>
            <a:lvl1pPr>
              <a:defRPr sz="32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84" y="280085"/>
            <a:ext cx="1084840" cy="2896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797199" y="4087495"/>
            <a:ext cx="9193696" cy="1429043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endParaRPr lang="en-US" sz="4265" dirty="0">
              <a:latin typeface="Proxima Nova Light" panose="02000506030000020004" pitchFamily="2" charset="77"/>
            </a:endParaRPr>
          </a:p>
          <a:p>
            <a:pPr algn="l"/>
            <a:endParaRPr lang="en-US" sz="4265" dirty="0">
              <a:latin typeface="Proxima Nova Light" panose="02000506030000020004" pitchFamily="2" charset="77"/>
            </a:endParaRPr>
          </a:p>
          <a:p>
            <a:pPr algn="l"/>
            <a:r>
              <a:rPr lang="en-US" sz="4265" dirty="0">
                <a:latin typeface="Proxima Nova Light" panose="02000506030000020004" pitchFamily="2" charset="77"/>
              </a:rPr>
              <a:t>Lending Club Case Study</a:t>
            </a:r>
            <a:r>
              <a:rPr lang="en-IN" altLang="en-US" sz="4265" dirty="0">
                <a:latin typeface="Proxima Nova Light" panose="02000506030000020004" pitchFamily="2" charset="77"/>
              </a:rPr>
              <a:t> - EDA</a:t>
            </a:r>
            <a:endParaRPr lang="en-US" sz="4265" dirty="0">
              <a:latin typeface="Proxima Nova Light" panose="02000506030000020004" pitchFamily="2" charset="77"/>
            </a:endParaRPr>
          </a:p>
          <a:p>
            <a:pPr algn="l"/>
            <a:endParaRPr lang="en-IN" altLang="en-US" sz="2000" dirty="0">
              <a:latin typeface="Proxima Nova Light" panose="02000506030000020004" pitchFamily="2" charset="77"/>
            </a:endParaRPr>
          </a:p>
          <a:p>
            <a:pPr algn="l"/>
            <a:r>
              <a:rPr lang="en-IN" altLang="en-US" sz="2000" b="1" dirty="0">
                <a:latin typeface="Proxima Nova Light" panose="02000506030000020004" pitchFamily="2" charset="77"/>
              </a:rPr>
              <a:t>Analysis Approach - </a:t>
            </a:r>
            <a:endParaRPr lang="en-IN" altLang="en-US" sz="2000" b="1" dirty="0">
              <a:latin typeface="Proxima Nova Light" panose="02000506030000020004" pitchFamily="2" charset="77"/>
            </a:endParaRPr>
          </a:p>
          <a:p>
            <a:pPr algn="l"/>
            <a:endParaRPr lang="en-IN" altLang="en-US" sz="2000" b="1" dirty="0">
              <a:latin typeface="Proxima Nova Light" panose="02000506030000020004" pitchFamily="2" charset="77"/>
            </a:endParaRPr>
          </a:p>
          <a:p>
            <a:pPr algn="l"/>
            <a:r>
              <a:rPr lang="en-US" sz="1500" dirty="0">
                <a:latin typeface="Proxima Nova Light" panose="02000506030000020004" pitchFamily="2" charset="77"/>
              </a:rPr>
              <a:t>Study of the data - data understanding</a:t>
            </a:r>
            <a:endParaRPr lang="en-US" sz="1500" dirty="0">
              <a:latin typeface="Proxima Nova Light" panose="02000506030000020004" pitchFamily="2" charset="77"/>
            </a:endParaRPr>
          </a:p>
          <a:p>
            <a:pPr algn="l"/>
            <a:r>
              <a:rPr lang="en-US" sz="1500" dirty="0">
                <a:latin typeface="Proxima Nova Light" panose="02000506030000020004" pitchFamily="2" charset="77"/>
              </a:rPr>
              <a:t>Finding Level of data</a:t>
            </a:r>
            <a:endParaRPr lang="en-US" sz="1500" dirty="0">
              <a:latin typeface="Proxima Nova Light" panose="02000506030000020004" pitchFamily="2" charset="77"/>
            </a:endParaRPr>
          </a:p>
          <a:p>
            <a:pPr algn="l"/>
            <a:r>
              <a:rPr lang="en-US" sz="1500" dirty="0">
                <a:latin typeface="Proxima Nova Light" panose="02000506030000020004" pitchFamily="2" charset="77"/>
              </a:rPr>
              <a:t>Finding data quality issues and treating them</a:t>
            </a:r>
            <a:endParaRPr lang="en-US" sz="1500" dirty="0">
              <a:latin typeface="Proxima Nova Light" panose="02000506030000020004" pitchFamily="2" charset="77"/>
            </a:endParaRPr>
          </a:p>
          <a:p>
            <a:pPr algn="l"/>
            <a:r>
              <a:rPr lang="en-US" sz="1500" dirty="0">
                <a:latin typeface="Proxima Nova Light" panose="02000506030000020004" pitchFamily="2" charset="77"/>
              </a:rPr>
              <a:t>Outlier check and treatment</a:t>
            </a:r>
            <a:endParaRPr lang="en-US" sz="1500" dirty="0">
              <a:latin typeface="Proxima Nova Light" panose="02000506030000020004" pitchFamily="2" charset="77"/>
            </a:endParaRPr>
          </a:p>
          <a:p>
            <a:pPr algn="l"/>
            <a:r>
              <a:rPr lang="en-US" sz="1500" dirty="0">
                <a:latin typeface="Proxima Nova Light" panose="02000506030000020004" pitchFamily="2" charset="77"/>
              </a:rPr>
              <a:t>Data Analysis - Univariate Analysis</a:t>
            </a:r>
            <a:endParaRPr lang="en-US" sz="1500" dirty="0">
              <a:latin typeface="Proxima Nova Light" panose="02000506030000020004" pitchFamily="2" charset="77"/>
            </a:endParaRPr>
          </a:p>
          <a:p>
            <a:pPr algn="l"/>
            <a:r>
              <a:rPr lang="en-US" sz="1500" dirty="0">
                <a:latin typeface="Proxima Nova Light" panose="02000506030000020004" pitchFamily="2" charset="77"/>
              </a:rPr>
              <a:t>Binning and using binning to carry out sections in Bivariate analysis</a:t>
            </a:r>
            <a:endParaRPr lang="en-US" sz="1500" dirty="0">
              <a:latin typeface="Proxima Nova Light" panose="02000506030000020004" pitchFamily="2" charset="77"/>
            </a:endParaRPr>
          </a:p>
          <a:p>
            <a:pPr algn="l"/>
            <a:endParaRPr lang="en-IN" sz="1500" dirty="0">
              <a:latin typeface="Proxima Nova Light" panose="02000506030000020004" pitchFamily="2" charset="7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827" y="0"/>
            <a:ext cx="1808723" cy="2103309"/>
          </a:xfrm>
          <a:prstGeom prst="rect">
            <a:avLst/>
          </a:prstGeom>
        </p:spPr>
      </p:pic>
      <p:sp>
        <p:nvSpPr>
          <p:cNvPr id="9" name="Text Placeholder 2"/>
          <p:cNvSpPr txBox="1"/>
          <p:nvPr/>
        </p:nvSpPr>
        <p:spPr>
          <a:xfrm>
            <a:off x="1542815" y="954716"/>
            <a:ext cx="3594264" cy="174816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3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65" dirty="0">
              <a:solidFill>
                <a:schemeClr val="bg1"/>
              </a:solidFill>
            </a:endParaRPr>
          </a:p>
          <a:p>
            <a:r>
              <a:rPr lang="en-US" sz="1865" i="1" dirty="0"/>
              <a:t>    #LifeKoKaroLift</a:t>
            </a:r>
            <a:endParaRPr lang="en-US" sz="1865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z="1600" smtClean="0"/>
            </a:fld>
            <a:endParaRPr lang="en-IN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z="1600" smtClean="0"/>
            </a:fld>
            <a:endParaRPr lang="en-IN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z="1600" smtClean="0"/>
            </a:fld>
            <a:endParaRPr lang="en-IN" sz="1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z="1600" smtClean="0"/>
            </a:fld>
            <a:endParaRPr lang="en-IN" sz="16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275" y="162560"/>
            <a:ext cx="7807325" cy="509905"/>
          </a:xfrm>
        </p:spPr>
        <p:txBody>
          <a:bodyPr/>
          <a:lstStyle/>
          <a:p>
            <a:r>
              <a:rPr lang="en-IN" altLang="en-US" dirty="0"/>
              <a:t>Univariate and BivariateAnalysis Results </a:t>
            </a:r>
            <a:endParaRPr lang="en-IN" alt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422275" y="1200150"/>
            <a:ext cx="112255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2000"/>
              <a:t>Univariate Analysis :</a:t>
            </a:r>
            <a:endParaRPr lang="en-IN" altLang="en-US" sz="2000"/>
          </a:p>
          <a:p>
            <a:pPr algn="l"/>
            <a:r>
              <a:rPr lang="en-IN" altLang="en-US" sz="2000"/>
              <a:t>Showcases that how the factors affecting the money lending i getting affected by individual factors.</a:t>
            </a:r>
            <a:br>
              <a:rPr lang="en-IN" altLang="en-US" sz="2000"/>
            </a:br>
            <a:r>
              <a:rPr lang="en-IN" altLang="en-US" sz="2000"/>
              <a:t>For e.g : Majority of interest rates fall under 10%-15% category</a:t>
            </a:r>
            <a:endParaRPr lang="en-IN" altLang="en-US" sz="2000"/>
          </a:p>
          <a:p>
            <a:pPr algn="l"/>
            <a:endParaRPr lang="en-IN" altLang="en-US" sz="2000"/>
          </a:p>
          <a:p>
            <a:pPr algn="l"/>
            <a:r>
              <a:rPr lang="en-IN" altLang="en-US" sz="2000"/>
              <a:t>Majority factors affecting lending loan - Loan term, Credit score, DTI (Debt to income) ratio etc.</a:t>
            </a:r>
            <a:endParaRPr lang="en-IN" alt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422275" y="3546475"/>
            <a:ext cx="11225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2000"/>
              <a:t>Bivariate Analysis :</a:t>
            </a:r>
            <a:endParaRPr lang="en-IN" altLang="en-US" sz="2000"/>
          </a:p>
          <a:p>
            <a:pPr algn="l"/>
            <a:r>
              <a:rPr lang="en-IN" altLang="en-US" sz="2000"/>
              <a:t>Showcases that how the one factor is affecting the other</a:t>
            </a:r>
            <a:endParaRPr lang="en-I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WPS Presentation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Neue Plak</vt:lpstr>
      <vt:lpstr>Yu Gothic UI Semibold</vt:lpstr>
      <vt:lpstr>Proxima Nova Light</vt:lpstr>
      <vt:lpstr>Yu Gothic UI</vt:lpstr>
      <vt:lpstr>Proxima Nova Rg</vt:lpstr>
      <vt:lpstr>Proxima Nova</vt:lpstr>
      <vt:lpstr>Merriweather</vt:lpstr>
      <vt:lpstr>Segoe Print</vt:lpstr>
      <vt:lpstr>Office Theme</vt:lpstr>
      <vt:lpstr>PowerPoint 演示文稿</vt:lpstr>
      <vt:lpstr>Lending Club: EDA Case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hp</cp:lastModifiedBy>
  <cp:revision>12</cp:revision>
  <dcterms:created xsi:type="dcterms:W3CDTF">2023-05-17T17:56:19Z</dcterms:created>
  <dcterms:modified xsi:type="dcterms:W3CDTF">2023-05-17T18:17:27Z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E0757395175E4A9DAAC2E00003F24542</vt:lpwstr>
  </property>
  <property fmtid="{D5CDD505-2E9C-101B-9397-08002B2CF9AE}" pid="3" name="KSOProductBuildVer">
    <vt:lpwstr>1033-11.2.0.11219</vt:lpwstr>
  </property>
</Properties>
</file>