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Average"/>
      <p:regular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verage-regular.fntdata"/><Relationship Id="rId25" Type="http://schemas.openxmlformats.org/officeDocument/2006/relationships/slide" Target="slides/slide20.xml"/><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a9c2a563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a9c2a563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a9c2a563f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a9c2a563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a9c2a563f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a9c2a563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a9c2a563f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a9c2a563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a9c2a563f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a9c2a563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a9c2a563f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a9c2a563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a9c2a563f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a9c2a563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a9c2a563f_0_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a9c2a563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a9c2a563f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a9c2a563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a52ad2358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a52ad235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a52ad2358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a52ad235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c72c94bec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c72c94be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a52ad2358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a52ad235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c72c94be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c72c94be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a52ad235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9a52ad235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a52ad2358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9a52ad235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a9c2a563f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a9c2a563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a9c2a563f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a9c2a563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a9c2a563f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a9c2a563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Online Grocery Shopping</a:t>
            </a:r>
            <a:endParaRPr/>
          </a:p>
        </p:txBody>
      </p:sp>
      <p:sp>
        <p:nvSpPr>
          <p:cNvPr id="60" name="Google Shape;60;p13"/>
          <p:cNvSpPr txBox="1"/>
          <p:nvPr>
            <p:ph idx="1" type="body"/>
          </p:nvPr>
        </p:nvSpPr>
        <p:spPr>
          <a:xfrm>
            <a:off x="311700" y="1152475"/>
            <a:ext cx="8634300" cy="380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1600"/>
              </a:spcBef>
              <a:spcAft>
                <a:spcPts val="0"/>
              </a:spcAft>
              <a:buNone/>
            </a:pPr>
            <a:r>
              <a:rPr lang="en" sz="2000"/>
              <a:t>Presented by:</a:t>
            </a:r>
            <a:endParaRPr sz="2000"/>
          </a:p>
          <a:p>
            <a:pPr indent="0" lvl="0" marL="0" rtl="0" algn="l">
              <a:spcBef>
                <a:spcPts val="1600"/>
              </a:spcBef>
              <a:spcAft>
                <a:spcPts val="0"/>
              </a:spcAft>
              <a:buNone/>
            </a:pPr>
            <a:r>
              <a:rPr lang="en" sz="2000"/>
              <a:t>Santoshi Pawar(1066)</a:t>
            </a:r>
            <a:endParaRPr sz="2000"/>
          </a:p>
          <a:p>
            <a:pPr indent="0" lvl="0" marL="0" rtl="0" algn="l">
              <a:spcBef>
                <a:spcPts val="1600"/>
              </a:spcBef>
              <a:spcAft>
                <a:spcPts val="0"/>
              </a:spcAft>
              <a:buNone/>
            </a:pPr>
            <a:r>
              <a:rPr lang="en" sz="2000"/>
              <a:t>Priyanka Thube(1100)</a:t>
            </a:r>
            <a:endParaRPr sz="2000"/>
          </a:p>
          <a:p>
            <a:pPr indent="0" lvl="0" marL="0" rtl="0" algn="l">
              <a:spcBef>
                <a:spcPts val="1600"/>
              </a:spcBef>
              <a:spcAft>
                <a:spcPts val="0"/>
              </a:spcAft>
              <a:buNone/>
            </a:pPr>
            <a:r>
              <a:t/>
            </a:r>
            <a:endParaRPr/>
          </a:p>
          <a:p>
            <a:pPr indent="0" lvl="0" marL="0" rtl="0" algn="l">
              <a:spcBef>
                <a:spcPts val="1600"/>
              </a:spcBef>
              <a:spcAft>
                <a:spcPts val="0"/>
              </a:spcAft>
              <a:buNone/>
            </a:pPr>
            <a:r>
              <a:rPr lang="en"/>
              <a:t>Mr.Prashant Karhale                                                                          Mr.KAshinath Patil</a:t>
            </a:r>
            <a:endParaRPr/>
          </a:p>
          <a:p>
            <a:pPr indent="0" lvl="0" marL="0" rtl="0" algn="l">
              <a:spcBef>
                <a:spcPts val="1600"/>
              </a:spcBef>
              <a:spcAft>
                <a:spcPts val="1600"/>
              </a:spcAft>
              <a:buNone/>
            </a:pPr>
            <a:r>
              <a:rPr lang="en"/>
              <a:t>Course Coordinator                                                                             Project Guide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217700" y="324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ScreenShots:Contact Us</a:t>
            </a:r>
            <a:endParaRPr/>
          </a:p>
        </p:txBody>
      </p:sp>
      <p:sp>
        <p:nvSpPr>
          <p:cNvPr id="116" name="Google Shape;116;p22"/>
          <p:cNvSpPr txBox="1"/>
          <p:nvPr>
            <p:ph idx="1" type="body"/>
          </p:nvPr>
        </p:nvSpPr>
        <p:spPr>
          <a:xfrm>
            <a:off x="217700" y="10316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7" name="Google Shape;117;p22"/>
          <p:cNvPicPr preferRelativeResize="0"/>
          <p:nvPr/>
        </p:nvPicPr>
        <p:blipFill>
          <a:blip r:embed="rId3">
            <a:alphaModFix/>
          </a:blip>
          <a:stretch>
            <a:fillRect/>
          </a:stretch>
        </p:blipFill>
        <p:spPr>
          <a:xfrm>
            <a:off x="462413" y="1031599"/>
            <a:ext cx="8031175" cy="3975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217700" y="324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ScreenShots:Login/Register</a:t>
            </a:r>
            <a:endParaRPr/>
          </a:p>
        </p:txBody>
      </p:sp>
      <p:sp>
        <p:nvSpPr>
          <p:cNvPr id="123" name="Google Shape;123;p23"/>
          <p:cNvSpPr txBox="1"/>
          <p:nvPr>
            <p:ph idx="1" type="body"/>
          </p:nvPr>
        </p:nvSpPr>
        <p:spPr>
          <a:xfrm>
            <a:off x="217700" y="10316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4" name="Google Shape;124;p23"/>
          <p:cNvPicPr preferRelativeResize="0"/>
          <p:nvPr/>
        </p:nvPicPr>
        <p:blipFill>
          <a:blip r:embed="rId3">
            <a:alphaModFix/>
          </a:blip>
          <a:stretch>
            <a:fillRect/>
          </a:stretch>
        </p:blipFill>
        <p:spPr>
          <a:xfrm>
            <a:off x="217700" y="1223050"/>
            <a:ext cx="8520601" cy="28113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217700" y="324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ScreenShots:Login/Register</a:t>
            </a:r>
            <a:endParaRPr/>
          </a:p>
        </p:txBody>
      </p:sp>
      <p:sp>
        <p:nvSpPr>
          <p:cNvPr id="130" name="Google Shape;130;p24"/>
          <p:cNvSpPr txBox="1"/>
          <p:nvPr>
            <p:ph idx="1" type="body"/>
          </p:nvPr>
        </p:nvSpPr>
        <p:spPr>
          <a:xfrm>
            <a:off x="217700" y="10316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1" name="Google Shape;131;p24"/>
          <p:cNvPicPr preferRelativeResize="0"/>
          <p:nvPr/>
        </p:nvPicPr>
        <p:blipFill>
          <a:blip r:embed="rId3">
            <a:alphaModFix/>
          </a:blip>
          <a:stretch>
            <a:fillRect/>
          </a:stretch>
        </p:blipFill>
        <p:spPr>
          <a:xfrm>
            <a:off x="250038" y="1133738"/>
            <a:ext cx="8455925" cy="3212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217700" y="324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ScreenShots:Admin Page</a:t>
            </a:r>
            <a:endParaRPr/>
          </a:p>
        </p:txBody>
      </p:sp>
      <p:sp>
        <p:nvSpPr>
          <p:cNvPr id="137" name="Google Shape;137;p25"/>
          <p:cNvSpPr txBox="1"/>
          <p:nvPr>
            <p:ph idx="1" type="body"/>
          </p:nvPr>
        </p:nvSpPr>
        <p:spPr>
          <a:xfrm>
            <a:off x="217700" y="10316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8" name="Google Shape;138;p25"/>
          <p:cNvPicPr preferRelativeResize="0"/>
          <p:nvPr/>
        </p:nvPicPr>
        <p:blipFill>
          <a:blip r:embed="rId3">
            <a:alphaModFix/>
          </a:blip>
          <a:stretch>
            <a:fillRect/>
          </a:stretch>
        </p:blipFill>
        <p:spPr>
          <a:xfrm>
            <a:off x="1881188" y="1462088"/>
            <a:ext cx="5381625" cy="2219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217700" y="324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ScreenShots:Product List</a:t>
            </a:r>
            <a:endParaRPr/>
          </a:p>
        </p:txBody>
      </p:sp>
      <p:sp>
        <p:nvSpPr>
          <p:cNvPr id="144" name="Google Shape;144;p26"/>
          <p:cNvSpPr txBox="1"/>
          <p:nvPr>
            <p:ph idx="1" type="body"/>
          </p:nvPr>
        </p:nvSpPr>
        <p:spPr>
          <a:xfrm>
            <a:off x="217700" y="10316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5" name="Google Shape;145;p26"/>
          <p:cNvPicPr preferRelativeResize="0"/>
          <p:nvPr/>
        </p:nvPicPr>
        <p:blipFill>
          <a:blip r:embed="rId3">
            <a:alphaModFix/>
          </a:blip>
          <a:stretch>
            <a:fillRect/>
          </a:stretch>
        </p:blipFill>
        <p:spPr>
          <a:xfrm>
            <a:off x="217700" y="1034450"/>
            <a:ext cx="8415975" cy="240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217700" y="324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ScreenShots:Customer List</a:t>
            </a:r>
            <a:endParaRPr/>
          </a:p>
        </p:txBody>
      </p:sp>
      <p:sp>
        <p:nvSpPr>
          <p:cNvPr id="151" name="Google Shape;151;p27"/>
          <p:cNvSpPr txBox="1"/>
          <p:nvPr>
            <p:ph idx="1" type="body"/>
          </p:nvPr>
        </p:nvSpPr>
        <p:spPr>
          <a:xfrm>
            <a:off x="217700" y="10316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2" name="Google Shape;152;p27"/>
          <p:cNvPicPr preferRelativeResize="0"/>
          <p:nvPr/>
        </p:nvPicPr>
        <p:blipFill>
          <a:blip r:embed="rId3">
            <a:alphaModFix/>
          </a:blip>
          <a:stretch>
            <a:fillRect/>
          </a:stretch>
        </p:blipFill>
        <p:spPr>
          <a:xfrm>
            <a:off x="300025" y="1101200"/>
            <a:ext cx="8233674" cy="2430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217700" y="324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ScreenShots:Customer Page</a:t>
            </a:r>
            <a:endParaRPr/>
          </a:p>
        </p:txBody>
      </p:sp>
      <p:sp>
        <p:nvSpPr>
          <p:cNvPr id="158" name="Google Shape;158;p28"/>
          <p:cNvSpPr txBox="1"/>
          <p:nvPr>
            <p:ph idx="1" type="body"/>
          </p:nvPr>
        </p:nvSpPr>
        <p:spPr>
          <a:xfrm>
            <a:off x="217700" y="10316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9" name="Google Shape;159;p28"/>
          <p:cNvPicPr preferRelativeResize="0"/>
          <p:nvPr/>
        </p:nvPicPr>
        <p:blipFill>
          <a:blip r:embed="rId3">
            <a:alphaModFix/>
          </a:blip>
          <a:stretch>
            <a:fillRect/>
          </a:stretch>
        </p:blipFill>
        <p:spPr>
          <a:xfrm>
            <a:off x="456625" y="1031600"/>
            <a:ext cx="7632699" cy="2402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217700" y="324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ScreenShots:MyCart</a:t>
            </a:r>
            <a:endParaRPr/>
          </a:p>
        </p:txBody>
      </p:sp>
      <p:sp>
        <p:nvSpPr>
          <p:cNvPr id="165" name="Google Shape;165;p29"/>
          <p:cNvSpPr txBox="1"/>
          <p:nvPr>
            <p:ph idx="1" type="body"/>
          </p:nvPr>
        </p:nvSpPr>
        <p:spPr>
          <a:xfrm>
            <a:off x="217700" y="10316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6" name="Google Shape;166;p29"/>
          <p:cNvPicPr preferRelativeResize="0"/>
          <p:nvPr/>
        </p:nvPicPr>
        <p:blipFill>
          <a:blip r:embed="rId3">
            <a:alphaModFix/>
          </a:blip>
          <a:stretch>
            <a:fillRect/>
          </a:stretch>
        </p:blipFill>
        <p:spPr>
          <a:xfrm>
            <a:off x="217700" y="963825"/>
            <a:ext cx="8409275" cy="3105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Conclusion</a:t>
            </a:r>
            <a:endParaRPr/>
          </a:p>
        </p:txBody>
      </p:sp>
      <p:sp>
        <p:nvSpPr>
          <p:cNvPr id="172" name="Google Shape;172;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It is user friendly application and promotes user to purchase or shop faster.</a:t>
            </a:r>
            <a:endParaRPr/>
          </a:p>
          <a:p>
            <a:pPr indent="-342900" lvl="0" marL="457200" rtl="0" algn="l">
              <a:spcBef>
                <a:spcPts val="0"/>
              </a:spcBef>
              <a:spcAft>
                <a:spcPts val="0"/>
              </a:spcAft>
              <a:buSzPts val="1800"/>
              <a:buChar char="●"/>
            </a:pPr>
            <a:r>
              <a:rPr lang="en"/>
              <a:t>Being able to buy anytime anywhere.</a:t>
            </a:r>
            <a:endParaRPr/>
          </a:p>
          <a:p>
            <a:pPr indent="-342900" lvl="0" marL="457200" rtl="0" algn="l">
              <a:spcBef>
                <a:spcPts val="0"/>
              </a:spcBef>
              <a:spcAft>
                <a:spcPts val="0"/>
              </a:spcAft>
              <a:buSzPts val="1800"/>
              <a:buChar char="●"/>
            </a:pPr>
            <a:r>
              <a:rPr lang="en"/>
              <a:t>Availability of platform to the any seller.</a:t>
            </a:r>
            <a:endParaRPr/>
          </a:p>
          <a:p>
            <a:pPr indent="-342900" lvl="0" marL="457200" rtl="0" algn="l">
              <a:spcBef>
                <a:spcPts val="0"/>
              </a:spcBef>
              <a:spcAft>
                <a:spcPts val="0"/>
              </a:spcAft>
              <a:buSzPts val="1800"/>
              <a:buChar char="●"/>
            </a:pPr>
            <a:r>
              <a:rPr lang="en"/>
              <a:t>Home delivery you don’t have to travel to shop.</a:t>
            </a:r>
            <a:endParaRPr/>
          </a:p>
          <a:p>
            <a:pPr indent="0" lvl="0" marL="45720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References</a:t>
            </a:r>
            <a:endParaRPr/>
          </a:p>
        </p:txBody>
      </p:sp>
      <p:sp>
        <p:nvSpPr>
          <p:cNvPr id="178" name="Google Shape;178;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Java By Budo Timothy “Understanding Object- Oriented Programming with JAVA” . Pearson,1999</a:t>
            </a:r>
            <a:endParaRPr/>
          </a:p>
          <a:p>
            <a:pPr indent="-342900" lvl="0" marL="457200" rtl="0" algn="l">
              <a:spcBef>
                <a:spcPts val="0"/>
              </a:spcBef>
              <a:spcAft>
                <a:spcPts val="0"/>
              </a:spcAft>
              <a:buSzPts val="1800"/>
              <a:buChar char="●"/>
            </a:pPr>
            <a:r>
              <a:rPr lang="en"/>
              <a:t>Java By Balgurusamy E “ Programming with JAVA, A Primer” Tata Mcgraw Hill,2006.</a:t>
            </a:r>
            <a:endParaRPr/>
          </a:p>
          <a:p>
            <a:pPr indent="0" lvl="0" marL="4572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Introduction</a:t>
            </a:r>
            <a:endParaRPr/>
          </a:p>
          <a:p>
            <a:pPr indent="-342900" lvl="0" marL="457200" rtl="0" algn="l">
              <a:spcBef>
                <a:spcPts val="0"/>
              </a:spcBef>
              <a:spcAft>
                <a:spcPts val="0"/>
              </a:spcAft>
              <a:buSzPts val="1800"/>
              <a:buChar char="●"/>
            </a:pPr>
            <a:r>
              <a:rPr lang="en"/>
              <a:t>Motivation</a:t>
            </a:r>
            <a:endParaRPr/>
          </a:p>
          <a:p>
            <a:pPr indent="-342900" lvl="0" marL="457200" rtl="0" algn="l">
              <a:spcBef>
                <a:spcPts val="0"/>
              </a:spcBef>
              <a:spcAft>
                <a:spcPts val="0"/>
              </a:spcAft>
              <a:buSzPts val="1800"/>
              <a:buChar char="●"/>
            </a:pPr>
            <a:r>
              <a:rPr lang="en"/>
              <a:t>Objectives</a:t>
            </a:r>
            <a:endParaRPr/>
          </a:p>
          <a:p>
            <a:pPr indent="-342900" lvl="0" marL="457200" rtl="0" algn="l">
              <a:spcBef>
                <a:spcPts val="0"/>
              </a:spcBef>
              <a:spcAft>
                <a:spcPts val="0"/>
              </a:spcAft>
              <a:buSzPts val="1800"/>
              <a:buChar char="●"/>
            </a:pPr>
            <a:r>
              <a:rPr lang="en"/>
              <a:t>Application</a:t>
            </a:r>
            <a:endParaRPr/>
          </a:p>
          <a:p>
            <a:pPr indent="-342900" lvl="0" marL="457200" rtl="0" algn="l">
              <a:spcBef>
                <a:spcPts val="0"/>
              </a:spcBef>
              <a:spcAft>
                <a:spcPts val="0"/>
              </a:spcAft>
              <a:buSzPts val="1800"/>
              <a:buChar char="●"/>
            </a:pPr>
            <a:r>
              <a:rPr lang="en"/>
              <a:t>Advantage and Disadvantage</a:t>
            </a:r>
            <a:endParaRPr/>
          </a:p>
          <a:p>
            <a:pPr indent="-342900" lvl="0" marL="457200" rtl="0" algn="l">
              <a:spcBef>
                <a:spcPts val="0"/>
              </a:spcBef>
              <a:spcAft>
                <a:spcPts val="0"/>
              </a:spcAft>
              <a:buSzPts val="1800"/>
              <a:buChar char="●"/>
            </a:pPr>
            <a:r>
              <a:rPr lang="en"/>
              <a:t>Screenshot</a:t>
            </a:r>
            <a:endParaRPr/>
          </a:p>
          <a:p>
            <a:pPr indent="-342900" lvl="0" marL="457200" rtl="0" algn="l">
              <a:spcBef>
                <a:spcPts val="0"/>
              </a:spcBef>
              <a:spcAft>
                <a:spcPts val="0"/>
              </a:spcAft>
              <a:buSzPts val="1800"/>
              <a:buChar char="●"/>
            </a:pPr>
            <a:r>
              <a:rPr lang="en"/>
              <a:t>Conclusion</a:t>
            </a:r>
            <a:endParaRPr/>
          </a:p>
          <a:p>
            <a:pPr indent="-342900" lvl="0" marL="457200" rtl="0" algn="l">
              <a:spcBef>
                <a:spcPts val="0"/>
              </a:spcBef>
              <a:spcAft>
                <a:spcPts val="0"/>
              </a:spcAft>
              <a:buSzPts val="1800"/>
              <a:buChar char="●"/>
            </a:pPr>
            <a:r>
              <a:rPr lang="en"/>
              <a:t>References</a:t>
            </a:r>
            <a:endParaRPr/>
          </a:p>
          <a:p>
            <a:pPr indent="0" lvl="0" marL="45720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4" name="Google Shape;18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r>
              <a:rPr lang="en" sz="2500"/>
              <a:t> THANK-YOU</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Internet technology involes not only in traditional industry,but also in e-commerce,online shopping is remarkable case.</a:t>
            </a:r>
            <a:endParaRPr/>
          </a:p>
          <a:p>
            <a:pPr indent="-342900" lvl="0" marL="457200" rtl="0" algn="l">
              <a:spcBef>
                <a:spcPts val="0"/>
              </a:spcBef>
              <a:spcAft>
                <a:spcPts val="0"/>
              </a:spcAft>
              <a:buSzPts val="1800"/>
              <a:buChar char="●"/>
            </a:pPr>
            <a:r>
              <a:rPr lang="en"/>
              <a:t>Online shopping will not be restricted by time and region,so it convient to understand the information of all commodities,</a:t>
            </a:r>
            <a:endParaRPr/>
          </a:p>
          <a:p>
            <a:pPr indent="-342900" lvl="0" marL="457200" rtl="0" algn="l">
              <a:spcBef>
                <a:spcPts val="0"/>
              </a:spcBef>
              <a:spcAft>
                <a:spcPts val="0"/>
              </a:spcAft>
              <a:buSzPts val="1800"/>
              <a:buChar char="●"/>
            </a:pPr>
            <a:r>
              <a:rPr lang="en"/>
              <a:t>This development model has promoted the economic development greatly. At the same time, the emergence of trading platform such as mobile payment, online payment, these kinds of payment methods are convenient and quick.</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Due to the pandemic, many people lost their business or shops. </a:t>
            </a:r>
            <a:endParaRPr/>
          </a:p>
          <a:p>
            <a:pPr indent="-342900" lvl="0" marL="457200" rtl="0" algn="l">
              <a:spcBef>
                <a:spcPts val="0"/>
              </a:spcBef>
              <a:spcAft>
                <a:spcPts val="0"/>
              </a:spcAft>
              <a:buSzPts val="1800"/>
              <a:buChar char="●"/>
            </a:pPr>
            <a:r>
              <a:rPr lang="en"/>
              <a:t>So to make a platform available to the ordinary seller across different areas to sell their product we have developed this web application.</a:t>
            </a:r>
            <a:endParaRPr/>
          </a:p>
          <a:p>
            <a:pPr indent="-342900" lvl="0" marL="457200" rtl="0" algn="l">
              <a:spcBef>
                <a:spcPts val="0"/>
              </a:spcBef>
              <a:spcAft>
                <a:spcPts val="0"/>
              </a:spcAft>
              <a:buSzPts val="1800"/>
              <a:buChar char="●"/>
            </a:pPr>
            <a:r>
              <a:rPr lang="en"/>
              <a:t>Customer can buy grocery product  from sellers without travelling.</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system provides customer category wise  products at their place.</a:t>
            </a:r>
            <a:endParaRPr/>
          </a:p>
          <a:p>
            <a:pPr indent="-342900" lvl="0" marL="457200" rtl="0" algn="l">
              <a:spcBef>
                <a:spcPts val="0"/>
              </a:spcBef>
              <a:spcAft>
                <a:spcPts val="0"/>
              </a:spcAft>
              <a:buSzPts val="1800"/>
              <a:buChar char="●"/>
            </a:pPr>
            <a:r>
              <a:rPr lang="en"/>
              <a:t>Any ordinary shop owner can sell their products.</a:t>
            </a:r>
            <a:endParaRPr/>
          </a:p>
          <a:p>
            <a:pPr indent="-342900" lvl="0" marL="457200" rtl="0" algn="l">
              <a:spcBef>
                <a:spcPts val="0"/>
              </a:spcBef>
              <a:spcAft>
                <a:spcPts val="0"/>
              </a:spcAft>
              <a:buSzPts val="1800"/>
              <a:buChar char="●"/>
            </a:pPr>
            <a:r>
              <a:rPr lang="en"/>
              <a:t>Vendors can add products and edit price, quantity and can delete products.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217700" y="324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Application</a:t>
            </a:r>
            <a:endParaRPr/>
          </a:p>
        </p:txBody>
      </p:sp>
      <p:sp>
        <p:nvSpPr>
          <p:cNvPr id="90" name="Google Shape;90;p18"/>
          <p:cNvSpPr txBox="1"/>
          <p:nvPr>
            <p:ph idx="1" type="body"/>
          </p:nvPr>
        </p:nvSpPr>
        <p:spPr>
          <a:xfrm>
            <a:off x="217700" y="10316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system will be implemented as a web application. We have created an Online Grocery  Shop website where a catalog of products will be displayed . </a:t>
            </a:r>
            <a:endParaRPr/>
          </a:p>
          <a:p>
            <a:pPr indent="-342900" lvl="0" marL="457200" rtl="0" algn="l">
              <a:spcBef>
                <a:spcPts val="0"/>
              </a:spcBef>
              <a:spcAft>
                <a:spcPts val="0"/>
              </a:spcAft>
              <a:buSzPts val="1800"/>
              <a:buChar char="●"/>
            </a:pPr>
            <a:r>
              <a:rPr lang="en"/>
              <a:t>As any other Online Grocery Shop website, this system will give many options to the user to buy or just view a product.</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217700" y="324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Advantages &amp; Disadvantages</a:t>
            </a:r>
            <a:endParaRPr/>
          </a:p>
        </p:txBody>
      </p:sp>
      <p:sp>
        <p:nvSpPr>
          <p:cNvPr id="96" name="Google Shape;96;p19"/>
          <p:cNvSpPr txBox="1"/>
          <p:nvPr>
            <p:ph idx="1" type="body"/>
          </p:nvPr>
        </p:nvSpPr>
        <p:spPr>
          <a:xfrm>
            <a:off x="217700" y="1031600"/>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Advantages:</a:t>
            </a:r>
            <a:endParaRPr b="1" sz="2000"/>
          </a:p>
          <a:p>
            <a:pPr indent="-342900" lvl="0" marL="457200" rtl="0" algn="l">
              <a:spcBef>
                <a:spcPts val="0"/>
              </a:spcBef>
              <a:spcAft>
                <a:spcPts val="0"/>
              </a:spcAft>
              <a:buSzPts val="1800"/>
              <a:buChar char="●"/>
            </a:pPr>
            <a:r>
              <a:rPr lang="en"/>
              <a:t>Can shop for 24*7.</a:t>
            </a:r>
            <a:endParaRPr/>
          </a:p>
          <a:p>
            <a:pPr indent="-342900" lvl="0" marL="457200" rtl="0" algn="l">
              <a:spcBef>
                <a:spcPts val="0"/>
              </a:spcBef>
              <a:spcAft>
                <a:spcPts val="0"/>
              </a:spcAft>
              <a:buSzPts val="1800"/>
              <a:buChar char="●"/>
            </a:pPr>
            <a:r>
              <a:rPr lang="en"/>
              <a:t>It is more User-Friendly.</a:t>
            </a:r>
            <a:endParaRPr/>
          </a:p>
          <a:p>
            <a:pPr indent="-342900" lvl="0" marL="457200" rtl="0" algn="l">
              <a:spcBef>
                <a:spcPts val="0"/>
              </a:spcBef>
              <a:spcAft>
                <a:spcPts val="0"/>
              </a:spcAft>
              <a:buSzPts val="1800"/>
              <a:buChar char="●"/>
            </a:pPr>
            <a:r>
              <a:rPr lang="en"/>
              <a:t>It is more time saving</a:t>
            </a:r>
            <a:endParaRPr/>
          </a:p>
          <a:p>
            <a:pPr indent="-342900" lvl="0" marL="457200" rtl="0" algn="l">
              <a:spcBef>
                <a:spcPts val="0"/>
              </a:spcBef>
              <a:spcAft>
                <a:spcPts val="0"/>
              </a:spcAft>
              <a:buSzPts val="1800"/>
              <a:buChar char="●"/>
            </a:pPr>
            <a:r>
              <a:rPr lang="en"/>
              <a:t>Better service.</a:t>
            </a:r>
            <a:endParaRPr/>
          </a:p>
          <a:p>
            <a:pPr indent="-342900" lvl="0" marL="457200" rtl="0" algn="l">
              <a:spcBef>
                <a:spcPts val="0"/>
              </a:spcBef>
              <a:spcAft>
                <a:spcPts val="0"/>
              </a:spcAft>
              <a:buSzPts val="1800"/>
              <a:buChar char="●"/>
            </a:pPr>
            <a:r>
              <a:rPr lang="en"/>
              <a:t>Regular monthly discount is available.</a:t>
            </a:r>
            <a:endParaRPr/>
          </a:p>
          <a:p>
            <a:pPr indent="-342900" lvl="0" marL="457200" rtl="0" algn="l">
              <a:spcBef>
                <a:spcPts val="0"/>
              </a:spcBef>
              <a:spcAft>
                <a:spcPts val="0"/>
              </a:spcAft>
              <a:buSzPts val="1800"/>
              <a:buChar char="●"/>
            </a:pPr>
            <a:r>
              <a:t/>
            </a:r>
            <a:endParaRPr/>
          </a:p>
          <a:p>
            <a:pPr indent="-355600" lvl="0" marL="457200" rtl="0" algn="l">
              <a:spcBef>
                <a:spcPts val="0"/>
              </a:spcBef>
              <a:spcAft>
                <a:spcPts val="0"/>
              </a:spcAft>
              <a:buSzPts val="2000"/>
              <a:buChar char="●"/>
            </a:pPr>
            <a:r>
              <a:rPr b="1" lang="en" sz="2000"/>
              <a:t>Disadvantages:</a:t>
            </a:r>
            <a:endParaRPr b="1" sz="2000"/>
          </a:p>
          <a:p>
            <a:pPr indent="-342900" lvl="0" marL="457200" rtl="0" algn="l">
              <a:spcBef>
                <a:spcPts val="0"/>
              </a:spcBef>
              <a:spcAft>
                <a:spcPts val="0"/>
              </a:spcAft>
              <a:buSzPts val="1800"/>
              <a:buChar char="●"/>
            </a:pPr>
            <a:r>
              <a:rPr lang="en"/>
              <a:t>Not able to touch or try.</a:t>
            </a:r>
            <a:endParaRPr/>
          </a:p>
          <a:p>
            <a:pPr indent="-342900" lvl="0" marL="457200" rtl="0" algn="l">
              <a:spcBef>
                <a:spcPts val="0"/>
              </a:spcBef>
              <a:spcAft>
                <a:spcPts val="0"/>
              </a:spcAft>
              <a:buSzPts val="1800"/>
              <a:buChar char="●"/>
            </a:pPr>
            <a:r>
              <a:rPr lang="en"/>
              <a:t>Actual product may differ.</a:t>
            </a:r>
            <a:endParaRPr/>
          </a:p>
          <a:p>
            <a:pPr indent="-342900" lvl="0" marL="457200" rtl="0" algn="l">
              <a:spcBef>
                <a:spcPts val="0"/>
              </a:spcBef>
              <a:spcAft>
                <a:spcPts val="0"/>
              </a:spcAft>
              <a:buSzPts val="1800"/>
              <a:buChar char="●"/>
            </a:pPr>
            <a:r>
              <a:rPr lang="en"/>
              <a:t>Availability of internet is must.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217700" y="324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ScreenShots:HomePage</a:t>
            </a:r>
            <a:endParaRPr/>
          </a:p>
        </p:txBody>
      </p:sp>
      <p:sp>
        <p:nvSpPr>
          <p:cNvPr id="102" name="Google Shape;102;p20"/>
          <p:cNvSpPr txBox="1"/>
          <p:nvPr>
            <p:ph idx="1" type="body"/>
          </p:nvPr>
        </p:nvSpPr>
        <p:spPr>
          <a:xfrm>
            <a:off x="217700" y="10316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3" name="Google Shape;103;p20"/>
          <p:cNvPicPr preferRelativeResize="0"/>
          <p:nvPr/>
        </p:nvPicPr>
        <p:blipFill>
          <a:blip r:embed="rId3">
            <a:alphaModFix/>
          </a:blip>
          <a:stretch>
            <a:fillRect/>
          </a:stretch>
        </p:blipFill>
        <p:spPr>
          <a:xfrm>
            <a:off x="322600" y="1610900"/>
            <a:ext cx="8821400" cy="1853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217700" y="324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ScreenShots:ABout Us</a:t>
            </a:r>
            <a:endParaRPr/>
          </a:p>
        </p:txBody>
      </p:sp>
      <p:sp>
        <p:nvSpPr>
          <p:cNvPr id="109" name="Google Shape;109;p21"/>
          <p:cNvSpPr txBox="1"/>
          <p:nvPr>
            <p:ph idx="1" type="body"/>
          </p:nvPr>
        </p:nvSpPr>
        <p:spPr>
          <a:xfrm>
            <a:off x="217700" y="10316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0" name="Google Shape;110;p21"/>
          <p:cNvPicPr preferRelativeResize="0"/>
          <p:nvPr/>
        </p:nvPicPr>
        <p:blipFill>
          <a:blip r:embed="rId3">
            <a:alphaModFix/>
          </a:blip>
          <a:stretch>
            <a:fillRect/>
          </a:stretch>
        </p:blipFill>
        <p:spPr>
          <a:xfrm>
            <a:off x="510325" y="1031600"/>
            <a:ext cx="7333774" cy="37290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