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0"/>
  </p:notesMasterIdLst>
  <p:sldIdLst>
    <p:sldId id="256" r:id="rId2"/>
    <p:sldId id="424" r:id="rId3"/>
    <p:sldId id="425" r:id="rId4"/>
    <p:sldId id="426" r:id="rId5"/>
    <p:sldId id="260" r:id="rId6"/>
    <p:sldId id="261" r:id="rId7"/>
    <p:sldId id="262" r:id="rId8"/>
    <p:sldId id="263" r:id="rId9"/>
    <p:sldId id="264" r:id="rId10"/>
    <p:sldId id="427"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IesKgz6Bg1KQVfs3FbfJJLj8h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567B0B-D22A-466C-B85C-C108111E97EF}">
  <a:tblStyle styleId="{CD567B0B-D22A-466C-B85C-C108111E97EF}"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chemeClr val="lt1"/>
      </a:tcTxStyle>
      <a:tcStyle>
        <a:tcBdr/>
        <a:fill>
          <a:solidFill>
            <a:schemeClr val="accent4"/>
          </a:solidFill>
        </a:fill>
      </a:tcStyle>
    </a:lastCol>
    <a:firstCol>
      <a:tcTxStyle b="on" i="off">
        <a:font>
          <a:latin typeface="Verdana"/>
          <a:ea typeface="Verdana"/>
          <a:cs typeface="Verdana"/>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Verdana"/>
          <a:ea typeface="Verdana"/>
          <a:cs typeface="Verdana"/>
        </a:font>
        <a:schemeClr val="dk1"/>
      </a:tcTxStyle>
      <a:tcStyle>
        <a:tcBdr/>
      </a:tcStyle>
    </a:seCell>
    <a:swCell>
      <a:tcTxStyle b="on" i="off">
        <a:font>
          <a:latin typeface="Verdana"/>
          <a:ea typeface="Verdana"/>
          <a:cs typeface="Verdana"/>
        </a:font>
        <a:schemeClr val="dk1"/>
      </a:tcTxStyle>
      <a:tcStyle>
        <a:tcBdr/>
      </a:tcStyle>
    </a:swCell>
    <a:firstRow>
      <a:tcTxStyle b="on" i="off">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58C0CDAD-DD5F-4ADF-BB3B-25DB08573657}" styleName="Table_1">
    <a:wholeTbl>
      <a:tcTxStyle b="off" i="off">
        <a:font>
          <a:latin typeface="Verdana"/>
          <a:ea typeface="Verdana"/>
          <a:cs typeface="Verdana"/>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rgbClr val="FFFFFF"/>
      </a:tcTxStyle>
      <a:tcStyle>
        <a:tcBdr/>
        <a:fill>
          <a:solidFill>
            <a:srgbClr val="000000"/>
          </a:solidFill>
        </a:fill>
      </a:tcStyle>
    </a:lastCol>
    <a:firstCol>
      <a:tcTxStyle b="on" i="off">
        <a:font>
          <a:latin typeface="Verdana"/>
          <a:ea typeface="Verdana"/>
          <a:cs typeface="Verdana"/>
        </a:font>
        <a:srgbClr val="FFFFFF"/>
      </a:tcTxStyle>
      <a:tcStyle>
        <a:tcBdr/>
        <a:fill>
          <a:solidFill>
            <a:srgbClr val="000000"/>
          </a:solidFill>
        </a:fill>
      </a:tcStyle>
    </a:firstCol>
    <a:lastRow>
      <a:tcTxStyle b="on" i="off"/>
      <a:tcStyle>
        <a:tcBdr>
          <a:top>
            <a:ln w="50800" cap="flat" cmpd="sng">
              <a:solidFill>
                <a:srgbClr val="000000"/>
              </a:solidFill>
              <a:prstDash val="solid"/>
              <a:round/>
              <a:headEnd type="none" w="sm" len="sm"/>
              <a:tailEnd type="none" w="sm" len="sm"/>
            </a:ln>
          </a:top>
        </a:tcBdr>
        <a:fill>
          <a:solidFill>
            <a:srgbClr val="FFFFFF"/>
          </a:solidFill>
        </a:fill>
      </a:tcStyle>
    </a:lastRow>
    <a:seCell>
      <a:tcTxStyle b="on" i="off">
        <a:font>
          <a:latin typeface="Verdana"/>
          <a:ea typeface="Verdana"/>
          <a:cs typeface="Verdana"/>
        </a:font>
        <a:srgbClr val="000000"/>
      </a:tcTxStyle>
      <a:tcStyle>
        <a:tcBdr/>
      </a:tcStyle>
    </a:seCell>
    <a:swCell>
      <a:tcTxStyle b="on" i="off">
        <a:font>
          <a:latin typeface="Verdana"/>
          <a:ea typeface="Verdana"/>
          <a:cs typeface="Verdana"/>
        </a:font>
        <a:srgbClr val="000000"/>
      </a:tcTxStyle>
      <a:tcStyle>
        <a:tcBdr/>
      </a:tcStyle>
    </a:swCell>
    <a:firstRow>
      <a:tcTxStyle b="on" i="off">
        <a:font>
          <a:latin typeface="Verdana"/>
          <a:ea typeface="Verdana"/>
          <a:cs typeface="Verdana"/>
        </a:font>
        <a:srgbClr val="FFFFFF"/>
      </a:tcTxStyle>
      <a:tcStyle>
        <a:tcBdr>
          <a:bottom>
            <a:ln w="25400" cap="flat" cmpd="sng">
              <a:solidFill>
                <a:srgbClr val="000000"/>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6307AA37-ECF9-FABE-9E67-14F7792FF95C}"/>
            </a:ext>
          </a:extLst>
        </p:cNvPr>
        <p:cNvGrpSpPr/>
        <p:nvPr/>
      </p:nvGrpSpPr>
      <p:grpSpPr>
        <a:xfrm>
          <a:off x="0" y="0"/>
          <a:ext cx="0" cy="0"/>
          <a:chOff x="0" y="0"/>
          <a:chExt cx="0" cy="0"/>
        </a:xfrm>
      </p:grpSpPr>
      <p:sp>
        <p:nvSpPr>
          <p:cNvPr id="116" name="Google Shape;116;p4:notes">
            <a:extLst>
              <a:ext uri="{FF2B5EF4-FFF2-40B4-BE49-F238E27FC236}">
                <a16:creationId xmlns:a16="http://schemas.microsoft.com/office/drawing/2014/main" id="{4E053AC2-EEA2-E131-76DD-003387A534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a:extLst>
              <a:ext uri="{FF2B5EF4-FFF2-40B4-BE49-F238E27FC236}">
                <a16:creationId xmlns:a16="http://schemas.microsoft.com/office/drawing/2014/main" id="{F0F39D91-8E6E-0BFA-CE31-3C05FE11C67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a:extLst>
              <a:ext uri="{FF2B5EF4-FFF2-40B4-BE49-F238E27FC236}">
                <a16:creationId xmlns:a16="http://schemas.microsoft.com/office/drawing/2014/main" id="{118A397A-93B7-28D7-CF98-4CABC06478E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5554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8B8A0D76-B820-BA29-F8E1-2B7DD0EB0AE1}"/>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50233CF4-FE99-F141-4B85-2E61A34FE8A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a:extLst>
              <a:ext uri="{FF2B5EF4-FFF2-40B4-BE49-F238E27FC236}">
                <a16:creationId xmlns:a16="http://schemas.microsoft.com/office/drawing/2014/main" id="{CCF534D1-3C4A-BD9A-E5AD-F12D2DD22D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344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EF6E8BE-EA35-1A9F-A74A-C2B540EAB09E}"/>
            </a:ext>
          </a:extLst>
        </p:cNvPr>
        <p:cNvGrpSpPr/>
        <p:nvPr/>
      </p:nvGrpSpPr>
      <p:grpSpPr>
        <a:xfrm>
          <a:off x="0" y="0"/>
          <a:ext cx="0" cy="0"/>
          <a:chOff x="0" y="0"/>
          <a:chExt cx="0" cy="0"/>
        </a:xfrm>
      </p:grpSpPr>
      <p:sp>
        <p:nvSpPr>
          <p:cNvPr id="154" name="Google Shape;154;p10:notes">
            <a:extLst>
              <a:ext uri="{FF2B5EF4-FFF2-40B4-BE49-F238E27FC236}">
                <a16:creationId xmlns:a16="http://schemas.microsoft.com/office/drawing/2014/main" id="{FCABDBDE-FD2C-1CBF-A788-9B79E07318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0:notes">
            <a:extLst>
              <a:ext uri="{FF2B5EF4-FFF2-40B4-BE49-F238E27FC236}">
                <a16:creationId xmlns:a16="http://schemas.microsoft.com/office/drawing/2014/main" id="{0A067E9F-A70B-19BE-E51F-4292DC8887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499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41"/>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41"/>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1"/>
          <p:cNvSpPr txBox="1">
            <a:spLocks noGrp="1"/>
          </p:cNvSpPr>
          <p:nvPr>
            <p:ph type="subTitle" idx="1"/>
          </p:nvPr>
        </p:nvSpPr>
        <p:spPr>
          <a:xfrm>
            <a:off x="1930400" y="3429000"/>
            <a:ext cx="93471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41"/>
          <p:cNvSpPr txBox="1">
            <a:spLocks noGrp="1"/>
          </p:cNvSpPr>
          <p:nvPr>
            <p:ph type="dt" idx="10"/>
          </p:nvPr>
        </p:nvSpPr>
        <p:spPr>
          <a:xfrm>
            <a:off x="914400" y="6248400"/>
            <a:ext cx="25401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1"/>
          <p:cNvSpPr txBox="1">
            <a:spLocks noGrp="1"/>
          </p:cNvSpPr>
          <p:nvPr>
            <p:ph type="ftr" idx="11"/>
          </p:nvPr>
        </p:nvSpPr>
        <p:spPr>
          <a:xfrm>
            <a:off x="4165600" y="6248400"/>
            <a:ext cx="38607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1"/>
          <p:cNvSpPr txBox="1">
            <a:spLocks noGrp="1"/>
          </p:cNvSpPr>
          <p:nvPr>
            <p:ph type="sldNum" idx="12"/>
          </p:nvPr>
        </p:nvSpPr>
        <p:spPr>
          <a:xfrm>
            <a:off x="8737600" y="6248400"/>
            <a:ext cx="25401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0"/>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5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rot="5400000">
            <a:off x="7242184" y="1827750"/>
            <a:ext cx="5715000" cy="2669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1"/>
          <p:cNvSpPr txBox="1">
            <a:spLocks noGrp="1"/>
          </p:cNvSpPr>
          <p:nvPr>
            <p:ph type="body" idx="1"/>
          </p:nvPr>
        </p:nvSpPr>
        <p:spPr>
          <a:xfrm rot="5400000">
            <a:off x="1801268" y="-740849"/>
            <a:ext cx="5715000" cy="7806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5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4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5"/>
          <p:cNvSpPr txBox="1">
            <a:spLocks noGrp="1"/>
          </p:cNvSpPr>
          <p:nvPr>
            <p:ph type="title"/>
          </p:nvPr>
        </p:nvSpPr>
        <p:spPr>
          <a:xfrm>
            <a:off x="963084" y="4406901"/>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42" name="Google Shape;42;p45"/>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6"/>
          <p:cNvSpPr txBox="1">
            <a:spLocks noGrp="1"/>
          </p:cNvSpPr>
          <p:nvPr>
            <p:ph type="body" idx="1"/>
          </p:nvPr>
        </p:nvSpPr>
        <p:spPr>
          <a:xfrm>
            <a:off x="755651" y="1752600"/>
            <a:ext cx="5232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8" name="Google Shape;48;p46"/>
          <p:cNvSpPr txBox="1">
            <a:spLocks noGrp="1"/>
          </p:cNvSpPr>
          <p:nvPr>
            <p:ph type="body" idx="2"/>
          </p:nvPr>
        </p:nvSpPr>
        <p:spPr>
          <a:xfrm>
            <a:off x="6191251" y="1752600"/>
            <a:ext cx="5232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9" name="Google Shape;49;p46"/>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6"/>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4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7"/>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5" name="Google Shape;55;p47"/>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6" name="Google Shape;56;p47"/>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7" name="Google Shape;57;p47"/>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8" name="Google Shape;58;p4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48"/>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4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9"/>
          <p:cNvSpPr>
            <a:spLocks noGrp="1"/>
          </p:cNvSpPr>
          <p:nvPr>
            <p:ph type="pic" idx="2"/>
          </p:nvPr>
        </p:nvSpPr>
        <p:spPr>
          <a:xfrm>
            <a:off x="2389717" y="612775"/>
            <a:ext cx="7315200" cy="4114800"/>
          </a:xfrm>
          <a:prstGeom prst="rect">
            <a:avLst/>
          </a:prstGeom>
          <a:noFill/>
          <a:ln>
            <a:noFill/>
          </a:ln>
        </p:spPr>
      </p:sp>
      <p:sp>
        <p:nvSpPr>
          <p:cNvPr id="71" name="Google Shape;71;p49"/>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49"/>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9"/>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3" sy="100003" flip="none" algn="tl"/>
        </a:blip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4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40"/>
          <p:cNvSpPr/>
          <p:nvPr/>
        </p:nvSpPr>
        <p:spPr>
          <a:xfrm>
            <a:off x="812800" y="1566864"/>
            <a:ext cx="10610850"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40"/>
          <p:cNvCxnSpPr/>
          <p:nvPr/>
        </p:nvCxnSpPr>
        <p:spPr>
          <a:xfrm>
            <a:off x="812800" y="6172200"/>
            <a:ext cx="105663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4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4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4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rgbClr val="7030A0"/>
              </a:buClr>
              <a:buSzPct val="100000"/>
              <a:buFont typeface="Verdana"/>
              <a:buNone/>
            </a:pPr>
            <a:r>
              <a:rPr lang="en-US" sz="3200" b="1" dirty="0">
                <a:solidFill>
                  <a:srgbClr val="7030A0"/>
                </a:solidFill>
                <a:latin typeface="Verdana"/>
                <a:ea typeface="Verdana"/>
                <a:cs typeface="Verdana"/>
                <a:sym typeface="Verdana"/>
              </a:rPr>
              <a:t>Predictive Energy Analytics: Leveraging Machine Learning And Weather Data Integration for Smart Consumption Forecasting And Optimization</a:t>
            </a:r>
          </a:p>
        </p:txBody>
      </p:sp>
      <p:sp>
        <p:nvSpPr>
          <p:cNvPr id="94" name="Google Shape;94;p1"/>
          <p:cNvSpPr txBox="1"/>
          <p:nvPr/>
        </p:nvSpPr>
        <p:spPr>
          <a:xfrm>
            <a:off x="481000" y="5183900"/>
            <a:ext cx="5821477"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Mrs. SORNA SHANTHI </a:t>
            </a:r>
            <a:r>
              <a:rPr lang="en-US" sz="2400" b="1" dirty="0">
                <a:solidFill>
                  <a:srgbClr val="FF0000"/>
                </a:solidFill>
                <a:latin typeface="Verdana"/>
                <a:ea typeface="Verdana"/>
                <a:cs typeface="Verdana"/>
                <a:sym typeface="Verdana"/>
              </a:rPr>
              <a:t>D</a:t>
            </a:r>
            <a:r>
              <a:rPr lang="en-US" sz="2400" b="1" i="0" u="none" strike="noStrike" cap="none" dirty="0">
                <a:solidFill>
                  <a:srgbClr val="FF0000"/>
                </a:solidFill>
                <a:latin typeface="Verdana"/>
                <a:ea typeface="Verdana"/>
                <a:cs typeface="Verdana"/>
                <a:sym typeface="Verdana"/>
              </a:rPr>
              <a:t> </a:t>
            </a:r>
            <a:r>
              <a:rPr lang="en-US" sz="2400" b="1" i="0" u="none" strike="noStrike" cap="none" dirty="0" err="1">
                <a:solidFill>
                  <a:srgbClr val="FF0000"/>
                </a:solidFill>
                <a:latin typeface="Verdana"/>
                <a:ea typeface="Verdana"/>
                <a:cs typeface="Verdana"/>
                <a:sym typeface="Verdana"/>
              </a:rPr>
              <a:t>M.Tech</a:t>
            </a:r>
            <a:r>
              <a:rPr lang="en-US" sz="2400" b="1" i="0" u="none" strike="noStrike" cap="none" dirty="0">
                <a:solidFill>
                  <a:srgbClr val="FF0000"/>
                </a:solidFill>
                <a:latin typeface="Verdana"/>
                <a:ea typeface="Verdana"/>
                <a:cs typeface="Verdana"/>
                <a:sym typeface="Verdana"/>
              </a:rPr>
              <a:t>.,</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Associate Professor</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5" name="Google Shape;95;p1"/>
          <p:cNvSpPr txBox="1"/>
          <p:nvPr/>
        </p:nvSpPr>
        <p:spPr>
          <a:xfrm>
            <a:off x="7800112" y="5183902"/>
            <a:ext cx="35052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PRIADHARSHNI P</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221801039</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PRIYADARSHINI S</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221801040</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a:buNone/>
            </a:pPr>
            <a:r>
              <a:rPr lang="en-US" sz="2600" b="1" i="0" u="none" strike="noStrike" cap="none">
                <a:solidFill>
                  <a:srgbClr val="002060"/>
                </a:solidFill>
                <a:latin typeface="Verdana"/>
                <a:ea typeface="Verdana"/>
                <a:cs typeface="Verdana"/>
                <a:sym typeface="Verdana"/>
              </a:rPr>
              <a:t>Department of Artificial Intelligence and Data Science</a:t>
            </a:r>
            <a:endParaRPr sz="2600" b="1" i="0" u="none" strike="noStrike" cap="non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DBEC329B-6A3B-E861-F123-39DC566F441E}"/>
            </a:ext>
          </a:extLst>
        </p:cNvPr>
        <p:cNvGrpSpPr/>
        <p:nvPr/>
      </p:nvGrpSpPr>
      <p:grpSpPr>
        <a:xfrm>
          <a:off x="0" y="0"/>
          <a:ext cx="0" cy="0"/>
          <a:chOff x="0" y="0"/>
          <a:chExt cx="0" cy="0"/>
        </a:xfrm>
      </p:grpSpPr>
      <p:sp>
        <p:nvSpPr>
          <p:cNvPr id="157" name="Google Shape;157;p10">
            <a:extLst>
              <a:ext uri="{FF2B5EF4-FFF2-40B4-BE49-F238E27FC236}">
                <a16:creationId xmlns:a16="http://schemas.microsoft.com/office/drawing/2014/main" id="{D193D3CD-27ED-FD4C-C384-BD117741E87C}"/>
              </a:ext>
            </a:extLst>
          </p:cNvPr>
          <p:cNvSpPr txBox="1">
            <a:spLocks noGrp="1"/>
          </p:cNvSpPr>
          <p:nvPr>
            <p:ph type="title"/>
          </p:nvPr>
        </p:nvSpPr>
        <p:spPr>
          <a:xfrm>
            <a:off x="762000" y="495299"/>
            <a:ext cx="10668000" cy="1521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a:solidFill>
                  <a:srgbClr val="FF0000"/>
                </a:solidFill>
              </a:rPr>
              <a:t>Proposed System Advantages</a:t>
            </a:r>
            <a:endParaRPr b="1">
              <a:solidFill>
                <a:srgbClr val="FF0000"/>
              </a:solidFill>
            </a:endParaRPr>
          </a:p>
          <a:p>
            <a:pPr marL="0" lvl="0" indent="0" algn="l" rtl="0">
              <a:lnSpc>
                <a:spcPct val="100000"/>
              </a:lnSpc>
              <a:spcBef>
                <a:spcPts val="0"/>
              </a:spcBef>
              <a:spcAft>
                <a:spcPts val="0"/>
              </a:spcAft>
              <a:buSzPts val="1400"/>
              <a:buNone/>
            </a:pPr>
            <a:endParaRPr/>
          </a:p>
        </p:txBody>
      </p:sp>
      <p:sp>
        <p:nvSpPr>
          <p:cNvPr id="158" name="Google Shape;158;p10">
            <a:extLst>
              <a:ext uri="{FF2B5EF4-FFF2-40B4-BE49-F238E27FC236}">
                <a16:creationId xmlns:a16="http://schemas.microsoft.com/office/drawing/2014/main" id="{AB8E2A85-31A1-911B-C179-8AA90C922CC4}"/>
              </a:ext>
            </a:extLst>
          </p:cNvPr>
          <p:cNvSpPr txBox="1">
            <a:spLocks noGrp="1"/>
          </p:cNvSpPr>
          <p:nvPr>
            <p:ph type="body" idx="1"/>
          </p:nvPr>
        </p:nvSpPr>
        <p:spPr>
          <a:xfrm>
            <a:off x="812800" y="1752600"/>
            <a:ext cx="10617200" cy="5105400"/>
          </a:xfrm>
          <a:prstGeom prst="rect">
            <a:avLst/>
          </a:prstGeom>
          <a:noFill/>
          <a:ln>
            <a:noFill/>
          </a:ln>
        </p:spPr>
        <p:txBody>
          <a:bodyPr spcFirstLastPara="1" wrap="square" lIns="91425" tIns="45700" rIns="91425" bIns="45700" anchor="t" anchorCtr="0">
            <a:noAutofit/>
          </a:bodyPr>
          <a:lstStyle/>
          <a:p>
            <a:pPr marL="419100" algn="just">
              <a:spcBef>
                <a:spcPts val="1200"/>
              </a:spcBef>
              <a:buSzPts val="2400"/>
              <a:buFont typeface="Wingdings" panose="05000000000000000000" pitchFamily="2" charset="2"/>
              <a:buChar char="Ø"/>
            </a:pPr>
            <a:r>
              <a:rPr lang="en-US" sz="2000" b="1" dirty="0"/>
              <a:t>Accurate Predictions</a:t>
            </a:r>
            <a:r>
              <a:rPr lang="en-US" sz="2000" dirty="0"/>
              <a:t>: Utilizes XGBoost, a powerful machine learning algorithm, to generate accurate energy consumption forecasts.</a:t>
            </a:r>
          </a:p>
          <a:p>
            <a:pPr marL="419100" algn="just">
              <a:spcBef>
                <a:spcPts val="1200"/>
              </a:spcBef>
              <a:buSzPts val="2400"/>
              <a:buFont typeface="Wingdings" panose="05000000000000000000" pitchFamily="2" charset="2"/>
              <a:buChar char="Ø"/>
            </a:pPr>
            <a:r>
              <a:rPr lang="en-US" sz="2000" b="1" dirty="0"/>
              <a:t>Advanced Feature Engineering</a:t>
            </a:r>
            <a:r>
              <a:rPr lang="en-US" sz="2000" dirty="0"/>
              <a:t>: Enhances prediction accuracy with lagged variables and interactions between weather and energy data.</a:t>
            </a:r>
          </a:p>
          <a:p>
            <a:pPr marL="419100" algn="just">
              <a:spcBef>
                <a:spcPts val="1200"/>
              </a:spcBef>
              <a:buSzPts val="2400"/>
              <a:buFont typeface="Wingdings" panose="05000000000000000000" pitchFamily="2" charset="2"/>
              <a:buChar char="Ø"/>
            </a:pPr>
            <a:r>
              <a:rPr lang="en-US" sz="2000" b="1" dirty="0"/>
              <a:t>Smart Alerts</a:t>
            </a:r>
            <a:r>
              <a:rPr lang="en-US" sz="2000" dirty="0"/>
              <a:t>: Provides real-time notifications for high energy consumption, helping users manage their usage effectively.</a:t>
            </a:r>
          </a:p>
          <a:p>
            <a:pPr marL="419100" algn="just">
              <a:spcBef>
                <a:spcPts val="1200"/>
              </a:spcBef>
              <a:buSzPts val="2400"/>
              <a:buFont typeface="Wingdings" panose="05000000000000000000" pitchFamily="2" charset="2"/>
              <a:buChar char="Ø"/>
            </a:pPr>
            <a:r>
              <a:rPr lang="en-US" sz="2000" b="1" dirty="0"/>
              <a:t>Cost and Energy Savings</a:t>
            </a:r>
            <a:r>
              <a:rPr lang="en-US" sz="2000" dirty="0"/>
              <a:t>: Optimizes energy usage by identifying patterns, reducing waste, and lowering energy costs.</a:t>
            </a:r>
          </a:p>
          <a:p>
            <a:pPr marL="419100" algn="just">
              <a:spcBef>
                <a:spcPts val="1200"/>
              </a:spcBef>
              <a:buSzPts val="2400"/>
              <a:buFont typeface="Wingdings" panose="05000000000000000000" pitchFamily="2" charset="2"/>
              <a:buChar char="Ø"/>
            </a:pPr>
            <a:r>
              <a:rPr lang="en-US" sz="2000" b="1" dirty="0"/>
              <a:t>Sustainability Focus</a:t>
            </a:r>
            <a:r>
              <a:rPr lang="en-US" sz="2000" dirty="0"/>
              <a:t>: Encourages energy-efficient practices, supporting sustainability goals by minimizing energy wastage.</a:t>
            </a:r>
            <a:endParaRPr sz="2000" dirty="0"/>
          </a:p>
        </p:txBody>
      </p:sp>
      <p:sp>
        <p:nvSpPr>
          <p:cNvPr id="159" name="Google Shape;159;p10">
            <a:extLst>
              <a:ext uri="{FF2B5EF4-FFF2-40B4-BE49-F238E27FC236}">
                <a16:creationId xmlns:a16="http://schemas.microsoft.com/office/drawing/2014/main" id="{9300E4B9-5652-1E3F-8F79-1F3E403CC9C2}"/>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0" name="Google Shape;160;p10">
            <a:extLst>
              <a:ext uri="{FF2B5EF4-FFF2-40B4-BE49-F238E27FC236}">
                <a16:creationId xmlns:a16="http://schemas.microsoft.com/office/drawing/2014/main" id="{54DC4629-4019-26BA-93F2-F155B089FC00}"/>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extLst>
      <p:ext uri="{BB962C8B-B14F-4D97-AF65-F5344CB8AC3E}">
        <p14:creationId xmlns:p14="http://schemas.microsoft.com/office/powerpoint/2010/main" val="10493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842433" y="228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System Architecture</a:t>
            </a:r>
            <a:endParaRPr/>
          </a:p>
        </p:txBody>
      </p:sp>
      <p:sp>
        <p:nvSpPr>
          <p:cNvPr id="166" name="Google Shape;166;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7" name="Google Shape;167;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2050" name="Picture 2">
            <a:extLst>
              <a:ext uri="{FF2B5EF4-FFF2-40B4-BE49-F238E27FC236}">
                <a16:creationId xmlns:a16="http://schemas.microsoft.com/office/drawing/2014/main" id="{8091BF50-CDEB-4D94-CF52-AAE93C724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415" y="1793268"/>
            <a:ext cx="8595169" cy="4218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List  of Modules</a:t>
            </a:r>
            <a:endParaRPr dirty="0"/>
          </a:p>
        </p:txBody>
      </p:sp>
      <p:sp>
        <p:nvSpPr>
          <p:cNvPr id="174" name="Google Shape;174;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Data Collection    </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Data Preprocessing and Initial Exploration</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Feature Engineering</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Model Training</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Model Validation</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Generating User Insights</a:t>
            </a:r>
            <a:endParaRPr dirty="0">
              <a:latin typeface="Times New Roman"/>
              <a:ea typeface="Times New Roman"/>
              <a:cs typeface="Times New Roman"/>
              <a:sym typeface="Times New Roman"/>
            </a:endParaRPr>
          </a:p>
        </p:txBody>
      </p:sp>
      <p:sp>
        <p:nvSpPr>
          <p:cNvPr id="175" name="Google Shape;17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76" name="Google Shape;17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1: Data Preprocessing</a:t>
            </a:r>
            <a:endParaRPr b="1" dirty="0">
              <a:solidFill>
                <a:srgbClr val="FF0000"/>
              </a:solidFill>
            </a:endParaRPr>
          </a:p>
          <a:p>
            <a:pPr marL="0" lvl="0" indent="0" algn="l" rtl="0">
              <a:lnSpc>
                <a:spcPct val="100000"/>
              </a:lnSpc>
              <a:spcBef>
                <a:spcPts val="0"/>
              </a:spcBef>
              <a:spcAft>
                <a:spcPts val="0"/>
              </a:spcAft>
              <a:buSzPts val="1400"/>
              <a:buNone/>
            </a:pPr>
            <a:r>
              <a:rPr lang="en-US" dirty="0"/>
              <a:t> </a:t>
            </a:r>
            <a:endParaRPr dirty="0"/>
          </a:p>
        </p:txBody>
      </p:sp>
      <p:sp>
        <p:nvSpPr>
          <p:cNvPr id="183" name="Google Shape;183;p13"/>
          <p:cNvSpPr txBox="1">
            <a:spLocks noGrp="1"/>
          </p:cNvSpPr>
          <p:nvPr>
            <p:ph type="body" idx="1"/>
          </p:nvPr>
        </p:nvSpPr>
        <p:spPr>
          <a:xfrm>
            <a:off x="463860" y="1673028"/>
            <a:ext cx="10915240" cy="38022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1</a:t>
            </a:r>
            <a:r>
              <a:rPr lang="en-US" sz="2000" dirty="0">
                <a:solidFill>
                  <a:srgbClr val="000000"/>
                </a:solidFill>
                <a:latin typeface="Times New Roman"/>
                <a:ea typeface="Times New Roman"/>
                <a:cs typeface="Times New Roman"/>
                <a:sym typeface="Times New Roman"/>
              </a:rPr>
              <a:t>: Load and inspect the dataset by reading the CSV file and displaying the first few rows, dataset info, and summary statistics.</a:t>
            </a: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2</a:t>
            </a:r>
            <a:r>
              <a:rPr lang="en-US" sz="2000" dirty="0">
                <a:solidFill>
                  <a:srgbClr val="000000"/>
                </a:solidFill>
                <a:latin typeface="Times New Roman"/>
                <a:ea typeface="Times New Roman"/>
                <a:cs typeface="Times New Roman"/>
                <a:sym typeface="Times New Roman"/>
              </a:rPr>
              <a:t>: Identify and handle missing values by checking for null values and printing the count of missing values per column.</a:t>
            </a: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3</a:t>
            </a:r>
            <a:r>
              <a:rPr lang="en-US" sz="2000" dirty="0">
                <a:solidFill>
                  <a:srgbClr val="000000"/>
                </a:solidFill>
                <a:latin typeface="Times New Roman"/>
                <a:ea typeface="Times New Roman"/>
                <a:cs typeface="Times New Roman"/>
                <a:sym typeface="Times New Roman"/>
              </a:rPr>
              <a:t>: Convert the 'date' column to datetime format and extract time-related features like hour, day, and month.</a:t>
            </a: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4</a:t>
            </a:r>
            <a:r>
              <a:rPr lang="en-US" sz="2000" dirty="0">
                <a:solidFill>
                  <a:srgbClr val="000000"/>
                </a:solidFill>
                <a:latin typeface="Times New Roman"/>
                <a:ea typeface="Times New Roman"/>
                <a:cs typeface="Times New Roman"/>
                <a:sym typeface="Times New Roman"/>
              </a:rPr>
              <a:t>: Visualize key features like active power over time, temperature distribution, and the correlation heatmap of numerical data.</a:t>
            </a:r>
            <a:endParaRPr sz="2000" dirty="0">
              <a:solidFill>
                <a:srgbClr val="000000"/>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5</a:t>
            </a:r>
            <a:r>
              <a:rPr lang="en-US" sz="2000" dirty="0">
                <a:solidFill>
                  <a:srgbClr val="000000"/>
                </a:solidFill>
                <a:latin typeface="Times New Roman"/>
                <a:ea typeface="Times New Roman"/>
                <a:cs typeface="Times New Roman"/>
                <a:sym typeface="Times New Roman"/>
              </a:rPr>
              <a:t>: Plot average energy consumption patterns by hour, day of the week, and month to identify trends and seasonal variations.</a:t>
            </a:r>
          </a:p>
          <a:p>
            <a:pPr indent="0" algn="just">
              <a:lnSpc>
                <a:spcPct val="115000"/>
              </a:lnSpc>
              <a:spcBef>
                <a:spcPts val="0"/>
              </a:spcBef>
              <a:buNone/>
            </a:pPr>
            <a:r>
              <a:rPr lang="en-US" sz="2000" b="1" dirty="0">
                <a:solidFill>
                  <a:srgbClr val="000000"/>
                </a:solidFill>
                <a:latin typeface="Times New Roman"/>
                <a:ea typeface="Times New Roman"/>
                <a:cs typeface="Times New Roman"/>
                <a:sym typeface="Times New Roman"/>
              </a:rPr>
              <a:t>Step 6</a:t>
            </a:r>
            <a:r>
              <a:rPr lang="en-US" sz="2000" dirty="0">
                <a:solidFill>
                  <a:srgbClr val="000000"/>
                </a:solidFill>
                <a:latin typeface="Times New Roman"/>
                <a:ea typeface="Times New Roman"/>
                <a:cs typeface="Times New Roman"/>
                <a:sym typeface="Times New Roman"/>
              </a:rPr>
              <a:t>: Create additional features such as </a:t>
            </a:r>
            <a:r>
              <a:rPr lang="en-US" sz="2000" b="1" i="1" dirty="0" err="1">
                <a:solidFill>
                  <a:srgbClr val="000000"/>
                </a:solidFill>
                <a:latin typeface="Times New Roman"/>
                <a:ea typeface="Times New Roman"/>
                <a:cs typeface="Times New Roman"/>
                <a:sym typeface="Times New Roman"/>
              </a:rPr>
              <a:t>is_weekend</a:t>
            </a:r>
            <a:r>
              <a:rPr lang="en-US" sz="2000" b="1" i="1" dirty="0">
                <a:solidFill>
                  <a:srgbClr val="000000"/>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based on the day of the week and update the dataset for further analysis.</a:t>
            </a:r>
          </a:p>
          <a:p>
            <a:pPr marL="457200" lvl="0" indent="0" algn="just" rtl="0">
              <a:lnSpc>
                <a:spcPct val="115000"/>
              </a:lnSpc>
              <a:spcBef>
                <a:spcPts val="0"/>
              </a:spcBef>
              <a:spcAft>
                <a:spcPts val="0"/>
              </a:spcAft>
              <a:buSzPts val="1800"/>
              <a:buNone/>
            </a:pPr>
            <a:endParaRPr sz="2000"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800"/>
              <a:buNone/>
            </a:pPr>
            <a:endParaRPr lang="en-US" sz="2000" b="1"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800"/>
              <a:buNone/>
            </a:pPr>
            <a:endParaRPr sz="2000" b="1" dirty="0">
              <a:solidFill>
                <a:srgbClr val="000000"/>
              </a:solidFill>
              <a:latin typeface="Times New Roman"/>
              <a:ea typeface="Times New Roman"/>
              <a:cs typeface="Times New Roman"/>
              <a:sym typeface="Times New Roman"/>
            </a:endParaRPr>
          </a:p>
        </p:txBody>
      </p:sp>
      <p:sp>
        <p:nvSpPr>
          <p:cNvPr id="184" name="Google Shape;184;p1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2" name="Google Shape;396;p38">
            <a:extLst>
              <a:ext uri="{FF2B5EF4-FFF2-40B4-BE49-F238E27FC236}">
                <a16:creationId xmlns:a16="http://schemas.microsoft.com/office/drawing/2014/main" id="{26107CA8-86C9-E72C-5A86-564FA6DC9FD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
        <p:nvSpPr>
          <p:cNvPr id="191" name="Google Shape;191;p14"/>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Data Flow Diagram</a:t>
            </a:r>
            <a:endParaRPr sz="3800" b="1" i="0" u="none" strike="noStrike" cap="none">
              <a:solidFill>
                <a:srgbClr val="FF0000"/>
              </a:solidFill>
              <a:latin typeface="Verdana"/>
              <a:ea typeface="Verdana"/>
              <a:cs typeface="Verdana"/>
              <a:sym typeface="Verdana"/>
            </a:endParaRPr>
          </a:p>
        </p:txBody>
      </p:sp>
      <p:pic>
        <p:nvPicPr>
          <p:cNvPr id="3074" name="Picture 2">
            <a:extLst>
              <a:ext uri="{FF2B5EF4-FFF2-40B4-BE49-F238E27FC236}">
                <a16:creationId xmlns:a16="http://schemas.microsoft.com/office/drawing/2014/main" id="{262CFB4D-7194-FDD3-8C0D-F818E6F98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633" y="1756713"/>
            <a:ext cx="6990734" cy="432100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6;p38">
            <a:extLst>
              <a:ext uri="{FF2B5EF4-FFF2-40B4-BE49-F238E27FC236}">
                <a16:creationId xmlns:a16="http://schemas.microsoft.com/office/drawing/2014/main" id="{5EF8120D-958B-9BB4-48C3-CDA6430A75E9}"/>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1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00" name="Google Shape;200;p15"/>
          <p:cNvSpPr txBox="1"/>
          <p:nvPr/>
        </p:nvSpPr>
        <p:spPr>
          <a:xfrm>
            <a:off x="567950" y="1869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dirty="0">
                <a:solidFill>
                  <a:srgbClr val="FF0000"/>
                </a:solidFill>
                <a:latin typeface="Verdana"/>
                <a:ea typeface="Verdana"/>
                <a:cs typeface="Verdana"/>
                <a:sym typeface="Verdana"/>
              </a:rPr>
              <a:t>Historical Energy</a:t>
            </a:r>
            <a:r>
              <a:rPr lang="en-US" sz="3800" b="1" i="0" u="none" strike="noStrike" cap="none" dirty="0">
                <a:solidFill>
                  <a:srgbClr val="FF0000"/>
                </a:solidFill>
                <a:latin typeface="Verdana"/>
                <a:ea typeface="Verdana"/>
                <a:cs typeface="Verdana"/>
                <a:sym typeface="Verdana"/>
              </a:rPr>
              <a:t> and Weather Data merging</a:t>
            </a:r>
            <a:endParaRPr sz="3800" b="1" i="0" u="none" strike="noStrike" cap="none" dirty="0">
              <a:solidFill>
                <a:srgbClr val="FF0000"/>
              </a:solidFill>
              <a:latin typeface="Verdana"/>
              <a:ea typeface="Verdana"/>
              <a:cs typeface="Verdana"/>
              <a:sym typeface="Verdana"/>
            </a:endParaRPr>
          </a:p>
        </p:txBody>
      </p:sp>
      <p:pic>
        <p:nvPicPr>
          <p:cNvPr id="3" name="Picture 2">
            <a:extLst>
              <a:ext uri="{FF2B5EF4-FFF2-40B4-BE49-F238E27FC236}">
                <a16:creationId xmlns:a16="http://schemas.microsoft.com/office/drawing/2014/main" id="{8DAEE294-BFD1-44EC-26DA-9EA3792E12A2}"/>
              </a:ext>
            </a:extLst>
          </p:cNvPr>
          <p:cNvPicPr>
            <a:picLocks noChangeAspect="1"/>
          </p:cNvPicPr>
          <p:nvPr/>
        </p:nvPicPr>
        <p:blipFill>
          <a:blip r:embed="rId3"/>
          <a:stretch>
            <a:fillRect/>
          </a:stretch>
        </p:blipFill>
        <p:spPr>
          <a:xfrm>
            <a:off x="567950" y="1737110"/>
            <a:ext cx="11326383" cy="4602730"/>
          </a:xfrm>
          <a:prstGeom prst="rect">
            <a:avLst/>
          </a:prstGeom>
        </p:spPr>
      </p:pic>
      <p:sp>
        <p:nvSpPr>
          <p:cNvPr id="4" name="Google Shape;396;p38">
            <a:extLst>
              <a:ext uri="{FF2B5EF4-FFF2-40B4-BE49-F238E27FC236}">
                <a16:creationId xmlns:a16="http://schemas.microsoft.com/office/drawing/2014/main" id="{9B8D6001-CA0C-6083-1ADC-8B80E7CA9F60}"/>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
        <p:nvSpPr>
          <p:cNvPr id="207" name="Google Shape;207;p16"/>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Preprocessing</a:t>
            </a:r>
            <a:endParaRPr sz="3800" b="1" i="0" u="none" strike="noStrike" cap="none">
              <a:solidFill>
                <a:srgbClr val="FF0000"/>
              </a:solidFill>
              <a:latin typeface="Verdana"/>
              <a:ea typeface="Verdana"/>
              <a:cs typeface="Verdana"/>
              <a:sym typeface="Verdana"/>
            </a:endParaRPr>
          </a:p>
        </p:txBody>
      </p:sp>
      <p:sp>
        <p:nvSpPr>
          <p:cNvPr id="208" name="Google Shape;208;p16"/>
          <p:cNvSpPr txBox="1">
            <a:spLocks noGrp="1"/>
          </p:cNvSpPr>
          <p:nvPr>
            <p:ph type="body" idx="4294967295"/>
          </p:nvPr>
        </p:nvSpPr>
        <p:spPr>
          <a:xfrm>
            <a:off x="755650" y="1778725"/>
            <a:ext cx="11251200" cy="3802200"/>
          </a:xfrm>
          <a:prstGeom prst="rect">
            <a:avLst/>
          </a:prstGeom>
          <a:noFill/>
          <a:ln>
            <a:noFill/>
          </a:ln>
        </p:spPr>
        <p:txBody>
          <a:bodyPr spcFirstLastPara="1" wrap="square" lIns="91425" tIns="45700" rIns="91425" bIns="45700" anchor="t" anchorCtr="0">
            <a:noAutofit/>
          </a:bodyPr>
          <a:lstStyle/>
          <a:p>
            <a:pPr marL="457200" lvl="0" indent="-374650" algn="l" rtl="0">
              <a:lnSpc>
                <a:spcPct val="115000"/>
              </a:lnSpc>
              <a:spcBef>
                <a:spcPts val="0"/>
              </a:spcBef>
              <a:spcAft>
                <a:spcPts val="0"/>
              </a:spcAft>
              <a:buClr>
                <a:srgbClr val="000000"/>
              </a:buClr>
              <a:buSzPts val="2300"/>
              <a:buFont typeface="Times New Roman"/>
              <a:buChar char="□"/>
            </a:pPr>
            <a:r>
              <a:rPr lang="en-US" sz="2300" b="1" dirty="0">
                <a:solidFill>
                  <a:srgbClr val="000000"/>
                </a:solidFill>
                <a:latin typeface="Times New Roman"/>
                <a:ea typeface="Times New Roman"/>
                <a:cs typeface="Times New Roman"/>
                <a:sym typeface="Times New Roman"/>
              </a:rPr>
              <a:t>Correlation Heatmap: </a:t>
            </a:r>
            <a:r>
              <a:rPr lang="en-US" sz="2300" dirty="0">
                <a:solidFill>
                  <a:srgbClr val="000000"/>
                </a:solidFill>
                <a:latin typeface="Times New Roman"/>
                <a:ea typeface="Times New Roman"/>
                <a:cs typeface="Times New Roman"/>
                <a:sym typeface="Times New Roman"/>
              </a:rPr>
              <a:t>Calculates the correlation between numerical features</a:t>
            </a:r>
            <a:r>
              <a:rPr lang="en-US" sz="2300" b="1" dirty="0">
                <a:solidFill>
                  <a:srgbClr val="000000"/>
                </a:solidFill>
                <a:latin typeface="Times New Roman"/>
                <a:ea typeface="Times New Roman"/>
                <a:cs typeface="Times New Roman"/>
                <a:sym typeface="Times New Roman"/>
              </a:rPr>
              <a:t>:</a:t>
            </a:r>
          </a:p>
          <a:p>
            <a:pPr marL="457200" lvl="0" indent="-374650" algn="l" rtl="0">
              <a:lnSpc>
                <a:spcPct val="115000"/>
              </a:lnSpc>
              <a:spcBef>
                <a:spcPts val="0"/>
              </a:spcBef>
              <a:spcAft>
                <a:spcPts val="0"/>
              </a:spcAft>
              <a:buClr>
                <a:srgbClr val="000000"/>
              </a:buClr>
              <a:buSzPts val="2300"/>
              <a:buFont typeface="Times New Roman"/>
              <a:buChar char="□"/>
            </a:pPr>
            <a:endParaRPr lang="en-US" sz="2300" b="1"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endParaRPr lang="en-US" sz="2300" b="1"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r>
              <a:rPr lang="en-US" sz="2300" b="1" dirty="0">
                <a:solidFill>
                  <a:srgbClr val="000000"/>
                </a:solidFill>
                <a:latin typeface="Times New Roman"/>
                <a:ea typeface="Times New Roman"/>
                <a:cs typeface="Times New Roman"/>
                <a:sym typeface="Times New Roman"/>
              </a:rPr>
              <a:t>Average Power by Grouping: </a:t>
            </a:r>
            <a:r>
              <a:rPr lang="en-US" sz="2300" dirty="0">
                <a:solidFill>
                  <a:srgbClr val="000000"/>
                </a:solidFill>
                <a:latin typeface="Times New Roman"/>
                <a:ea typeface="Times New Roman"/>
                <a:cs typeface="Times New Roman"/>
                <a:sym typeface="Times New Roman"/>
              </a:rPr>
              <a:t>Groups </a:t>
            </a:r>
            <a:r>
              <a:rPr lang="en-US" sz="2300" b="1" i="1" dirty="0" err="1">
                <a:solidFill>
                  <a:srgbClr val="000000"/>
                </a:solidFill>
                <a:latin typeface="Times New Roman"/>
                <a:ea typeface="Times New Roman"/>
                <a:cs typeface="Times New Roman"/>
                <a:sym typeface="Times New Roman"/>
              </a:rPr>
              <a:t>active_power</a:t>
            </a:r>
            <a:r>
              <a:rPr lang="en-US" sz="2300" b="1" i="1" dirty="0">
                <a:solidFill>
                  <a:srgbClr val="000000"/>
                </a:solidFill>
                <a:latin typeface="Times New Roman"/>
                <a:ea typeface="Times New Roman"/>
                <a:cs typeface="Times New Roman"/>
                <a:sym typeface="Times New Roman"/>
              </a:rPr>
              <a:t> </a:t>
            </a:r>
            <a:r>
              <a:rPr lang="en-US" sz="2300" dirty="0">
                <a:solidFill>
                  <a:srgbClr val="000000"/>
                </a:solidFill>
                <a:latin typeface="Times New Roman"/>
                <a:ea typeface="Times New Roman"/>
                <a:cs typeface="Times New Roman"/>
                <a:sym typeface="Times New Roman"/>
              </a:rPr>
              <a:t>by time intervals (e.g., hour, day, month) and calculates the mean:</a:t>
            </a:r>
            <a:endParaRPr sz="2300"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3000"/>
              <a:buNone/>
            </a:pPr>
            <a:endParaRPr sz="2300"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endParaRPr lang="en-US" sz="2300" b="1"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r>
              <a:rPr lang="en-US" sz="2300" b="1" dirty="0">
                <a:solidFill>
                  <a:srgbClr val="000000"/>
                </a:solidFill>
                <a:latin typeface="Times New Roman"/>
                <a:ea typeface="Times New Roman"/>
                <a:cs typeface="Times New Roman"/>
                <a:sym typeface="Times New Roman"/>
              </a:rPr>
              <a:t>Normalize(MinMaxScaler):- </a:t>
            </a:r>
            <a:r>
              <a:rPr lang="en-US" sz="2300" dirty="0">
                <a:solidFill>
                  <a:srgbClr val="000000"/>
                </a:solidFill>
                <a:latin typeface="Times New Roman"/>
                <a:ea typeface="Times New Roman"/>
                <a:cs typeface="Times New Roman"/>
                <a:sym typeface="Times New Roman"/>
              </a:rPr>
              <a:t>It is used convert the data in different scale to a defined range typically between the 0 and 1	</a:t>
            </a:r>
            <a:endParaRPr sz="2300" dirty="0">
              <a:solidFill>
                <a:srgbClr val="0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98B9113B-3926-8ECA-F57E-11002500F1AF}"/>
              </a:ext>
            </a:extLst>
          </p:cNvPr>
          <p:cNvPicPr>
            <a:picLocks noChangeAspect="1"/>
          </p:cNvPicPr>
          <p:nvPr/>
        </p:nvPicPr>
        <p:blipFill>
          <a:blip r:embed="rId3"/>
          <a:stretch>
            <a:fillRect/>
          </a:stretch>
        </p:blipFill>
        <p:spPr>
          <a:xfrm>
            <a:off x="4453452" y="5492505"/>
            <a:ext cx="2818695" cy="64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5798782A-B239-1EA6-D358-75EF03758FA6}"/>
              </a:ext>
            </a:extLst>
          </p:cNvPr>
          <p:cNvPicPr>
            <a:picLocks noChangeAspect="1"/>
          </p:cNvPicPr>
          <p:nvPr/>
        </p:nvPicPr>
        <p:blipFill>
          <a:blip r:embed="rId4"/>
          <a:stretch>
            <a:fillRect/>
          </a:stretch>
        </p:blipFill>
        <p:spPr>
          <a:xfrm>
            <a:off x="3919593" y="3863480"/>
            <a:ext cx="3886412" cy="645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4F54F51-4416-E9DE-D130-DBC84AC3E0E2}"/>
              </a:ext>
            </a:extLst>
          </p:cNvPr>
          <p:cNvPicPr>
            <a:picLocks noChangeAspect="1"/>
          </p:cNvPicPr>
          <p:nvPr/>
        </p:nvPicPr>
        <p:blipFill>
          <a:blip r:embed="rId5"/>
          <a:stretch>
            <a:fillRect/>
          </a:stretch>
        </p:blipFill>
        <p:spPr>
          <a:xfrm>
            <a:off x="4164071" y="2213223"/>
            <a:ext cx="3397456" cy="781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396;p38">
            <a:extLst>
              <a:ext uri="{FF2B5EF4-FFF2-40B4-BE49-F238E27FC236}">
                <a16:creationId xmlns:a16="http://schemas.microsoft.com/office/drawing/2014/main" id="{D8C1C566-0541-8559-AB56-AAF9A0F1ED2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
        <p:nvSpPr>
          <p:cNvPr id="218" name="Google Shape;218;p17"/>
          <p:cNvSpPr txBox="1"/>
          <p:nvPr/>
        </p:nvSpPr>
        <p:spPr>
          <a:xfrm>
            <a:off x="567950" y="1869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Handling Missing values</a:t>
            </a:r>
            <a:endParaRPr sz="3800" b="1" i="0" u="none" strike="noStrike" cap="none">
              <a:solidFill>
                <a:srgbClr val="FF0000"/>
              </a:solidFill>
              <a:latin typeface="Verdana"/>
              <a:ea typeface="Verdana"/>
              <a:cs typeface="Verdana"/>
              <a:sym typeface="Verdana"/>
            </a:endParaRPr>
          </a:p>
        </p:txBody>
      </p:sp>
      <p:pic>
        <p:nvPicPr>
          <p:cNvPr id="3" name="Picture 2">
            <a:extLst>
              <a:ext uri="{FF2B5EF4-FFF2-40B4-BE49-F238E27FC236}">
                <a16:creationId xmlns:a16="http://schemas.microsoft.com/office/drawing/2014/main" id="{FD872FBC-C911-6F44-F6FA-5ADD8C018DC4}"/>
              </a:ext>
            </a:extLst>
          </p:cNvPr>
          <p:cNvPicPr>
            <a:picLocks noChangeAspect="1"/>
          </p:cNvPicPr>
          <p:nvPr/>
        </p:nvPicPr>
        <p:blipFill>
          <a:blip r:embed="rId3"/>
          <a:stretch>
            <a:fillRect/>
          </a:stretch>
        </p:blipFill>
        <p:spPr>
          <a:xfrm>
            <a:off x="2067334" y="2259226"/>
            <a:ext cx="8231357" cy="3277974"/>
          </a:xfrm>
          <a:prstGeom prst="rect">
            <a:avLst/>
          </a:prstGeom>
        </p:spPr>
      </p:pic>
      <p:sp>
        <p:nvSpPr>
          <p:cNvPr id="4" name="Google Shape;396;p38">
            <a:extLst>
              <a:ext uri="{FF2B5EF4-FFF2-40B4-BE49-F238E27FC236}">
                <a16:creationId xmlns:a16="http://schemas.microsoft.com/office/drawing/2014/main" id="{C2334146-6E0A-910A-A860-331F3D914DAA}"/>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
        <p:nvSpPr>
          <p:cNvPr id="228" name="Google Shape;228;p18"/>
          <p:cNvSpPr txBox="1"/>
          <p:nvPr/>
        </p:nvSpPr>
        <p:spPr>
          <a:xfrm>
            <a:off x="952575" y="511325"/>
            <a:ext cx="5849100" cy="8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4" name="Picture 3">
            <a:extLst>
              <a:ext uri="{FF2B5EF4-FFF2-40B4-BE49-F238E27FC236}">
                <a16:creationId xmlns:a16="http://schemas.microsoft.com/office/drawing/2014/main" id="{D082B017-E952-6305-F4A0-7E165B9E8B9D}"/>
              </a:ext>
            </a:extLst>
          </p:cNvPr>
          <p:cNvPicPr>
            <a:picLocks noChangeAspect="1"/>
          </p:cNvPicPr>
          <p:nvPr/>
        </p:nvPicPr>
        <p:blipFill>
          <a:blip r:embed="rId3"/>
          <a:stretch>
            <a:fillRect/>
          </a:stretch>
        </p:blipFill>
        <p:spPr>
          <a:xfrm>
            <a:off x="487871" y="2566351"/>
            <a:ext cx="6097128" cy="2435533"/>
          </a:xfrm>
          <a:prstGeom prst="rect">
            <a:avLst/>
          </a:prstGeom>
        </p:spPr>
      </p:pic>
      <p:pic>
        <p:nvPicPr>
          <p:cNvPr id="5" name="Picture 4">
            <a:extLst>
              <a:ext uri="{FF2B5EF4-FFF2-40B4-BE49-F238E27FC236}">
                <a16:creationId xmlns:a16="http://schemas.microsoft.com/office/drawing/2014/main" id="{E4767E84-5BC0-CD30-5C17-9B7803C8ECF8}"/>
              </a:ext>
            </a:extLst>
          </p:cNvPr>
          <p:cNvPicPr>
            <a:picLocks noChangeAspect="1"/>
          </p:cNvPicPr>
          <p:nvPr/>
        </p:nvPicPr>
        <p:blipFill>
          <a:blip r:embed="rId4"/>
          <a:stretch>
            <a:fillRect/>
          </a:stretch>
        </p:blipFill>
        <p:spPr>
          <a:xfrm>
            <a:off x="7153910" y="2521238"/>
            <a:ext cx="4347210" cy="248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691B60-4B64-8DC7-9055-026FE65C2530}"/>
              </a:ext>
            </a:extLst>
          </p:cNvPr>
          <p:cNvSpPr txBox="1"/>
          <p:nvPr/>
        </p:nvSpPr>
        <p:spPr>
          <a:xfrm>
            <a:off x="751841" y="5149663"/>
            <a:ext cx="5344159" cy="923330"/>
          </a:xfrm>
          <a:prstGeom prst="rect">
            <a:avLst/>
          </a:prstGeom>
          <a:noFill/>
        </p:spPr>
        <p:txBody>
          <a:bodyPr wrap="square" rtlCol="0">
            <a:spAutoFit/>
          </a:bodyPr>
          <a:lstStyle/>
          <a:p>
            <a:pPr algn="ctr"/>
            <a:r>
              <a:rPr lang="en-US" sz="1800" b="0" spc="-10" dirty="0">
                <a:effectLst/>
                <a:latin typeface="Times New Roman" panose="02020603050405020304" pitchFamily="18" charset="0"/>
                <a:ea typeface="Times New Roman" panose="02020603050405020304" pitchFamily="18" charset="0"/>
              </a:rPr>
              <a:t>The statistical summary of the dataset reveals key insights, such as the completeness of data entries and the range of values for each variable as shown in </a:t>
            </a:r>
            <a:r>
              <a:rPr lang="en-US" sz="1800" b="1" spc="-10" dirty="0">
                <a:effectLst/>
                <a:latin typeface="Times New Roman" panose="02020603050405020304" pitchFamily="18" charset="0"/>
                <a:ea typeface="Times New Roman" panose="02020603050405020304" pitchFamily="18" charset="0"/>
              </a:rPr>
              <a:t>Figure 1</a:t>
            </a:r>
            <a:endParaRPr lang="en-US" b="1" dirty="0"/>
          </a:p>
        </p:txBody>
      </p:sp>
      <p:sp>
        <p:nvSpPr>
          <p:cNvPr id="7" name="TextBox 6">
            <a:extLst>
              <a:ext uri="{FF2B5EF4-FFF2-40B4-BE49-F238E27FC236}">
                <a16:creationId xmlns:a16="http://schemas.microsoft.com/office/drawing/2014/main" id="{5BCE05C8-FC68-C143-266D-4178D218EC5C}"/>
              </a:ext>
            </a:extLst>
          </p:cNvPr>
          <p:cNvSpPr txBox="1"/>
          <p:nvPr/>
        </p:nvSpPr>
        <p:spPr>
          <a:xfrm>
            <a:off x="1402080" y="2140167"/>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1- </a:t>
            </a:r>
            <a:r>
              <a:rPr lang="en-US" dirty="0">
                <a:latin typeface="Times New Roman" panose="02020603050405020304" pitchFamily="18" charset="0"/>
                <a:cs typeface="Times New Roman" panose="02020603050405020304" pitchFamily="18" charset="0"/>
              </a:rPr>
              <a:t>Statistical Summaries of Data</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EA4A79-8EF5-3CEA-75D5-B22158FA2CBC}"/>
              </a:ext>
            </a:extLst>
          </p:cNvPr>
          <p:cNvSpPr txBox="1"/>
          <p:nvPr/>
        </p:nvSpPr>
        <p:spPr>
          <a:xfrm>
            <a:off x="6583680" y="5149663"/>
            <a:ext cx="5344159" cy="1089529"/>
          </a:xfrm>
          <a:prstGeom prst="rect">
            <a:avLst/>
          </a:prstGeom>
          <a:noFill/>
        </p:spPr>
        <p:txBody>
          <a:bodyPr wrap="square" rtlCol="0">
            <a:spAutoFit/>
          </a:bodyPr>
          <a:lstStyle/>
          <a:p>
            <a:pPr marL="171450" marR="330200" algn="ctr">
              <a:lnSpc>
                <a:spcPct val="90000"/>
              </a:lnSpc>
              <a:spcAft>
                <a:spcPts val="800"/>
              </a:spcAft>
              <a:tabLst>
                <a:tab pos="2286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histogram as shown in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2</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defines the underlying distribution of temperature values before incorporating them into our forecasting model.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BD7F95D-A4CF-2AF0-DF5A-047FC2F7B936}"/>
              </a:ext>
            </a:extLst>
          </p:cNvPr>
          <p:cNvSpPr txBox="1"/>
          <p:nvPr/>
        </p:nvSpPr>
        <p:spPr>
          <a:xfrm>
            <a:off x="7412355" y="2085774"/>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2- </a:t>
            </a:r>
            <a:r>
              <a:rPr lang="en-US" dirty="0">
                <a:latin typeface="Times New Roman" panose="02020603050405020304" pitchFamily="18" charset="0"/>
                <a:cs typeface="Times New Roman" panose="02020603050405020304" pitchFamily="18" charset="0"/>
              </a:rPr>
              <a:t>Temperature Distribution – Histogram</a:t>
            </a:r>
            <a:endParaRPr lang="en-US" b="1" dirty="0">
              <a:latin typeface="Times New Roman" panose="02020603050405020304" pitchFamily="18" charset="0"/>
              <a:cs typeface="Times New Roman" panose="02020603050405020304" pitchFamily="18" charset="0"/>
            </a:endParaRPr>
          </a:p>
        </p:txBody>
      </p:sp>
      <p:sp>
        <p:nvSpPr>
          <p:cNvPr id="10" name="Google Shape;396;p38">
            <a:extLst>
              <a:ext uri="{FF2B5EF4-FFF2-40B4-BE49-F238E27FC236}">
                <a16:creationId xmlns:a16="http://schemas.microsoft.com/office/drawing/2014/main" id="{EACDE7C2-A090-6E59-0191-6360530EC06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pPr marL="0" lvl="0" indent="0" algn="ctr" rtl="0">
                <a:lnSpc>
                  <a:spcPct val="100000"/>
                </a:lnSpc>
                <a:spcBef>
                  <a:spcPts val="0"/>
                </a:spcBef>
                <a:spcAft>
                  <a:spcPts val="0"/>
                </a:spcAft>
                <a:buClr>
                  <a:srgbClr val="000000"/>
                </a:buClr>
                <a:buSzPts val="1200"/>
                <a:buFont typeface="Arial"/>
                <a:buNone/>
              </a:pPr>
              <a:t>19</a:t>
            </a:fld>
            <a:endParaRPr/>
          </a:p>
        </p:txBody>
      </p:sp>
      <p:sp>
        <p:nvSpPr>
          <p:cNvPr id="237" name="Google Shape;237;p19"/>
          <p:cNvSpPr txBox="1"/>
          <p:nvPr/>
        </p:nvSpPr>
        <p:spPr>
          <a:xfrm>
            <a:off x="872075" y="578400"/>
            <a:ext cx="5004000" cy="8049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FF0000"/>
                </a:solidFill>
                <a:latin typeface="Verdana"/>
                <a:ea typeface="Verdana"/>
                <a:cs typeface="Verdana"/>
                <a:sym typeface="Verdana"/>
              </a:rPr>
              <a:t>Outputs</a:t>
            </a:r>
            <a:endParaRPr sz="3600" b="1" i="0" u="none" strike="noStrike" cap="none" dirty="0">
              <a:solidFill>
                <a:srgbClr val="FF0000"/>
              </a:solidFill>
              <a:latin typeface="Verdana"/>
              <a:ea typeface="Verdana"/>
              <a:cs typeface="Verdana"/>
              <a:sym typeface="Verdana"/>
            </a:endParaRPr>
          </a:p>
        </p:txBody>
      </p:sp>
      <p:pic>
        <p:nvPicPr>
          <p:cNvPr id="2" name="image6.png">
            <a:extLst>
              <a:ext uri="{FF2B5EF4-FFF2-40B4-BE49-F238E27FC236}">
                <a16:creationId xmlns:a16="http://schemas.microsoft.com/office/drawing/2014/main" id="{D2930979-77A6-5D36-3334-79703273C356}"/>
              </a:ext>
            </a:extLst>
          </p:cNvPr>
          <p:cNvPicPr/>
          <p:nvPr/>
        </p:nvPicPr>
        <p:blipFill>
          <a:blip r:embed="rId3"/>
          <a:srcRect/>
          <a:stretch>
            <a:fillRect/>
          </a:stretch>
        </p:blipFill>
        <p:spPr>
          <a:xfrm>
            <a:off x="812900" y="2367280"/>
            <a:ext cx="5342890" cy="2633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2E6EA039-E3FA-C0C1-0FF7-425E873E8E26}"/>
              </a:ext>
            </a:extLst>
          </p:cNvPr>
          <p:cNvPicPr>
            <a:picLocks noChangeAspect="1"/>
          </p:cNvPicPr>
          <p:nvPr/>
        </p:nvPicPr>
        <p:blipFill>
          <a:blip r:embed="rId4"/>
          <a:stretch>
            <a:fillRect/>
          </a:stretch>
        </p:blipFill>
        <p:spPr>
          <a:xfrm>
            <a:off x="7404635" y="2239327"/>
            <a:ext cx="3974465" cy="2889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19009D16-FCD2-E6CF-9A6B-A381BC5360A8}"/>
              </a:ext>
            </a:extLst>
          </p:cNvPr>
          <p:cNvSpPr txBox="1"/>
          <p:nvPr/>
        </p:nvSpPr>
        <p:spPr>
          <a:xfrm>
            <a:off x="7232867" y="5221267"/>
            <a:ext cx="4318000" cy="923330"/>
          </a:xfrm>
          <a:prstGeom prst="rect">
            <a:avLst/>
          </a:prstGeom>
          <a:noFill/>
        </p:spPr>
        <p:txBody>
          <a:bodyPr wrap="square" rtlCol="0">
            <a:spAutoFit/>
          </a:bodyPr>
          <a:lstStyle/>
          <a:p>
            <a:pPr algn="ctr"/>
            <a:r>
              <a:rPr lang="en-IN" sz="1800" dirty="0">
                <a:effectLst/>
                <a:latin typeface="Times New Roman" panose="02020603050405020304" pitchFamily="18" charset="0"/>
                <a:ea typeface="Calibri" panose="020F0502020204030204" pitchFamily="34" charset="0"/>
              </a:rPr>
              <a:t>As mentioned in </a:t>
            </a:r>
            <a:r>
              <a:rPr lang="en-IN" sz="1800" b="1" dirty="0">
                <a:effectLst/>
                <a:latin typeface="Times New Roman" panose="02020603050405020304" pitchFamily="18" charset="0"/>
                <a:ea typeface="Calibri" panose="020F0502020204030204" pitchFamily="34" charset="0"/>
              </a:rPr>
              <a:t>Figure 4</a:t>
            </a:r>
            <a:r>
              <a:rPr lang="en-IN" sz="1800" dirty="0">
                <a:effectLst/>
                <a:latin typeface="Times New Roman" panose="02020603050405020304" pitchFamily="18" charset="0"/>
                <a:ea typeface="Calibri" panose="020F0502020204030204" pitchFamily="34" charset="0"/>
              </a:rPr>
              <a:t>, Exploring correlations identifies relationships between different factors helping select key features </a:t>
            </a:r>
            <a:endParaRPr lang="en-US" dirty="0"/>
          </a:p>
        </p:txBody>
      </p:sp>
      <p:sp>
        <p:nvSpPr>
          <p:cNvPr id="5" name="TextBox 4">
            <a:extLst>
              <a:ext uri="{FF2B5EF4-FFF2-40B4-BE49-F238E27FC236}">
                <a16:creationId xmlns:a16="http://schemas.microsoft.com/office/drawing/2014/main" id="{1BED7F44-65FE-7172-7CC0-9316246DB6E2}"/>
              </a:ext>
            </a:extLst>
          </p:cNvPr>
          <p:cNvSpPr txBox="1"/>
          <p:nvPr/>
        </p:nvSpPr>
        <p:spPr>
          <a:xfrm>
            <a:off x="7476707" y="1830922"/>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4. </a:t>
            </a:r>
            <a:r>
              <a:rPr lang="en-US" dirty="0">
                <a:latin typeface="Times New Roman" panose="02020603050405020304" pitchFamily="18" charset="0"/>
                <a:cs typeface="Times New Roman" panose="02020603050405020304" pitchFamily="18" charset="0"/>
              </a:rPr>
              <a:t>Feature Correlation Heatmap</a:t>
            </a:r>
          </a:p>
        </p:txBody>
      </p:sp>
      <p:sp>
        <p:nvSpPr>
          <p:cNvPr id="7" name="TextBox 6">
            <a:extLst>
              <a:ext uri="{FF2B5EF4-FFF2-40B4-BE49-F238E27FC236}">
                <a16:creationId xmlns:a16="http://schemas.microsoft.com/office/drawing/2014/main" id="{469C5E6E-35B7-1D27-45D7-BD352AB49101}"/>
              </a:ext>
            </a:extLst>
          </p:cNvPr>
          <p:cNvSpPr txBox="1"/>
          <p:nvPr/>
        </p:nvSpPr>
        <p:spPr>
          <a:xfrm>
            <a:off x="1325345" y="5129212"/>
            <a:ext cx="4318000" cy="923330"/>
          </a:xfrm>
          <a:prstGeom prst="rect">
            <a:avLst/>
          </a:prstGeom>
          <a:noFill/>
        </p:spPr>
        <p:txBody>
          <a:bodyPr wrap="square" rtlCol="0">
            <a:spAutoFit/>
          </a:bodyPr>
          <a:lstStyle/>
          <a:p>
            <a:pPr algn="ctr"/>
            <a:r>
              <a:rPr lang="en-IN" sz="1800" dirty="0">
                <a:effectLst/>
                <a:latin typeface="Times New Roman" panose="02020603050405020304" pitchFamily="18" charset="0"/>
                <a:ea typeface="Calibri" panose="020F0502020204030204" pitchFamily="34" charset="0"/>
              </a:rPr>
              <a:t>The line plot as shown in </a:t>
            </a:r>
            <a:r>
              <a:rPr lang="en-IN" sz="1800" b="1" dirty="0">
                <a:effectLst/>
                <a:latin typeface="Times New Roman" panose="02020603050405020304" pitchFamily="18" charset="0"/>
                <a:ea typeface="Calibri" panose="020F0502020204030204" pitchFamily="34" charset="0"/>
              </a:rPr>
              <a:t>Figure 3</a:t>
            </a:r>
            <a:r>
              <a:rPr lang="en-IN" sz="1800" dirty="0">
                <a:effectLst/>
                <a:latin typeface="Times New Roman" panose="02020603050405020304" pitchFamily="18" charset="0"/>
                <a:ea typeface="Calibri" panose="020F0502020204030204" pitchFamily="34" charset="0"/>
              </a:rPr>
              <a:t>, serves as an important step in understanding how active power consumption varies over time</a:t>
            </a:r>
            <a:endParaRPr lang="en-US" dirty="0"/>
          </a:p>
        </p:txBody>
      </p:sp>
      <p:sp>
        <p:nvSpPr>
          <p:cNvPr id="8" name="TextBox 7">
            <a:extLst>
              <a:ext uri="{FF2B5EF4-FFF2-40B4-BE49-F238E27FC236}">
                <a16:creationId xmlns:a16="http://schemas.microsoft.com/office/drawing/2014/main" id="{C635B67D-68E6-E4D9-D246-8CFFF92B8158}"/>
              </a:ext>
            </a:extLst>
          </p:cNvPr>
          <p:cNvSpPr txBox="1"/>
          <p:nvPr/>
        </p:nvSpPr>
        <p:spPr>
          <a:xfrm>
            <a:off x="1726147" y="1938137"/>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3. </a:t>
            </a:r>
            <a:r>
              <a:rPr lang="en-US" dirty="0">
                <a:latin typeface="Times New Roman" panose="02020603050405020304" pitchFamily="18" charset="0"/>
                <a:cs typeface="Times New Roman" panose="02020603050405020304" pitchFamily="18" charset="0"/>
              </a:rPr>
              <a:t>Active Power over Time Series Plot</a:t>
            </a:r>
          </a:p>
        </p:txBody>
      </p:sp>
      <p:sp>
        <p:nvSpPr>
          <p:cNvPr id="9" name="Google Shape;396;p38">
            <a:extLst>
              <a:ext uri="{FF2B5EF4-FFF2-40B4-BE49-F238E27FC236}">
                <a16:creationId xmlns:a16="http://schemas.microsoft.com/office/drawing/2014/main" id="{C55B7A8B-8B84-CF11-4C4B-5538CB60608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D573-8A32-0EAE-2DEA-A954FE3A574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5E65199-07B1-1A5F-452D-3F01C384588A}"/>
              </a:ext>
            </a:extLst>
          </p:cNvPr>
          <p:cNvSpPr txBox="1">
            <a:spLocks noGrp="1"/>
          </p:cNvSpPr>
          <p:nvPr>
            <p:ph type="title"/>
          </p:nvPr>
        </p:nvSpPr>
        <p:spPr>
          <a:xfrm>
            <a:off x="845502" y="966469"/>
            <a:ext cx="7999730" cy="518159"/>
          </a:xfrm>
          <a:prstGeom prst="rect">
            <a:avLst/>
          </a:prstGeom>
        </p:spPr>
        <p:txBody>
          <a:bodyPr vert="horz" wrap="square" lIns="0" tIns="16510" rIns="0" bIns="0" rtlCol="0">
            <a:spAutoFit/>
          </a:bodyPr>
          <a:lstStyle/>
          <a:p>
            <a:pPr marL="12700">
              <a:lnSpc>
                <a:spcPct val="100000"/>
              </a:lnSpc>
              <a:spcBef>
                <a:spcPts val="130"/>
              </a:spcBef>
            </a:pPr>
            <a:r>
              <a:rPr sz="3200" spc="5" dirty="0">
                <a:solidFill>
                  <a:srgbClr val="FF0000"/>
                </a:solidFill>
              </a:rPr>
              <a:t>Problem</a:t>
            </a:r>
            <a:r>
              <a:rPr sz="3200" spc="-25" dirty="0">
                <a:solidFill>
                  <a:srgbClr val="FF0000"/>
                </a:solidFill>
              </a:rPr>
              <a:t> </a:t>
            </a:r>
            <a:r>
              <a:rPr sz="3200" dirty="0">
                <a:solidFill>
                  <a:srgbClr val="FF0000"/>
                </a:solidFill>
              </a:rPr>
              <a:t>Statement</a:t>
            </a:r>
            <a:r>
              <a:rPr sz="3200" spc="-25" dirty="0">
                <a:solidFill>
                  <a:srgbClr val="FF0000"/>
                </a:solidFill>
              </a:rPr>
              <a:t> </a:t>
            </a:r>
            <a:r>
              <a:rPr sz="3200" spc="5" dirty="0">
                <a:solidFill>
                  <a:srgbClr val="FF0000"/>
                </a:solidFill>
              </a:rPr>
              <a:t>and</a:t>
            </a:r>
            <a:r>
              <a:rPr sz="3200" spc="-65" dirty="0">
                <a:solidFill>
                  <a:srgbClr val="FF0000"/>
                </a:solidFill>
              </a:rPr>
              <a:t> </a:t>
            </a:r>
            <a:r>
              <a:rPr sz="3200" spc="5" dirty="0">
                <a:solidFill>
                  <a:srgbClr val="FF0000"/>
                </a:solidFill>
              </a:rPr>
              <a:t>Motivation</a:t>
            </a:r>
            <a:endParaRPr sz="3200"/>
          </a:p>
        </p:txBody>
      </p:sp>
      <p:sp>
        <p:nvSpPr>
          <p:cNvPr id="5" name="object 5">
            <a:extLst>
              <a:ext uri="{FF2B5EF4-FFF2-40B4-BE49-F238E27FC236}">
                <a16:creationId xmlns:a16="http://schemas.microsoft.com/office/drawing/2014/main" id="{F7EFF089-879A-D8EF-5D6F-8FA6F0CAAE16}"/>
              </a:ext>
            </a:extLst>
          </p:cNvPr>
          <p:cNvSpPr txBox="1">
            <a:spLocks noGrp="1"/>
          </p:cNvSpPr>
          <p:nvPr>
            <p:ph type="ftr" sz="quarter" idx="5"/>
          </p:nvPr>
        </p:nvSpPr>
        <p:spPr>
          <a:xfrm>
            <a:off x="4343653" y="6285997"/>
            <a:ext cx="3504565" cy="39242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435"/>
              </a:lnSpc>
              <a:spcBef>
                <a:spcPts val="105"/>
              </a:spcBef>
            </a:pPr>
            <a:r>
              <a:rPr lang="en-US" spc="-5"/>
              <a:t>Department</a:t>
            </a:r>
            <a:r>
              <a:rPr lang="en-US"/>
              <a:t> </a:t>
            </a:r>
            <a:r>
              <a:rPr lang="en-US" spc="5"/>
              <a:t>of</a:t>
            </a:r>
            <a:r>
              <a:rPr lang="en-US" spc="-20"/>
              <a:t> </a:t>
            </a:r>
            <a:r>
              <a:rPr lang="en-US" spc="-5"/>
              <a:t>Artificial</a:t>
            </a:r>
            <a:r>
              <a:rPr lang="en-US"/>
              <a:t> </a:t>
            </a:r>
            <a:r>
              <a:rPr lang="en-US" spc="-10"/>
              <a:t>Intelligence</a:t>
            </a:r>
            <a:r>
              <a:rPr lang="en-US" spc="60"/>
              <a:t> </a:t>
            </a:r>
            <a:r>
              <a:rPr lang="en-US" spc="-25"/>
              <a:t>and</a:t>
            </a:r>
            <a:r>
              <a:rPr lang="en-US" spc="30"/>
              <a:t> </a:t>
            </a:r>
            <a:r>
              <a:rPr lang="en-US" spc="-10"/>
              <a:t>Data</a:t>
            </a:r>
          </a:p>
          <a:p>
            <a:pPr marL="13970" algn="ctr">
              <a:lnSpc>
                <a:spcPts val="1435"/>
              </a:lnSpc>
            </a:pPr>
            <a:r>
              <a:rPr lang="en-US"/>
              <a:t>Science</a:t>
            </a:r>
            <a:endParaRPr dirty="0"/>
          </a:p>
        </p:txBody>
      </p:sp>
      <p:sp>
        <p:nvSpPr>
          <p:cNvPr id="6" name="object 6">
            <a:extLst>
              <a:ext uri="{FF2B5EF4-FFF2-40B4-BE49-F238E27FC236}">
                <a16:creationId xmlns:a16="http://schemas.microsoft.com/office/drawing/2014/main" id="{5CC47534-36BC-2CD0-04D6-5CC143008339}"/>
              </a:ext>
            </a:extLst>
          </p:cNvPr>
          <p:cNvSpPr txBox="1"/>
          <p:nvPr/>
        </p:nvSpPr>
        <p:spPr>
          <a:xfrm>
            <a:off x="11160125" y="6285997"/>
            <a:ext cx="173355" cy="211454"/>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200" dirty="0">
                <a:latin typeface="Verdana"/>
                <a:cs typeface="Verdana"/>
              </a:rPr>
              <a:t>2</a:t>
            </a:fld>
            <a:endParaRPr sz="1200">
              <a:latin typeface="Verdana"/>
              <a:cs typeface="Verdana"/>
            </a:endParaRPr>
          </a:p>
        </p:txBody>
      </p:sp>
      <p:sp>
        <p:nvSpPr>
          <p:cNvPr id="7" name="TextBox 6">
            <a:extLst>
              <a:ext uri="{FF2B5EF4-FFF2-40B4-BE49-F238E27FC236}">
                <a16:creationId xmlns:a16="http://schemas.microsoft.com/office/drawing/2014/main" id="{0E302694-3FCD-F0EE-5D1B-13E8D69711A4}"/>
              </a:ext>
            </a:extLst>
          </p:cNvPr>
          <p:cNvSpPr txBox="1"/>
          <p:nvPr/>
        </p:nvSpPr>
        <p:spPr>
          <a:xfrm>
            <a:off x="758824" y="1828800"/>
            <a:ext cx="10487978" cy="1107996"/>
          </a:xfrm>
          <a:prstGeom prst="rect">
            <a:avLst/>
          </a:prstGeom>
          <a:noFill/>
        </p:spPr>
        <p:txBody>
          <a:bodyPr wrap="square" rtlCol="0">
            <a:spAutoFit/>
          </a:bodyPr>
          <a:lstStyle/>
          <a:p>
            <a:pPr algn="just"/>
            <a:r>
              <a:rPr lang="en-US" sz="2200" dirty="0">
                <a:latin typeface="Verdana" panose="020B0604030504040204" pitchFamily="34" charset="0"/>
                <a:ea typeface="Verdana" panose="020B0604030504040204" pitchFamily="34" charset="0"/>
              </a:rPr>
              <a:t>Develop a forecasting model that accurately predicts energy consumption for residential and commercial buildings using historical data and weather forecast information.</a:t>
            </a:r>
          </a:p>
        </p:txBody>
      </p:sp>
      <p:sp>
        <p:nvSpPr>
          <p:cNvPr id="8" name="TextBox 7">
            <a:extLst>
              <a:ext uri="{FF2B5EF4-FFF2-40B4-BE49-F238E27FC236}">
                <a16:creationId xmlns:a16="http://schemas.microsoft.com/office/drawing/2014/main" id="{21793827-2460-55F7-9B09-8E22948E3764}"/>
              </a:ext>
            </a:extLst>
          </p:cNvPr>
          <p:cNvSpPr txBox="1"/>
          <p:nvPr/>
        </p:nvSpPr>
        <p:spPr>
          <a:xfrm>
            <a:off x="758824" y="3013648"/>
            <a:ext cx="2613025" cy="461665"/>
          </a:xfrm>
          <a:prstGeom prst="rect">
            <a:avLst/>
          </a:prstGeom>
          <a:noFill/>
        </p:spPr>
        <p:txBody>
          <a:bodyPr wrap="square" rtlCol="0">
            <a:spAutoFit/>
          </a:bodyPr>
          <a:lstStyle/>
          <a:p>
            <a:r>
              <a:rPr lang="en-US" sz="2400" b="1" dirty="0">
                <a:solidFill>
                  <a:srgbClr val="FF0000"/>
                </a:solidFill>
                <a:latin typeface="Verdana" panose="020B0604030504040204" pitchFamily="34" charset="0"/>
                <a:ea typeface="Verdana" panose="020B0604030504040204" pitchFamily="34" charset="0"/>
              </a:rPr>
              <a:t>MOTIVATION:</a:t>
            </a:r>
          </a:p>
        </p:txBody>
      </p:sp>
      <p:sp>
        <p:nvSpPr>
          <p:cNvPr id="9" name="TextBox 8">
            <a:extLst>
              <a:ext uri="{FF2B5EF4-FFF2-40B4-BE49-F238E27FC236}">
                <a16:creationId xmlns:a16="http://schemas.microsoft.com/office/drawing/2014/main" id="{4587CAF4-EC23-2861-DB7E-53A4B1681FA6}"/>
              </a:ext>
            </a:extLst>
          </p:cNvPr>
          <p:cNvSpPr txBox="1"/>
          <p:nvPr/>
        </p:nvSpPr>
        <p:spPr>
          <a:xfrm>
            <a:off x="758824" y="3475313"/>
            <a:ext cx="10354627" cy="2723823"/>
          </a:xfrm>
          <a:prstGeom prst="rect">
            <a:avLst/>
          </a:prstGeom>
          <a:noFill/>
        </p:spPr>
        <p:txBody>
          <a:bodyPr wrap="square" rtlCol="0">
            <a:spAutoFit/>
          </a:bodyPr>
          <a:lstStyle/>
          <a:p>
            <a:pPr marL="342900" indent="-342900">
              <a:buFont typeface="Wingdings" panose="05000000000000000000" pitchFamily="2" charset="2"/>
              <a:buChar char="ü"/>
            </a:pPr>
            <a:r>
              <a:rPr lang="en-US" sz="1900" dirty="0">
                <a:latin typeface="Verdana" panose="020B0604030504040204" pitchFamily="34" charset="0"/>
                <a:ea typeface="Verdana" panose="020B0604030504040204" pitchFamily="34" charset="0"/>
              </a:rPr>
              <a:t>Accurate energy consumption forecasting allows users to manage their energy usage more efficiently, reducing unexpected high bills and promoting smarter energy consumption practices.</a:t>
            </a:r>
          </a:p>
          <a:p>
            <a:pPr marL="342900" indent="-342900">
              <a:buFont typeface="Wingdings" panose="05000000000000000000" pitchFamily="2" charset="2"/>
              <a:buChar char="ü"/>
            </a:pPr>
            <a:endParaRPr lang="en-US" sz="19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US" sz="1900" dirty="0">
                <a:latin typeface="Verdana" panose="020B0604030504040204" pitchFamily="34" charset="0"/>
                <a:ea typeface="Verdana" panose="020B0604030504040204" pitchFamily="34" charset="0"/>
              </a:rPr>
              <a:t>Effective forecasting helps in optimizing resource allocation, reducing energy waste, and supporting cost savings, while also contributing to environmental sustainability by encouraging responsible energy use and reducing carbon footprints.</a:t>
            </a:r>
          </a:p>
          <a:p>
            <a:endParaRPr lang="en-US"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7863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2: Feature Engineering</a:t>
            </a:r>
            <a:endParaRPr b="1" dirty="0">
              <a:solidFill>
                <a:srgbClr val="FF0000"/>
              </a:solidFill>
            </a:endParaRPr>
          </a:p>
          <a:p>
            <a:pPr marL="0" lvl="0" indent="0" algn="l" rtl="0">
              <a:lnSpc>
                <a:spcPct val="100000"/>
              </a:lnSpc>
              <a:spcBef>
                <a:spcPts val="0"/>
              </a:spcBef>
              <a:spcAft>
                <a:spcPts val="0"/>
              </a:spcAft>
              <a:buSzPts val="1400"/>
              <a:buNone/>
            </a:pPr>
            <a:r>
              <a:rPr lang="en-US" dirty="0"/>
              <a:t> </a:t>
            </a:r>
            <a:endParaRPr dirty="0"/>
          </a:p>
        </p:txBody>
      </p:sp>
      <p:sp>
        <p:nvSpPr>
          <p:cNvPr id="246" name="Google Shape;246;p20"/>
          <p:cNvSpPr txBox="1">
            <a:spLocks noGrp="1"/>
          </p:cNvSpPr>
          <p:nvPr>
            <p:ph type="body" idx="1"/>
          </p:nvPr>
        </p:nvSpPr>
        <p:spPr>
          <a:xfrm>
            <a:off x="679450" y="1699211"/>
            <a:ext cx="11251200" cy="3999300"/>
          </a:xfrm>
          <a:prstGeom prst="rect">
            <a:avLst/>
          </a:prstGeom>
          <a:noFill/>
          <a:ln>
            <a:noFill/>
          </a:ln>
        </p:spPr>
        <p:txBody>
          <a:bodyPr spcFirstLastPara="1" wrap="square" lIns="91425" tIns="45700" rIns="91425" bIns="45700" anchor="t" anchorCtr="0">
            <a:noAutofit/>
          </a:bodyPr>
          <a:lstStyle/>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1: </a:t>
            </a:r>
            <a:r>
              <a:rPr lang="en-US" sz="2400" dirty="0">
                <a:latin typeface="Times New Roman"/>
                <a:ea typeface="Times New Roman"/>
                <a:cs typeface="Times New Roman"/>
                <a:sym typeface="Times New Roman"/>
              </a:rPr>
              <a:t>Identify time based features to capture patterns in energy consumption</a:t>
            </a:r>
            <a:r>
              <a:rPr lang="en-US" sz="2400" b="1" dirty="0">
                <a:latin typeface="Times New Roman"/>
                <a:ea typeface="Times New Roman"/>
                <a:cs typeface="Times New Roman"/>
                <a:sym typeface="Times New Roman"/>
              </a:rPr>
              <a:t>.</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2:</a:t>
            </a:r>
            <a:r>
              <a:rPr lang="en-US" sz="2400" dirty="0">
                <a:latin typeface="Times New Roman"/>
                <a:ea typeface="Times New Roman"/>
                <a:cs typeface="Times New Roman"/>
                <a:sym typeface="Times New Roman"/>
              </a:rPr>
              <a:t>Apply rolling window on time based feature to compute rolling </a:t>
            </a:r>
            <a:r>
              <a:rPr lang="en-US" sz="2400" dirty="0" err="1">
                <a:latin typeface="Times New Roman"/>
                <a:ea typeface="Times New Roman"/>
                <a:cs typeface="Times New Roman"/>
                <a:sym typeface="Times New Roman"/>
              </a:rPr>
              <a:t>mean,rolling</a:t>
            </a:r>
            <a:r>
              <a:rPr lang="en-US" sz="2400" dirty="0">
                <a:latin typeface="Times New Roman"/>
                <a:ea typeface="Times New Roman"/>
                <a:cs typeface="Times New Roman"/>
                <a:sym typeface="Times New Roman"/>
              </a:rPr>
              <a:t> standard deviation which captures trends over time.</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3:</a:t>
            </a:r>
            <a:r>
              <a:rPr lang="en-US" sz="2400" dirty="0">
                <a:latin typeface="Times New Roman"/>
                <a:ea typeface="Times New Roman"/>
                <a:cs typeface="Times New Roman"/>
                <a:sym typeface="Times New Roman"/>
              </a:rPr>
              <a:t>Create lagged version of the data to predict future values based on past observations.</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4:</a:t>
            </a:r>
            <a:r>
              <a:rPr lang="en-US" sz="2400" dirty="0">
                <a:latin typeface="Times New Roman"/>
                <a:ea typeface="Times New Roman"/>
                <a:cs typeface="Times New Roman"/>
                <a:sym typeface="Times New Roman"/>
              </a:rPr>
              <a:t>Combining rolling statistics, time based features and lagged features transforms raw data into meaningful inputs which enhances prediction accuracy.</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5</a:t>
            </a:r>
            <a:r>
              <a:rPr lang="en-US" sz="2400" dirty="0">
                <a:latin typeface="Times New Roman"/>
                <a:ea typeface="Times New Roman"/>
                <a:cs typeface="Times New Roman"/>
                <a:sym typeface="Times New Roman"/>
              </a:rPr>
              <a:t>: Ensure all features are normalized and free from missing values, ready for model training.</a:t>
            </a:r>
            <a:endParaRPr sz="2400" dirty="0">
              <a:latin typeface="Times New Roman"/>
              <a:ea typeface="Times New Roman"/>
              <a:cs typeface="Times New Roman"/>
              <a:sym typeface="Times New Roman"/>
            </a:endParaRPr>
          </a:p>
          <a:p>
            <a:pPr marL="0" lvl="0" indent="0" algn="l" rtl="0">
              <a:lnSpc>
                <a:spcPct val="100000"/>
              </a:lnSpc>
              <a:spcBef>
                <a:spcPts val="1200"/>
              </a:spcBef>
              <a:spcAft>
                <a:spcPts val="0"/>
              </a:spcAft>
              <a:buSzPts val="1800"/>
              <a:buNone/>
            </a:pPr>
            <a:endParaRPr b="1" dirty="0">
              <a:latin typeface="Times New Roman"/>
              <a:ea typeface="Times New Roman"/>
              <a:cs typeface="Times New Roman"/>
              <a:sym typeface="Times New Roman"/>
            </a:endParaRPr>
          </a:p>
        </p:txBody>
      </p:sp>
      <p:sp>
        <p:nvSpPr>
          <p:cNvPr id="247" name="Google Shape;247;p2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
        <p:nvSpPr>
          <p:cNvPr id="2" name="Google Shape;396;p38">
            <a:extLst>
              <a:ext uri="{FF2B5EF4-FFF2-40B4-BE49-F238E27FC236}">
                <a16:creationId xmlns:a16="http://schemas.microsoft.com/office/drawing/2014/main" id="{F0BDDC32-7A0D-D3C9-C788-CEF8506013C2}"/>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
        <p:nvSpPr>
          <p:cNvPr id="254" name="Google Shape;254;p21"/>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Data Flow Diagram</a:t>
            </a:r>
            <a:endParaRPr sz="3800" b="1" i="0" u="none" strike="noStrike" cap="none">
              <a:solidFill>
                <a:srgbClr val="FF0000"/>
              </a:solidFill>
              <a:latin typeface="Verdana"/>
              <a:ea typeface="Verdana"/>
              <a:cs typeface="Verdana"/>
              <a:sym typeface="Verdana"/>
            </a:endParaRPr>
          </a:p>
        </p:txBody>
      </p:sp>
      <p:pic>
        <p:nvPicPr>
          <p:cNvPr id="5122" name="Picture 2">
            <a:extLst>
              <a:ext uri="{FF2B5EF4-FFF2-40B4-BE49-F238E27FC236}">
                <a16:creationId xmlns:a16="http://schemas.microsoft.com/office/drawing/2014/main" id="{657C67D2-717A-5542-AC99-75A6EF6B8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962862"/>
            <a:ext cx="9620250" cy="37052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6;p38">
            <a:extLst>
              <a:ext uri="{FF2B5EF4-FFF2-40B4-BE49-F238E27FC236}">
                <a16:creationId xmlns:a16="http://schemas.microsoft.com/office/drawing/2014/main" id="{C7B3F0C4-B921-D08B-070E-529839D33361}"/>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
        <p:nvSpPr>
          <p:cNvPr id="264" name="Google Shape;264;p22"/>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3800" b="1" i="0" u="none" strike="noStrike" cap="none">
                <a:solidFill>
                  <a:srgbClr val="FF0000"/>
                </a:solidFill>
                <a:latin typeface="Verdana"/>
                <a:ea typeface="Verdana"/>
                <a:cs typeface="Verdana"/>
                <a:sym typeface="Verdana"/>
              </a:rPr>
              <a:t>Feature Engineering</a:t>
            </a:r>
            <a:endParaRPr sz="38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400"/>
              <a:buFont typeface="Arial"/>
              <a:buNone/>
            </a:pPr>
            <a:r>
              <a:rPr lang="en-US" sz="3800" b="0" i="0" u="none" strike="noStrike" cap="none">
                <a:solidFill>
                  <a:schemeClr val="dk1"/>
                </a:solidFill>
                <a:latin typeface="Verdana"/>
                <a:ea typeface="Verdana"/>
                <a:cs typeface="Verdana"/>
                <a:sym typeface="Verdana"/>
              </a:rPr>
              <a:t> </a:t>
            </a:r>
            <a:endParaRPr sz="38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3800"/>
              <a:buFont typeface="Arial"/>
              <a:buNone/>
            </a:pPr>
            <a:endParaRPr sz="3800" b="1" i="0" u="none" strike="noStrike" cap="none">
              <a:solidFill>
                <a:srgbClr val="FF0000"/>
              </a:solidFill>
              <a:latin typeface="Verdana"/>
              <a:ea typeface="Verdana"/>
              <a:cs typeface="Verdana"/>
              <a:sym typeface="Verdana"/>
            </a:endParaRPr>
          </a:p>
        </p:txBody>
      </p:sp>
      <p:sp>
        <p:nvSpPr>
          <p:cNvPr id="2" name="TextBox 1">
            <a:extLst>
              <a:ext uri="{FF2B5EF4-FFF2-40B4-BE49-F238E27FC236}">
                <a16:creationId xmlns:a16="http://schemas.microsoft.com/office/drawing/2014/main" id="{9A0EA226-694A-66F8-B494-5C2788A676B2}"/>
              </a:ext>
            </a:extLst>
          </p:cNvPr>
          <p:cNvSpPr txBox="1"/>
          <p:nvPr/>
        </p:nvSpPr>
        <p:spPr>
          <a:xfrm>
            <a:off x="822960" y="1728292"/>
            <a:ext cx="10708640" cy="313932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Lag Features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Lag features look at past values to help the model understand recent trends, making it easier to predict future values based on short- and long-term usage patterns.</a:t>
            </a:r>
          </a:p>
          <a:p>
            <a:pPr lvl="3"/>
            <a:endParaRPr lang="en-US" sz="2200" dirty="0">
              <a:latin typeface="Times New Roman" panose="02020603050405020304" pitchFamily="18" charset="0"/>
              <a:cs typeface="Times New Roman" panose="02020603050405020304" pitchFamily="18" charset="0"/>
            </a:endParaRPr>
          </a:p>
          <a:p>
            <a:pPr lvl="3"/>
            <a:r>
              <a:rPr lang="en-US" sz="2200" b="1" dirty="0">
                <a:latin typeface="Times New Roman" panose="02020603050405020304" pitchFamily="18" charset="0"/>
                <a:cs typeface="Times New Roman" panose="02020603050405020304" pitchFamily="18" charset="0"/>
              </a:rPr>
              <a:t>Rolling Statistics</a:t>
            </a:r>
          </a:p>
          <a:p>
            <a:pPr lvl="3"/>
            <a:r>
              <a:rPr lang="en-US" sz="2200" dirty="0">
                <a:latin typeface="Times New Roman" panose="02020603050405020304" pitchFamily="18" charset="0"/>
                <a:cs typeface="Times New Roman" panose="02020603050405020304" pitchFamily="18" charset="0"/>
              </a:rPr>
              <a:t>Rolling statistics smooth out short-term fluctuations and highlight longer-term trends.</a:t>
            </a:r>
          </a:p>
          <a:p>
            <a:pPr marL="285750" lvl="3"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Rolling Mean (24 Hours): </a:t>
            </a:r>
            <a:r>
              <a:rPr lang="en-US" sz="2200" dirty="0">
                <a:latin typeface="Times New Roman" panose="02020603050405020304" pitchFamily="18" charset="0"/>
                <a:cs typeface="Times New Roman" panose="02020603050405020304" pitchFamily="18" charset="0"/>
              </a:rPr>
              <a:t>Calculates the average usage over a full day.</a:t>
            </a:r>
          </a:p>
          <a:p>
            <a:pPr marL="285750" lvl="3"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Rolling Standard Deviation (24 Hours):</a:t>
            </a:r>
            <a:r>
              <a:rPr lang="en-US" sz="2200" dirty="0">
                <a:latin typeface="Times New Roman" panose="02020603050405020304" pitchFamily="18" charset="0"/>
                <a:cs typeface="Times New Roman" panose="02020603050405020304" pitchFamily="18" charset="0"/>
              </a:rPr>
              <a:t> Shows variability in usage over the past 24 hours. </a:t>
            </a:r>
          </a:p>
        </p:txBody>
      </p:sp>
      <p:pic>
        <p:nvPicPr>
          <p:cNvPr id="3" name="Picture 2">
            <a:extLst>
              <a:ext uri="{FF2B5EF4-FFF2-40B4-BE49-F238E27FC236}">
                <a16:creationId xmlns:a16="http://schemas.microsoft.com/office/drawing/2014/main" id="{DC8418B5-3D69-AE4B-C48D-F60532396320}"/>
              </a:ext>
            </a:extLst>
          </p:cNvPr>
          <p:cNvPicPr>
            <a:picLocks noChangeAspect="1"/>
          </p:cNvPicPr>
          <p:nvPr/>
        </p:nvPicPr>
        <p:blipFill>
          <a:blip r:embed="rId3"/>
          <a:stretch>
            <a:fillRect/>
          </a:stretch>
        </p:blipFill>
        <p:spPr>
          <a:xfrm>
            <a:off x="3999942" y="4684733"/>
            <a:ext cx="4192115" cy="1276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Google Shape;396;p38">
            <a:extLst>
              <a:ext uri="{FF2B5EF4-FFF2-40B4-BE49-F238E27FC236}">
                <a16:creationId xmlns:a16="http://schemas.microsoft.com/office/drawing/2014/main" id="{93A22DC0-F56E-1B41-E138-9E1313EB409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
        <p:nvSpPr>
          <p:cNvPr id="271" name="Google Shape;271;p23"/>
          <p:cNvSpPr txBox="1"/>
          <p:nvPr/>
        </p:nvSpPr>
        <p:spPr>
          <a:xfrm>
            <a:off x="872075" y="578400"/>
            <a:ext cx="5004000" cy="80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Verdana"/>
                <a:ea typeface="Verdana"/>
                <a:cs typeface="Verdana"/>
                <a:sym typeface="Verdana"/>
              </a:rPr>
              <a:t>Outputs</a:t>
            </a:r>
            <a:endParaRPr sz="3600" b="1" i="0" u="none" strike="noStrike" cap="none">
              <a:solidFill>
                <a:srgbClr val="FF0000"/>
              </a:solidFill>
              <a:latin typeface="Verdana"/>
              <a:ea typeface="Verdana"/>
              <a:cs typeface="Verdana"/>
              <a:sym typeface="Verdana"/>
            </a:endParaRPr>
          </a:p>
        </p:txBody>
      </p:sp>
      <p:pic>
        <p:nvPicPr>
          <p:cNvPr id="2" name="image5.png">
            <a:extLst>
              <a:ext uri="{FF2B5EF4-FFF2-40B4-BE49-F238E27FC236}">
                <a16:creationId xmlns:a16="http://schemas.microsoft.com/office/drawing/2014/main" id="{7F5AF530-EB52-B6DE-218C-1993A2585D22}"/>
              </a:ext>
            </a:extLst>
          </p:cNvPr>
          <p:cNvPicPr/>
          <p:nvPr/>
        </p:nvPicPr>
        <p:blipFill>
          <a:blip r:embed="rId3"/>
          <a:srcRect/>
          <a:stretch>
            <a:fillRect/>
          </a:stretch>
        </p:blipFill>
        <p:spPr>
          <a:xfrm>
            <a:off x="519850" y="2473007"/>
            <a:ext cx="5356225" cy="2210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7.png">
            <a:extLst>
              <a:ext uri="{FF2B5EF4-FFF2-40B4-BE49-F238E27FC236}">
                <a16:creationId xmlns:a16="http://schemas.microsoft.com/office/drawing/2014/main" id="{47DD10DF-D617-263E-E867-A4CBDB6490AC}"/>
              </a:ext>
            </a:extLst>
          </p:cNvPr>
          <p:cNvPicPr/>
          <p:nvPr/>
        </p:nvPicPr>
        <p:blipFill>
          <a:blip r:embed="rId4"/>
          <a:srcRect/>
          <a:stretch>
            <a:fillRect/>
          </a:stretch>
        </p:blipFill>
        <p:spPr>
          <a:xfrm>
            <a:off x="6817410" y="2253794"/>
            <a:ext cx="4388485" cy="2584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63FA7A02-9DF9-6830-B8FE-5B645B7D4455}"/>
              </a:ext>
            </a:extLst>
          </p:cNvPr>
          <p:cNvSpPr txBox="1"/>
          <p:nvPr/>
        </p:nvSpPr>
        <p:spPr>
          <a:xfrm>
            <a:off x="812900" y="4870450"/>
            <a:ext cx="4428070" cy="1415772"/>
          </a:xfrm>
          <a:prstGeom prst="rect">
            <a:avLst/>
          </a:prstGeom>
          <a:noFill/>
        </p:spPr>
        <p:txBody>
          <a:bodyPr wrap="square" rtlCol="0">
            <a:spAutoFit/>
          </a:bodyPr>
          <a:lstStyle/>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Line Plot as shown in 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shows variability in energy usage over the past 24 hours, which can help detect unusual spikes or drops.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5" name="TextBox 4">
            <a:extLst>
              <a:ext uri="{FF2B5EF4-FFF2-40B4-BE49-F238E27FC236}">
                <a16:creationId xmlns:a16="http://schemas.microsoft.com/office/drawing/2014/main" id="{F7D3844A-A052-AAAB-81D1-773A10E2D44B}"/>
              </a:ext>
            </a:extLst>
          </p:cNvPr>
          <p:cNvSpPr txBox="1"/>
          <p:nvPr/>
        </p:nvSpPr>
        <p:spPr>
          <a:xfrm>
            <a:off x="6951030" y="4941570"/>
            <a:ext cx="4428070" cy="1200329"/>
          </a:xfrm>
          <a:prstGeom prst="rect">
            <a:avLst/>
          </a:prstGeom>
          <a:noFill/>
        </p:spPr>
        <p:txBody>
          <a:bodyPr wrap="square" rtlCol="0">
            <a:spAutoFit/>
          </a:bodyPr>
          <a:lstStyle/>
          <a:p>
            <a:pPr marL="171450" marR="330200" algn="ctr">
              <a:tabLst>
                <a:tab pos="6629400" algn="l"/>
              </a:tabLst>
            </a:pPr>
            <a:r>
              <a:rPr lang="en-US" sz="1800" dirty="0">
                <a:effectLst/>
                <a:latin typeface="Times New Roman" panose="02020603050405020304" pitchFamily="18" charset="0"/>
                <a:ea typeface="Times New Roman" panose="02020603050405020304" pitchFamily="18" charset="0"/>
              </a:rPr>
              <a:t>The Line Plot as shown in the </a:t>
            </a:r>
            <a:r>
              <a:rPr lang="en-US" sz="1800" b="1" dirty="0">
                <a:effectLst/>
                <a:latin typeface="Times New Roman" panose="02020603050405020304" pitchFamily="18" charset="0"/>
                <a:ea typeface="Times New Roman" panose="02020603050405020304" pitchFamily="18" charset="0"/>
              </a:rPr>
              <a:t>Figure 6</a:t>
            </a:r>
            <a:r>
              <a:rPr lang="en-US" sz="1800" dirty="0">
                <a:effectLst/>
                <a:latin typeface="Times New Roman" panose="02020603050405020304" pitchFamily="18" charset="0"/>
                <a:ea typeface="Times New Roman" panose="02020603050405020304" pitchFamily="18" charset="0"/>
              </a:rPr>
              <a:t>, shows the energy usage from the same hour the previous day. This is helpful for capturing daily usage patterns.</a:t>
            </a:r>
          </a:p>
        </p:txBody>
      </p:sp>
      <p:sp>
        <p:nvSpPr>
          <p:cNvPr id="6" name="TextBox 5">
            <a:extLst>
              <a:ext uri="{FF2B5EF4-FFF2-40B4-BE49-F238E27FC236}">
                <a16:creationId xmlns:a16="http://schemas.microsoft.com/office/drawing/2014/main" id="{46AF5899-DF17-B9F4-04B4-287CDCD8E89A}"/>
              </a:ext>
            </a:extLst>
          </p:cNvPr>
          <p:cNvSpPr txBox="1"/>
          <p:nvPr/>
        </p:nvSpPr>
        <p:spPr>
          <a:xfrm>
            <a:off x="7096492" y="1678911"/>
            <a:ext cx="3830320" cy="52322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6. </a:t>
            </a:r>
            <a:r>
              <a:rPr lang="en-US" dirty="0">
                <a:latin typeface="Times New Roman" panose="02020603050405020304" pitchFamily="18" charset="0"/>
                <a:cs typeface="Times New Roman" panose="02020603050405020304" pitchFamily="18" charset="0"/>
              </a:rPr>
              <a:t>Energy Consumption over the previous hour Scatter Plot</a:t>
            </a:r>
          </a:p>
        </p:txBody>
      </p:sp>
      <p:sp>
        <p:nvSpPr>
          <p:cNvPr id="7" name="TextBox 6">
            <a:extLst>
              <a:ext uri="{FF2B5EF4-FFF2-40B4-BE49-F238E27FC236}">
                <a16:creationId xmlns:a16="http://schemas.microsoft.com/office/drawing/2014/main" id="{A362FF97-DA47-9C7D-7B42-72E9B09EEFF7}"/>
              </a:ext>
            </a:extLst>
          </p:cNvPr>
          <p:cNvSpPr txBox="1"/>
          <p:nvPr/>
        </p:nvSpPr>
        <p:spPr>
          <a:xfrm>
            <a:off x="1265188" y="1856283"/>
            <a:ext cx="3830320" cy="52322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5. </a:t>
            </a:r>
            <a:r>
              <a:rPr lang="en-US" dirty="0">
                <a:latin typeface="Times New Roman" panose="02020603050405020304" pitchFamily="18" charset="0"/>
                <a:cs typeface="Times New Roman" panose="02020603050405020304" pitchFamily="18" charset="0"/>
              </a:rPr>
              <a:t>Energy Consumption with Rolling Mean Time Series Plot</a:t>
            </a:r>
          </a:p>
        </p:txBody>
      </p:sp>
      <p:sp>
        <p:nvSpPr>
          <p:cNvPr id="8" name="Google Shape;396;p38">
            <a:extLst>
              <a:ext uri="{FF2B5EF4-FFF2-40B4-BE49-F238E27FC236}">
                <a16:creationId xmlns:a16="http://schemas.microsoft.com/office/drawing/2014/main" id="{94F45DE1-A170-3254-0669-E7FD5CEB1AB2}"/>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3: Model Training and Prediction</a:t>
            </a:r>
            <a:endParaRPr b="1" dirty="0">
              <a:solidFill>
                <a:srgbClr val="FF0000"/>
              </a:solidFill>
            </a:endParaRPr>
          </a:p>
          <a:p>
            <a:pPr marL="0" lvl="0" indent="0" algn="l" rtl="0">
              <a:lnSpc>
                <a:spcPct val="100000"/>
              </a:lnSpc>
              <a:spcBef>
                <a:spcPts val="0"/>
              </a:spcBef>
              <a:spcAft>
                <a:spcPts val="0"/>
              </a:spcAft>
              <a:buSzPts val="1400"/>
              <a:buNone/>
            </a:pPr>
            <a:r>
              <a:rPr lang="en-US" dirty="0"/>
              <a:t> </a:t>
            </a:r>
            <a:endParaRPr dirty="0"/>
          </a:p>
        </p:txBody>
      </p:sp>
      <p:sp>
        <p:nvSpPr>
          <p:cNvPr id="279" name="Google Shape;279;p24"/>
          <p:cNvSpPr txBox="1">
            <a:spLocks noGrp="1"/>
          </p:cNvSpPr>
          <p:nvPr>
            <p:ph type="body" idx="1"/>
          </p:nvPr>
        </p:nvSpPr>
        <p:spPr>
          <a:xfrm>
            <a:off x="562610" y="1893501"/>
            <a:ext cx="11251200" cy="3999300"/>
          </a:xfrm>
          <a:prstGeom prst="rect">
            <a:avLst/>
          </a:prstGeom>
          <a:noFill/>
          <a:ln>
            <a:noFill/>
          </a:ln>
        </p:spPr>
        <p:txBody>
          <a:bodyPr spcFirstLastPara="1" wrap="square" lIns="91425" tIns="45700" rIns="91425" bIns="45700" anchor="t" anchorCtr="0">
            <a:noAutofit/>
          </a:bodyPr>
          <a:lstStyle/>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Prepare Data</a:t>
            </a:r>
            <a:r>
              <a:rPr lang="en-US" sz="2200" dirty="0">
                <a:latin typeface="Times New Roman"/>
                <a:ea typeface="Times New Roman"/>
                <a:cs typeface="Times New Roman"/>
                <a:sym typeface="Times New Roman"/>
              </a:rPr>
              <a:t>: Split the dataset into input features (X) and target variable (y), and remove unnecessary columns.</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Split Dataset</a:t>
            </a:r>
            <a:r>
              <a:rPr lang="en-US" sz="2200" dirty="0">
                <a:latin typeface="Times New Roman"/>
                <a:ea typeface="Times New Roman"/>
                <a:cs typeface="Times New Roman"/>
                <a:sym typeface="Times New Roman"/>
              </a:rPr>
              <a:t>: Divide the data into training and testing sets using an 80-20 split.</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Clean Data</a:t>
            </a:r>
            <a:r>
              <a:rPr lang="en-US" sz="2200" dirty="0">
                <a:latin typeface="Times New Roman"/>
                <a:ea typeface="Times New Roman"/>
                <a:cs typeface="Times New Roman"/>
                <a:sym typeface="Times New Roman"/>
              </a:rPr>
              <a:t>: Drop unnecessary columns from the dataset (e.g., date, main, description).</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Initialize Model</a:t>
            </a:r>
            <a:r>
              <a:rPr lang="en-US" sz="2200" dirty="0">
                <a:latin typeface="Times New Roman"/>
                <a:ea typeface="Times New Roman"/>
                <a:cs typeface="Times New Roman"/>
                <a:sym typeface="Times New Roman"/>
              </a:rPr>
              <a:t>: Configure the XGBRegressor with appropriate hyperparameters.</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Train Model</a:t>
            </a:r>
            <a:r>
              <a:rPr lang="en-US" sz="2200" dirty="0">
                <a:latin typeface="Times New Roman"/>
                <a:ea typeface="Times New Roman"/>
                <a:cs typeface="Times New Roman"/>
                <a:sym typeface="Times New Roman"/>
              </a:rPr>
              <a:t>: Fit the model on the training data (</a:t>
            </a:r>
            <a:r>
              <a:rPr lang="en-US" sz="2200" dirty="0" err="1">
                <a:latin typeface="Times New Roman"/>
                <a:ea typeface="Times New Roman"/>
                <a:cs typeface="Times New Roman"/>
                <a:sym typeface="Times New Roman"/>
              </a:rPr>
              <a:t>X_train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y_train</a:t>
            </a:r>
            <a:r>
              <a:rPr lang="en-US" sz="2200" dirty="0">
                <a:latin typeface="Times New Roman"/>
                <a:ea typeface="Times New Roman"/>
                <a:cs typeface="Times New Roman"/>
                <a:sym typeface="Times New Roman"/>
              </a:rPr>
              <a:t>).</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Predict Outcomes</a:t>
            </a:r>
            <a:r>
              <a:rPr lang="en-US" sz="2200" dirty="0">
                <a:latin typeface="Times New Roman"/>
                <a:ea typeface="Times New Roman"/>
                <a:cs typeface="Times New Roman"/>
                <a:sym typeface="Times New Roman"/>
              </a:rPr>
              <a:t>: Use the trained model to predict values on the testing set (</a:t>
            </a:r>
            <a:r>
              <a:rPr lang="en-US" sz="2200" dirty="0" err="1">
                <a:latin typeface="Times New Roman"/>
                <a:ea typeface="Times New Roman"/>
                <a:cs typeface="Times New Roman"/>
                <a:sym typeface="Times New Roman"/>
              </a:rPr>
              <a:t>X_test</a:t>
            </a:r>
            <a:r>
              <a:rPr lang="en-US" sz="2200" dirty="0">
                <a:latin typeface="Times New Roman"/>
                <a:ea typeface="Times New Roman"/>
                <a:cs typeface="Times New Roman"/>
                <a:sym typeface="Times New Roman"/>
              </a:rPr>
              <a:t>).</a:t>
            </a:r>
          </a:p>
        </p:txBody>
      </p:sp>
      <p:sp>
        <p:nvSpPr>
          <p:cNvPr id="280" name="Google Shape;280;p2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
        <p:nvSpPr>
          <p:cNvPr id="2" name="Google Shape;396;p38">
            <a:extLst>
              <a:ext uri="{FF2B5EF4-FFF2-40B4-BE49-F238E27FC236}">
                <a16:creationId xmlns:a16="http://schemas.microsoft.com/office/drawing/2014/main" id="{018428A6-C837-BF6F-C580-65A2F51A35D7}"/>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762008" y="311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Data Flow Diagram</a:t>
            </a:r>
            <a:endParaRPr b="1">
              <a:solidFill>
                <a:srgbClr val="FF0000"/>
              </a:solidFill>
            </a:endParaRPr>
          </a:p>
        </p:txBody>
      </p:sp>
      <p:sp>
        <p:nvSpPr>
          <p:cNvPr id="287" name="Google Shape;287;p2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pic>
        <p:nvPicPr>
          <p:cNvPr id="6146" name="Picture 2">
            <a:extLst>
              <a:ext uri="{FF2B5EF4-FFF2-40B4-BE49-F238E27FC236}">
                <a16:creationId xmlns:a16="http://schemas.microsoft.com/office/drawing/2014/main" id="{88E4CC59-64CD-7F2B-6871-E247589E4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8" y="2954338"/>
            <a:ext cx="10591800" cy="14573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6;p38">
            <a:extLst>
              <a:ext uri="{FF2B5EF4-FFF2-40B4-BE49-F238E27FC236}">
                <a16:creationId xmlns:a16="http://schemas.microsoft.com/office/drawing/2014/main" id="{2408C3B2-D593-06AD-E36B-32AE79EAB28C}"/>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
        <p:nvSpPr>
          <p:cNvPr id="296" name="Google Shape;296;p26"/>
          <p:cNvSpPr txBox="1"/>
          <p:nvPr/>
        </p:nvSpPr>
        <p:spPr>
          <a:xfrm>
            <a:off x="966000" y="699125"/>
            <a:ext cx="87213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Calculation using Excel</a:t>
            </a:r>
            <a:endParaRPr sz="3800" b="1" i="0" u="none" strike="noStrike" cap="none">
              <a:solidFill>
                <a:srgbClr val="FF0000"/>
              </a:solidFill>
              <a:latin typeface="Verdana"/>
              <a:ea typeface="Verdana"/>
              <a:cs typeface="Verdana"/>
              <a:sym typeface="Verdana"/>
            </a:endParaRPr>
          </a:p>
        </p:txBody>
      </p:sp>
      <p:pic>
        <p:nvPicPr>
          <p:cNvPr id="297" name="Google Shape;297;p26"/>
          <p:cNvPicPr preferRelativeResize="0"/>
          <p:nvPr/>
        </p:nvPicPr>
        <p:blipFill rotWithShape="1">
          <a:blip r:embed="rId3">
            <a:alphaModFix/>
          </a:blip>
          <a:srcRect/>
          <a:stretch/>
        </p:blipFill>
        <p:spPr>
          <a:xfrm>
            <a:off x="152400" y="1706825"/>
            <a:ext cx="11887201" cy="4376440"/>
          </a:xfrm>
          <a:prstGeom prst="rect">
            <a:avLst/>
          </a:prstGeom>
          <a:noFill/>
          <a:ln>
            <a:noFill/>
          </a:ln>
        </p:spPr>
      </p:pic>
      <p:sp>
        <p:nvSpPr>
          <p:cNvPr id="2" name="Google Shape;396;p38">
            <a:extLst>
              <a:ext uri="{FF2B5EF4-FFF2-40B4-BE49-F238E27FC236}">
                <a16:creationId xmlns:a16="http://schemas.microsoft.com/office/drawing/2014/main" id="{6F578586-329F-D93B-B54F-134476CAFAA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
        <p:nvSpPr>
          <p:cNvPr id="304" name="Google Shape;304;p27"/>
          <p:cNvSpPr txBox="1"/>
          <p:nvPr/>
        </p:nvSpPr>
        <p:spPr>
          <a:xfrm>
            <a:off x="966000" y="699125"/>
            <a:ext cx="76449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Calculation by the model</a:t>
            </a:r>
            <a:endParaRPr sz="3800" b="1" i="0" u="none" strike="noStrike" cap="none">
              <a:solidFill>
                <a:srgbClr val="FF0000"/>
              </a:solidFill>
              <a:latin typeface="Verdana"/>
              <a:ea typeface="Verdana"/>
              <a:cs typeface="Verdana"/>
              <a:sym typeface="Verdana"/>
            </a:endParaRPr>
          </a:p>
        </p:txBody>
      </p:sp>
      <p:pic>
        <p:nvPicPr>
          <p:cNvPr id="305" name="Google Shape;305;p27"/>
          <p:cNvPicPr preferRelativeResize="0"/>
          <p:nvPr/>
        </p:nvPicPr>
        <p:blipFill rotWithShape="1">
          <a:blip r:embed="rId3">
            <a:alphaModFix/>
          </a:blip>
          <a:srcRect/>
          <a:stretch/>
        </p:blipFill>
        <p:spPr>
          <a:xfrm>
            <a:off x="1568425" y="1794100"/>
            <a:ext cx="7273174" cy="4193249"/>
          </a:xfrm>
          <a:prstGeom prst="rect">
            <a:avLst/>
          </a:prstGeom>
          <a:noFill/>
          <a:ln>
            <a:noFill/>
          </a:ln>
        </p:spPr>
      </p:pic>
      <p:sp>
        <p:nvSpPr>
          <p:cNvPr id="2" name="Google Shape;396;p38">
            <a:extLst>
              <a:ext uri="{FF2B5EF4-FFF2-40B4-BE49-F238E27FC236}">
                <a16:creationId xmlns:a16="http://schemas.microsoft.com/office/drawing/2014/main" id="{34D3F8C9-0F15-CB81-A0CB-CBE0F079137E}"/>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
        <p:nvSpPr>
          <p:cNvPr id="312" name="Google Shape;312;p28"/>
          <p:cNvSpPr txBox="1"/>
          <p:nvPr/>
        </p:nvSpPr>
        <p:spPr>
          <a:xfrm>
            <a:off x="966000" y="699125"/>
            <a:ext cx="76449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Actual VS Excel VS Model</a:t>
            </a:r>
            <a:endParaRPr sz="3800" b="1" i="0" u="none" strike="noStrike" cap="none">
              <a:solidFill>
                <a:srgbClr val="FF0000"/>
              </a:solidFill>
              <a:latin typeface="Verdana"/>
              <a:ea typeface="Verdana"/>
              <a:cs typeface="Verdana"/>
              <a:sym typeface="Verdana"/>
            </a:endParaRPr>
          </a:p>
        </p:txBody>
      </p:sp>
      <p:pic>
        <p:nvPicPr>
          <p:cNvPr id="313" name="Google Shape;313;p28"/>
          <p:cNvPicPr preferRelativeResize="0"/>
          <p:nvPr/>
        </p:nvPicPr>
        <p:blipFill rotWithShape="1">
          <a:blip r:embed="rId3">
            <a:alphaModFix/>
          </a:blip>
          <a:srcRect/>
          <a:stretch/>
        </p:blipFill>
        <p:spPr>
          <a:xfrm>
            <a:off x="152400" y="3060000"/>
            <a:ext cx="11887198" cy="2177438"/>
          </a:xfrm>
          <a:prstGeom prst="rect">
            <a:avLst/>
          </a:prstGeom>
          <a:noFill/>
          <a:ln>
            <a:noFill/>
          </a:ln>
        </p:spPr>
      </p:pic>
      <p:sp>
        <p:nvSpPr>
          <p:cNvPr id="2" name="Google Shape;396;p38">
            <a:extLst>
              <a:ext uri="{FF2B5EF4-FFF2-40B4-BE49-F238E27FC236}">
                <a16:creationId xmlns:a16="http://schemas.microsoft.com/office/drawing/2014/main" id="{24A18CEC-4547-87E8-73D4-FCC7F3C66FE4}"/>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
        <p:nvSpPr>
          <p:cNvPr id="320" name="Google Shape;320;p29"/>
          <p:cNvSpPr txBox="1"/>
          <p:nvPr/>
        </p:nvSpPr>
        <p:spPr>
          <a:xfrm>
            <a:off x="966000" y="699125"/>
            <a:ext cx="53124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2" name="image9.png">
            <a:extLst>
              <a:ext uri="{FF2B5EF4-FFF2-40B4-BE49-F238E27FC236}">
                <a16:creationId xmlns:a16="http://schemas.microsoft.com/office/drawing/2014/main" id="{F456AC6A-B45A-C96D-41E9-C537F2570903}"/>
              </a:ext>
            </a:extLst>
          </p:cNvPr>
          <p:cNvPicPr/>
          <p:nvPr/>
        </p:nvPicPr>
        <p:blipFill>
          <a:blip r:embed="rId3"/>
          <a:srcRect/>
          <a:stretch>
            <a:fillRect/>
          </a:stretch>
        </p:blipFill>
        <p:spPr>
          <a:xfrm>
            <a:off x="2885119" y="2197735"/>
            <a:ext cx="6786562" cy="2804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8D73406-4D37-026C-2BD7-7462BD364296}"/>
              </a:ext>
            </a:extLst>
          </p:cNvPr>
          <p:cNvSpPr txBox="1"/>
          <p:nvPr/>
        </p:nvSpPr>
        <p:spPr>
          <a:xfrm>
            <a:off x="2768760" y="5131093"/>
            <a:ext cx="7019280" cy="1027782"/>
          </a:xfrm>
          <a:prstGeom prst="rect">
            <a:avLst/>
          </a:prstGeom>
          <a:noFill/>
        </p:spPr>
        <p:txBody>
          <a:bodyPr wrap="square" rtlCol="0">
            <a:spAutoFit/>
          </a:bodyPr>
          <a:lstStyle/>
          <a:p>
            <a:pPr marL="0" marR="0" algn="ct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Figure 7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shows the initialization parameters of the XGBRegressor class in the XGBoost library, used for training gradient-boosted regression models with customizable hyperparameters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D960E64-77C1-1C21-7619-48C651B387A2}"/>
              </a:ext>
            </a:extLst>
          </p:cNvPr>
          <p:cNvSpPr txBox="1"/>
          <p:nvPr/>
        </p:nvSpPr>
        <p:spPr>
          <a:xfrm>
            <a:off x="4297680" y="1699205"/>
            <a:ext cx="4744720" cy="369332"/>
          </a:xfrm>
          <a:prstGeom prst="rect">
            <a:avLst/>
          </a:prstGeom>
          <a:noFill/>
        </p:spPr>
        <p:txBody>
          <a:bodyPr wrap="square" rtlCol="0">
            <a:spAutoFit/>
          </a:bodyPr>
          <a:lstStyle/>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7.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XGBRegressor Model Overview</a:t>
            </a:r>
            <a:endParaRPr lang="en-US" dirty="0"/>
          </a:p>
        </p:txBody>
      </p:sp>
      <p:sp>
        <p:nvSpPr>
          <p:cNvPr id="5" name="Google Shape;396;p38">
            <a:extLst>
              <a:ext uri="{FF2B5EF4-FFF2-40B4-BE49-F238E27FC236}">
                <a16:creationId xmlns:a16="http://schemas.microsoft.com/office/drawing/2014/main" id="{71D7DE95-0B06-887E-8C70-65F334B5A62E}"/>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33F07C4-4CEA-97E3-7B7B-7CDECB8AB3D5}"/>
            </a:ext>
          </a:extLst>
        </p:cNvPr>
        <p:cNvGrpSpPr/>
        <p:nvPr/>
      </p:nvGrpSpPr>
      <p:grpSpPr>
        <a:xfrm>
          <a:off x="0" y="0"/>
          <a:ext cx="0" cy="0"/>
          <a:chOff x="0" y="0"/>
          <a:chExt cx="0" cy="0"/>
        </a:xfrm>
      </p:grpSpPr>
      <p:sp>
        <p:nvSpPr>
          <p:cNvPr id="120" name="Google Shape;120;p4">
            <a:extLst>
              <a:ext uri="{FF2B5EF4-FFF2-40B4-BE49-F238E27FC236}">
                <a16:creationId xmlns:a16="http://schemas.microsoft.com/office/drawing/2014/main" id="{123A0C25-F4F3-37C8-1A85-560B50737439}"/>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21" name="Google Shape;121;p4">
            <a:extLst>
              <a:ext uri="{FF2B5EF4-FFF2-40B4-BE49-F238E27FC236}">
                <a16:creationId xmlns:a16="http://schemas.microsoft.com/office/drawing/2014/main" id="{45A80ADC-7E68-11E6-57FB-D38020D49739}"/>
              </a:ext>
            </a:extLst>
          </p:cNvPr>
          <p:cNvSpPr txBox="1">
            <a:spLocks noGrp="1"/>
          </p:cNvSpPr>
          <p:nvPr>
            <p:ph type="body" idx="1"/>
          </p:nvPr>
        </p:nvSpPr>
        <p:spPr>
          <a:xfrm>
            <a:off x="928700" y="1752600"/>
            <a:ext cx="10494900" cy="4968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1200"/>
              </a:spcAft>
              <a:buClr>
                <a:schemeClr val="dk1"/>
              </a:buClr>
              <a:buSzPts val="1100"/>
              <a:buFont typeface="Arial"/>
              <a:buNone/>
            </a:pPr>
            <a:r>
              <a:rPr lang="en-US" sz="2100" dirty="0">
                <a:latin typeface="Arial"/>
                <a:ea typeface="Arial"/>
                <a:cs typeface="Arial"/>
                <a:sym typeface="Arial"/>
              </a:rPr>
              <a:t>An advanced energy management solution helps residential users manage energy consumption effectively. Leveraging XGBoost, it predicts daily energy usage with accuracy, allowing users to anticipate consumption patterns and optimize energy use. The model integrates sophisticated feature engineering, including lagged variables, rolling statistics, and weather-energy interactions, to enhance predictive performance. Users receive actionable insights, personalized recommendations, and alerts for high consumption events. Rigorous testing through metrics like MAE and RMSE highlights its accuracy and reliability. By fostering smarter energy practices, the system enables cost savings and supports environmental sustainability, empowering users to adopt sustainable habits.</a:t>
            </a:r>
            <a:endParaRPr sz="2100" dirty="0"/>
          </a:p>
        </p:txBody>
      </p:sp>
      <p:sp>
        <p:nvSpPr>
          <p:cNvPr id="122" name="Google Shape;122;p4">
            <a:extLst>
              <a:ext uri="{FF2B5EF4-FFF2-40B4-BE49-F238E27FC236}">
                <a16:creationId xmlns:a16="http://schemas.microsoft.com/office/drawing/2014/main" id="{1793A71B-E40A-CD8A-2DE7-A98825A73AB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23" name="Google Shape;123;p4">
            <a:extLst>
              <a:ext uri="{FF2B5EF4-FFF2-40B4-BE49-F238E27FC236}">
                <a16:creationId xmlns:a16="http://schemas.microsoft.com/office/drawing/2014/main" id="{66A985FC-FD84-9322-09D5-7ABED40D64B4}"/>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338451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711100" y="290038"/>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4 :Model Evaluation and Interpretation</a:t>
            </a:r>
            <a:endParaRPr dirty="0"/>
          </a:p>
        </p:txBody>
      </p:sp>
      <p:sp>
        <p:nvSpPr>
          <p:cNvPr id="336" name="Google Shape;336;p31"/>
          <p:cNvSpPr txBox="1">
            <a:spLocks noGrp="1"/>
          </p:cNvSpPr>
          <p:nvPr>
            <p:ph type="body" idx="1"/>
          </p:nvPr>
        </p:nvSpPr>
        <p:spPr>
          <a:xfrm>
            <a:off x="254000" y="1752600"/>
            <a:ext cx="11752850" cy="4048760"/>
          </a:xfrm>
          <a:prstGeom prst="rect">
            <a:avLst/>
          </a:prstGeom>
          <a:noFill/>
          <a:ln>
            <a:noFill/>
          </a:ln>
        </p:spPr>
        <p:txBody>
          <a:bodyPr spcFirstLastPara="1" wrap="square" lIns="91425" tIns="45700" rIns="91425" bIns="45700" anchor="t" anchorCtr="0">
            <a:noAutofit/>
          </a:bodyPr>
          <a:lstStyle/>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Evaluate Model Predictions</a:t>
            </a:r>
            <a:r>
              <a:rPr lang="en-US" sz="2300" dirty="0">
                <a:solidFill>
                  <a:srgbClr val="000000"/>
                </a:solidFill>
                <a:latin typeface="Times New Roman"/>
                <a:ea typeface="Times New Roman"/>
                <a:cs typeface="Times New Roman"/>
                <a:sym typeface="Times New Roman"/>
              </a:rPr>
              <a:t>: Compute evaluation metrics: Mean Absolute Error (MAE), Mean Squared Error (MSE), and (RMSE) to quantify the model's prediction accuracy. </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Visualize Predictions</a:t>
            </a:r>
            <a:r>
              <a:rPr lang="en-US" sz="2300" dirty="0">
                <a:solidFill>
                  <a:srgbClr val="000000"/>
                </a:solidFill>
                <a:latin typeface="Times New Roman"/>
                <a:ea typeface="Times New Roman"/>
                <a:cs typeface="Times New Roman"/>
                <a:sym typeface="Times New Roman"/>
              </a:rPr>
              <a:t>: Create a scatter plot comparing actual (</a:t>
            </a:r>
            <a:r>
              <a:rPr lang="en-US" sz="2300" dirty="0" err="1">
                <a:solidFill>
                  <a:srgbClr val="000000"/>
                </a:solidFill>
                <a:latin typeface="Times New Roman"/>
                <a:ea typeface="Times New Roman"/>
                <a:cs typeface="Times New Roman"/>
                <a:sym typeface="Times New Roman"/>
              </a:rPr>
              <a:t>y_test</a:t>
            </a:r>
            <a:r>
              <a:rPr lang="en-US" sz="2300" dirty="0">
                <a:solidFill>
                  <a:srgbClr val="000000"/>
                </a:solidFill>
                <a:latin typeface="Times New Roman"/>
                <a:ea typeface="Times New Roman"/>
                <a:cs typeface="Times New Roman"/>
                <a:sym typeface="Times New Roman"/>
              </a:rPr>
              <a:t>) vs. predicted values to assess how well the model aligns with observed data.</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Analyze Residuals</a:t>
            </a:r>
            <a:r>
              <a:rPr lang="en-US" sz="2300" dirty="0">
                <a:solidFill>
                  <a:srgbClr val="000000"/>
                </a:solidFill>
                <a:latin typeface="Times New Roman"/>
                <a:ea typeface="Times New Roman"/>
                <a:cs typeface="Times New Roman"/>
                <a:sym typeface="Times New Roman"/>
              </a:rPr>
              <a:t>: Calculate and visualize residuals (errors between actual and predicted values) to check their distribution for randomness and normality.</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Analyze Feature Importance</a:t>
            </a:r>
            <a:r>
              <a:rPr lang="en-US" sz="2300" dirty="0">
                <a:solidFill>
                  <a:srgbClr val="000000"/>
                </a:solidFill>
                <a:latin typeface="Times New Roman"/>
                <a:ea typeface="Times New Roman"/>
                <a:cs typeface="Times New Roman"/>
                <a:sym typeface="Times New Roman"/>
              </a:rPr>
              <a:t>: Extract and visualize the importance of features used in the model to understand which factors significantly influence predictions.</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Refine and Retrain</a:t>
            </a:r>
            <a:r>
              <a:rPr lang="en-US" sz="2300" dirty="0">
                <a:solidFill>
                  <a:srgbClr val="000000"/>
                </a:solidFill>
                <a:latin typeface="Times New Roman"/>
                <a:ea typeface="Times New Roman"/>
                <a:cs typeface="Times New Roman"/>
                <a:sym typeface="Times New Roman"/>
              </a:rPr>
              <a:t>: Address any mismatches or residual trends, and retrain the model if necessary to improve its accuracy and reliability.</a:t>
            </a:r>
            <a:endParaRPr sz="2300" dirty="0">
              <a:solidFill>
                <a:srgbClr val="000000"/>
              </a:solidFill>
              <a:latin typeface="Times New Roman"/>
              <a:ea typeface="Times New Roman"/>
              <a:cs typeface="Times New Roman"/>
              <a:sym typeface="Times New Roman"/>
            </a:endParaRPr>
          </a:p>
        </p:txBody>
      </p:sp>
      <p:sp>
        <p:nvSpPr>
          <p:cNvPr id="337" name="Google Shape;337;p3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
        <p:nvSpPr>
          <p:cNvPr id="2" name="Google Shape;396;p38">
            <a:extLst>
              <a:ext uri="{FF2B5EF4-FFF2-40B4-BE49-F238E27FC236}">
                <a16:creationId xmlns:a16="http://schemas.microsoft.com/office/drawing/2014/main" id="{CC989DEC-64ED-6CD0-2205-85E13EBBFEB8}"/>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762008" y="311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Data Flow Diagram</a:t>
            </a:r>
            <a:endParaRPr b="1">
              <a:solidFill>
                <a:srgbClr val="FF0000"/>
              </a:solidFill>
            </a:endParaRPr>
          </a:p>
        </p:txBody>
      </p:sp>
      <p:sp>
        <p:nvSpPr>
          <p:cNvPr id="344" name="Google Shape;344;p3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345" name="Google Shape;345;p3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
        <p:nvSpPr>
          <p:cNvPr id="2" name="Google Shape;396;p38">
            <a:extLst>
              <a:ext uri="{FF2B5EF4-FFF2-40B4-BE49-F238E27FC236}">
                <a16:creationId xmlns:a16="http://schemas.microsoft.com/office/drawing/2014/main" id="{013BCD0E-FB35-B0BD-5173-101AF6FB6523}"/>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pic>
        <p:nvPicPr>
          <p:cNvPr id="9218" name="Picture 2">
            <a:extLst>
              <a:ext uri="{FF2B5EF4-FFF2-40B4-BE49-F238E27FC236}">
                <a16:creationId xmlns:a16="http://schemas.microsoft.com/office/drawing/2014/main" id="{9B5FC7C6-716B-7C72-43EF-E6DEF2E31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402" y="1752600"/>
            <a:ext cx="5517198" cy="4352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xfrm>
            <a:off x="855533" y="220589"/>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Evaluation</a:t>
            </a:r>
            <a:endParaRPr dirty="0"/>
          </a:p>
        </p:txBody>
      </p:sp>
      <p:sp>
        <p:nvSpPr>
          <p:cNvPr id="353" name="Google Shape;353;p33"/>
          <p:cNvSpPr txBox="1">
            <a:spLocks noGrp="1"/>
          </p:cNvSpPr>
          <p:nvPr>
            <p:ph type="body" idx="1"/>
          </p:nvPr>
        </p:nvSpPr>
        <p:spPr>
          <a:xfrm>
            <a:off x="844951" y="1668388"/>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360"/>
              </a:spcBef>
              <a:spcAft>
                <a:spcPts val="0"/>
              </a:spcAft>
              <a:buSzPts val="2400"/>
              <a:buFont typeface="Times New Roman"/>
              <a:buChar char="□"/>
            </a:pPr>
            <a:r>
              <a:rPr lang="en-US" sz="2400" b="1" dirty="0">
                <a:latin typeface="Times New Roman"/>
                <a:ea typeface="Times New Roman"/>
                <a:cs typeface="Times New Roman"/>
                <a:sym typeface="Times New Roman"/>
              </a:rPr>
              <a:t>MAE(Mean Absolute Error):- </a:t>
            </a:r>
            <a:r>
              <a:rPr lang="en-US" sz="2400" dirty="0">
                <a:latin typeface="Times New Roman"/>
                <a:ea typeface="Times New Roman"/>
                <a:cs typeface="Times New Roman"/>
                <a:sym typeface="Times New Roman"/>
              </a:rPr>
              <a:t>It is a absolute difference between the predicted and actual values. If </a:t>
            </a:r>
            <a:r>
              <a:rPr lang="en-US" sz="2400" dirty="0" err="1">
                <a:latin typeface="Times New Roman"/>
                <a:ea typeface="Times New Roman"/>
                <a:cs typeface="Times New Roman"/>
                <a:sym typeface="Times New Roman"/>
              </a:rPr>
              <a:t>mae</a:t>
            </a:r>
            <a:r>
              <a:rPr lang="en-US" sz="2400" dirty="0">
                <a:latin typeface="Times New Roman"/>
                <a:ea typeface="Times New Roman"/>
                <a:cs typeface="Times New Roman"/>
                <a:sym typeface="Times New Roman"/>
              </a:rPr>
              <a:t> is 100 then the model deviate by 100 units from the actual value</a:t>
            </a: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457200" lvl="0" indent="-381000" algn="l" rtl="0">
              <a:lnSpc>
                <a:spcPct val="100000"/>
              </a:lnSpc>
              <a:spcBef>
                <a:spcPts val="360"/>
              </a:spcBef>
              <a:spcAft>
                <a:spcPts val="0"/>
              </a:spcAft>
              <a:buSzPts val="2400"/>
              <a:buFont typeface="Times New Roman"/>
              <a:buChar char="□"/>
            </a:pPr>
            <a:r>
              <a:rPr lang="en-US" sz="2400" b="1" dirty="0">
                <a:latin typeface="Times New Roman"/>
                <a:ea typeface="Times New Roman"/>
                <a:cs typeface="Times New Roman"/>
                <a:sym typeface="Times New Roman"/>
              </a:rPr>
              <a:t>MSE(Mean Squared Error):- </a:t>
            </a:r>
            <a:r>
              <a:rPr lang="en-US" sz="2400" dirty="0">
                <a:latin typeface="Times New Roman"/>
                <a:ea typeface="Times New Roman"/>
                <a:cs typeface="Times New Roman"/>
                <a:sym typeface="Times New Roman"/>
              </a:rPr>
              <a:t> It is the average of the squared error between the predicted and actual values. It gives more weight to large errors. If the </a:t>
            </a:r>
            <a:r>
              <a:rPr lang="en-US" sz="2400" dirty="0" err="1">
                <a:latin typeface="Times New Roman"/>
                <a:ea typeface="Times New Roman"/>
                <a:cs typeface="Times New Roman"/>
                <a:sym typeface="Times New Roman"/>
              </a:rPr>
              <a:t>mse</a:t>
            </a:r>
            <a:r>
              <a:rPr lang="en-US" sz="2400" dirty="0">
                <a:latin typeface="Times New Roman"/>
                <a:ea typeface="Times New Roman"/>
                <a:cs typeface="Times New Roman"/>
                <a:sym typeface="Times New Roman"/>
              </a:rPr>
              <a:t> is 100 the deviate by 10 units from the actual value.</a:t>
            </a: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p:txBody>
      </p:sp>
      <p:sp>
        <p:nvSpPr>
          <p:cNvPr id="354" name="Google Shape;354;p33"/>
          <p:cNvSpPr txBox="1">
            <a:spLocks noGrp="1"/>
          </p:cNvSpPr>
          <p:nvPr>
            <p:ph type="sldNum" idx="12"/>
          </p:nvPr>
        </p:nvSpPr>
        <p:spPr>
          <a:xfrm>
            <a:off x="8826900" y="6161013"/>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pic>
        <p:nvPicPr>
          <p:cNvPr id="355" name="Google Shape;355;p33"/>
          <p:cNvPicPr preferRelativeResize="0"/>
          <p:nvPr/>
        </p:nvPicPr>
        <p:blipFill rotWithShape="1">
          <a:blip r:embed="rId3">
            <a:alphaModFix/>
          </a:blip>
          <a:srcRect/>
          <a:stretch/>
        </p:blipFill>
        <p:spPr>
          <a:xfrm>
            <a:off x="3807300" y="2489925"/>
            <a:ext cx="2535625" cy="866850"/>
          </a:xfrm>
          <a:prstGeom prst="rect">
            <a:avLst/>
          </a:prstGeom>
          <a:noFill/>
          <a:ln>
            <a:noFill/>
          </a:ln>
        </p:spPr>
      </p:pic>
      <p:pic>
        <p:nvPicPr>
          <p:cNvPr id="356" name="Google Shape;356;p33"/>
          <p:cNvPicPr preferRelativeResize="0"/>
          <p:nvPr/>
        </p:nvPicPr>
        <p:blipFill rotWithShape="1">
          <a:blip r:embed="rId4">
            <a:alphaModFix/>
          </a:blip>
          <a:srcRect/>
          <a:stretch/>
        </p:blipFill>
        <p:spPr>
          <a:xfrm>
            <a:off x="4176524" y="4928600"/>
            <a:ext cx="3064125" cy="1007000"/>
          </a:xfrm>
          <a:prstGeom prst="rect">
            <a:avLst/>
          </a:prstGeom>
          <a:noFill/>
          <a:ln>
            <a:noFill/>
          </a:ln>
        </p:spPr>
      </p:pic>
      <p:sp>
        <p:nvSpPr>
          <p:cNvPr id="2" name="Google Shape;396;p38">
            <a:extLst>
              <a:ext uri="{FF2B5EF4-FFF2-40B4-BE49-F238E27FC236}">
                <a16:creationId xmlns:a16="http://schemas.microsoft.com/office/drawing/2014/main" id="{1F105E0B-3371-69BB-F7BF-F3BF3006D9B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
        <p:nvSpPr>
          <p:cNvPr id="363" name="Google Shape;363;p34"/>
          <p:cNvSpPr txBox="1"/>
          <p:nvPr/>
        </p:nvSpPr>
        <p:spPr>
          <a:xfrm>
            <a:off x="966000" y="699125"/>
            <a:ext cx="53124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sp>
        <p:nvSpPr>
          <p:cNvPr id="2" name="Google Shape;396;p38">
            <a:extLst>
              <a:ext uri="{FF2B5EF4-FFF2-40B4-BE49-F238E27FC236}">
                <a16:creationId xmlns:a16="http://schemas.microsoft.com/office/drawing/2014/main" id="{2B61863C-2E39-BD05-C77D-4914C31D3EB7}"/>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pic>
        <p:nvPicPr>
          <p:cNvPr id="3" name="image10.png">
            <a:extLst>
              <a:ext uri="{FF2B5EF4-FFF2-40B4-BE49-F238E27FC236}">
                <a16:creationId xmlns:a16="http://schemas.microsoft.com/office/drawing/2014/main" id="{454653EE-145B-E575-AF86-DE7A89D5C206}"/>
              </a:ext>
            </a:extLst>
          </p:cNvPr>
          <p:cNvPicPr/>
          <p:nvPr/>
        </p:nvPicPr>
        <p:blipFill>
          <a:blip r:embed="rId3"/>
          <a:srcRect/>
          <a:stretch>
            <a:fillRect/>
          </a:stretch>
        </p:blipFill>
        <p:spPr>
          <a:xfrm>
            <a:off x="1068960" y="2271812"/>
            <a:ext cx="4364580" cy="2834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3CB01BDE-5B75-FCF2-9C23-DFA415ACB6BB}"/>
              </a:ext>
            </a:extLst>
          </p:cNvPr>
          <p:cNvPicPr>
            <a:picLocks noChangeAspect="1"/>
          </p:cNvPicPr>
          <p:nvPr/>
        </p:nvPicPr>
        <p:blipFill>
          <a:blip r:embed="rId4"/>
          <a:stretch>
            <a:fillRect/>
          </a:stretch>
        </p:blipFill>
        <p:spPr>
          <a:xfrm>
            <a:off x="6899174" y="2271812"/>
            <a:ext cx="4266565" cy="2834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E6A8E48A-8AEF-17C0-34C3-EE7EE9D97E1C}"/>
              </a:ext>
            </a:extLst>
          </p:cNvPr>
          <p:cNvSpPr txBox="1"/>
          <p:nvPr/>
        </p:nvSpPr>
        <p:spPr>
          <a:xfrm>
            <a:off x="6899175" y="5106452"/>
            <a:ext cx="4266565" cy="1138773"/>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A histogram of residuals as shown in </a:t>
            </a:r>
            <a:r>
              <a:rPr lang="en-US" sz="1800" b="1" dirty="0">
                <a:effectLst/>
                <a:latin typeface="Times New Roman" panose="02020603050405020304" pitchFamily="18" charset="0"/>
                <a:ea typeface="Times New Roman" panose="02020603050405020304" pitchFamily="18" charset="0"/>
              </a:rPr>
              <a:t>Figure 9, </a:t>
            </a:r>
            <a:r>
              <a:rPr lang="en-US" sz="1800" dirty="0">
                <a:effectLst/>
                <a:latin typeface="Times New Roman" panose="02020603050405020304" pitchFamily="18" charset="0"/>
                <a:ea typeface="Times New Roman" panose="02020603050405020304" pitchFamily="18" charset="0"/>
              </a:rPr>
              <a:t> can indicate whether there’s any systematic error in the model’s predictions</a:t>
            </a:r>
            <a:r>
              <a:rPr lang="en-US"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ctr"/>
            <a:endParaRPr lang="en-US" dirty="0"/>
          </a:p>
        </p:txBody>
      </p:sp>
      <p:sp>
        <p:nvSpPr>
          <p:cNvPr id="6" name="TextBox 5">
            <a:extLst>
              <a:ext uri="{FF2B5EF4-FFF2-40B4-BE49-F238E27FC236}">
                <a16:creationId xmlns:a16="http://schemas.microsoft.com/office/drawing/2014/main" id="{D1747F9C-1F44-8461-61E2-3E2E2BCB8425}"/>
              </a:ext>
            </a:extLst>
          </p:cNvPr>
          <p:cNvSpPr txBox="1"/>
          <p:nvPr/>
        </p:nvSpPr>
        <p:spPr>
          <a:xfrm>
            <a:off x="690980" y="5161948"/>
            <a:ext cx="5120540" cy="1027782"/>
          </a:xfrm>
          <a:prstGeom prst="rect">
            <a:avLst/>
          </a:prstGeom>
          <a:noFill/>
        </p:spPr>
        <p:txBody>
          <a:bodyPr wrap="square" rtlCol="0">
            <a:spAutoFit/>
          </a:bodyPr>
          <a:lstStyle/>
          <a:p>
            <a:pPr marL="0" marR="0" algn="ct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As shown in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8</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helps visualize how well the model captures the data's trends. The closer the points are to the line y = x, the better the model.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0782D25-B85D-C6EB-E1DB-01B19C673E2C}"/>
              </a:ext>
            </a:extLst>
          </p:cNvPr>
          <p:cNvSpPr txBox="1"/>
          <p:nvPr/>
        </p:nvSpPr>
        <p:spPr>
          <a:xfrm>
            <a:off x="878890" y="1770034"/>
            <a:ext cx="4744720" cy="738664"/>
          </a:xfrm>
          <a:prstGeom prst="rect">
            <a:avLst/>
          </a:prstGeom>
          <a:noFill/>
        </p:spPr>
        <p:txBody>
          <a:bodyPr wrap="square" rtlCol="0">
            <a:spAutoFit/>
          </a:bodyPr>
          <a:lstStyle/>
          <a:p>
            <a:pPr algn="ct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Figure 8.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Predicted vs. Actual Energy Consumption Regression Line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TextBox 7">
            <a:extLst>
              <a:ext uri="{FF2B5EF4-FFF2-40B4-BE49-F238E27FC236}">
                <a16:creationId xmlns:a16="http://schemas.microsoft.com/office/drawing/2014/main" id="{85A893FD-A520-91AC-C9FE-C2F08F812F23}"/>
              </a:ext>
            </a:extLst>
          </p:cNvPr>
          <p:cNvSpPr txBox="1"/>
          <p:nvPr/>
        </p:nvSpPr>
        <p:spPr>
          <a:xfrm>
            <a:off x="6568392" y="1751548"/>
            <a:ext cx="4744720" cy="307777"/>
          </a:xfrm>
          <a:prstGeom prst="rect">
            <a:avLst/>
          </a:prstGeom>
          <a:noFill/>
        </p:spPr>
        <p:txBody>
          <a:bodyPr wrap="square" rtlCol="0">
            <a:spAutoFit/>
          </a:bodyPr>
          <a:lstStyle/>
          <a:p>
            <a:pPr algn="ct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Figure 9. </a:t>
            </a:r>
            <a:r>
              <a:rPr lang="en-IN" dirty="0">
                <a:effectLst/>
                <a:latin typeface="Times New Roman" panose="02020603050405020304" pitchFamily="18" charset="0"/>
                <a:ea typeface="Calibri" panose="020F0502020204030204" pitchFamily="34" charset="0"/>
              </a:rPr>
              <a:t>Distribution of Residual – </a:t>
            </a:r>
            <a:r>
              <a:rPr lang="en-IN" dirty="0" err="1">
                <a:effectLst/>
                <a:latin typeface="Times New Roman" panose="02020603050405020304" pitchFamily="18" charset="0"/>
                <a:ea typeface="Calibri" panose="020F0502020204030204" pitchFamily="34" charset="0"/>
              </a:rPr>
              <a:t>Histplot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5"/>
          <p:cNvSpPr txBox="1">
            <a:spLocks noGrp="1"/>
          </p:cNvSpPr>
          <p:nvPr>
            <p:ph type="title"/>
          </p:nvPr>
        </p:nvSpPr>
        <p:spPr>
          <a:xfrm>
            <a:off x="762008" y="5367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Results </a:t>
            </a:r>
            <a:endParaRPr b="1" dirty="0">
              <a:solidFill>
                <a:srgbClr val="FF0000"/>
              </a:solidFill>
            </a:endParaRPr>
          </a:p>
          <a:p>
            <a:pPr marL="0" lvl="0" indent="0" algn="l" rtl="0">
              <a:lnSpc>
                <a:spcPct val="100000"/>
              </a:lnSpc>
              <a:spcBef>
                <a:spcPts val="0"/>
              </a:spcBef>
              <a:spcAft>
                <a:spcPts val="0"/>
              </a:spcAft>
              <a:buSzPts val="1400"/>
              <a:buNone/>
            </a:pPr>
            <a:endParaRPr dirty="0"/>
          </a:p>
        </p:txBody>
      </p:sp>
      <p:sp>
        <p:nvSpPr>
          <p:cNvPr id="371" name="Google Shape;371;p35"/>
          <p:cNvSpPr txBox="1">
            <a:spLocks noGrp="1"/>
          </p:cNvSpPr>
          <p:nvPr>
            <p:ph type="body" idx="1"/>
          </p:nvPr>
        </p:nvSpPr>
        <p:spPr>
          <a:xfrm>
            <a:off x="761992" y="1651000"/>
            <a:ext cx="10668000" cy="4267200"/>
          </a:xfrm>
          <a:prstGeom prst="rect">
            <a:avLst/>
          </a:prstGeom>
          <a:noFill/>
          <a:ln>
            <a:noFill/>
          </a:ln>
        </p:spPr>
        <p:txBody>
          <a:bodyPr spcFirstLastPara="1" wrap="square" lIns="91425" tIns="45700" rIns="91425" bIns="45700" anchor="t" anchorCtr="0">
            <a:noAutofit/>
          </a:bodyPr>
          <a:lstStyle/>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Mean Absolute Error (MAE): </a:t>
            </a:r>
            <a:r>
              <a:rPr lang="en-US" sz="2100" dirty="0">
                <a:latin typeface="Verdana" panose="020B0604030504040204" pitchFamily="34" charset="0"/>
                <a:ea typeface="Verdana" panose="020B0604030504040204" pitchFamily="34" charset="0"/>
                <a:cs typeface="Arial"/>
                <a:sym typeface="Arial"/>
              </a:rPr>
              <a:t>The model achieved an MAE of 1.66 kWh, indicating that, on average, predictions deviate from actual energy consumption by 1.66 kWh.</a:t>
            </a:r>
          </a:p>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Mean Squared Error (MSE): </a:t>
            </a:r>
            <a:r>
              <a:rPr lang="en-US" sz="2100" dirty="0">
                <a:latin typeface="Verdana" panose="020B0604030504040204" pitchFamily="34" charset="0"/>
                <a:ea typeface="Verdana" panose="020B0604030504040204" pitchFamily="34" charset="0"/>
                <a:cs typeface="Arial"/>
                <a:sym typeface="Arial"/>
              </a:rPr>
              <a:t>The MSE value of 28.89 reflects the squared average of errors, showing the presence of some larger discrepancies.</a:t>
            </a:r>
          </a:p>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Root Mean Squared Error (RMSE): </a:t>
            </a:r>
            <a:r>
              <a:rPr lang="en-US" sz="2100" dirty="0">
                <a:latin typeface="Verdana" panose="020B0604030504040204" pitchFamily="34" charset="0"/>
                <a:ea typeface="Verdana" panose="020B0604030504040204" pitchFamily="34" charset="0"/>
                <a:cs typeface="Arial"/>
                <a:sym typeface="Arial"/>
              </a:rPr>
              <a:t>The RMSE of 5.38 highlights the overall magnitude of prediction errors, representing significant deviations in some cases.</a:t>
            </a:r>
          </a:p>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Effectiveness: </a:t>
            </a:r>
            <a:r>
              <a:rPr lang="en-US" sz="2100" dirty="0">
                <a:latin typeface="Verdana" panose="020B0604030504040204" pitchFamily="34" charset="0"/>
                <a:ea typeface="Verdana" panose="020B0604030504040204" pitchFamily="34" charset="0"/>
                <a:cs typeface="Arial"/>
                <a:sym typeface="Arial"/>
              </a:rPr>
              <a:t>These metrics demonstrate the model's strong predictive performance with relatively low errors given the complexity of energy consumption patterns.</a:t>
            </a:r>
            <a:endParaRPr sz="2100" dirty="0">
              <a:latin typeface="Verdana" panose="020B0604030504040204" pitchFamily="34" charset="0"/>
              <a:ea typeface="Verdana" panose="020B0604030504040204" pitchFamily="34" charset="0"/>
              <a:cs typeface="Arial"/>
              <a:sym typeface="Arial"/>
            </a:endParaRPr>
          </a:p>
        </p:txBody>
      </p:sp>
      <p:sp>
        <p:nvSpPr>
          <p:cNvPr id="372" name="Google Shape;372;p3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
        <p:nvSpPr>
          <p:cNvPr id="3" name="Google Shape;396;p38">
            <a:extLst>
              <a:ext uri="{FF2B5EF4-FFF2-40B4-BE49-F238E27FC236}">
                <a16:creationId xmlns:a16="http://schemas.microsoft.com/office/drawing/2014/main" id="{22865430-C32F-089F-72E9-9D323AC576D9}"/>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6"/>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Comparison and Analysis </a:t>
            </a:r>
            <a:endParaRPr/>
          </a:p>
        </p:txBody>
      </p:sp>
      <p:sp>
        <p:nvSpPr>
          <p:cNvPr id="379" name="Google Shape;379;p3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360"/>
              </a:spcBef>
              <a:spcAft>
                <a:spcPts val="0"/>
              </a:spcAft>
              <a:buSzPts val="2400"/>
              <a:buChar char="●"/>
            </a:pPr>
            <a:r>
              <a:rPr lang="en-US" sz="2200" b="1" dirty="0"/>
              <a:t>Accuracy</a:t>
            </a:r>
            <a:r>
              <a:rPr lang="en-US" sz="2200" dirty="0"/>
              <a:t>: The low MAE and RMSE suggest the XGBoost model effectively captured intricate relationships in energy data influenced by factors like temperature and time of day.</a:t>
            </a:r>
          </a:p>
          <a:p>
            <a:pPr marL="457200" lvl="0" indent="-381000" algn="l" rtl="0">
              <a:lnSpc>
                <a:spcPct val="100000"/>
              </a:lnSpc>
              <a:spcBef>
                <a:spcPts val="360"/>
              </a:spcBef>
              <a:spcAft>
                <a:spcPts val="0"/>
              </a:spcAft>
              <a:buSzPts val="2400"/>
              <a:buChar char="●"/>
            </a:pPr>
            <a:r>
              <a:rPr lang="en-US" sz="2200" b="1" dirty="0"/>
              <a:t>Key Drivers</a:t>
            </a:r>
            <a:r>
              <a:rPr lang="en-US" sz="2200" dirty="0"/>
              <a:t>: Feature importance analysis identified temperature, humidity, and hour of the day as the most influential predictors, aligning with real-world expectations.</a:t>
            </a:r>
          </a:p>
          <a:p>
            <a:pPr marL="457200" lvl="0" indent="-381000" algn="l" rtl="0">
              <a:lnSpc>
                <a:spcPct val="100000"/>
              </a:lnSpc>
              <a:spcBef>
                <a:spcPts val="360"/>
              </a:spcBef>
              <a:spcAft>
                <a:spcPts val="0"/>
              </a:spcAft>
              <a:buSzPts val="2400"/>
              <a:buChar char="●"/>
            </a:pPr>
            <a:r>
              <a:rPr lang="en-US" sz="2200" b="1" dirty="0"/>
              <a:t>Utility</a:t>
            </a:r>
            <a:r>
              <a:rPr lang="en-US" sz="2200" dirty="0"/>
              <a:t>: The model’s ability to provide reliable forecasts and detect high usage patterns makes it valuable for energy optimization in smart homes and commercial spaces.</a:t>
            </a:r>
          </a:p>
          <a:p>
            <a:pPr marL="457200" lvl="0" indent="-381000" algn="l" rtl="0">
              <a:lnSpc>
                <a:spcPct val="100000"/>
              </a:lnSpc>
              <a:spcBef>
                <a:spcPts val="360"/>
              </a:spcBef>
              <a:spcAft>
                <a:spcPts val="0"/>
              </a:spcAft>
              <a:buSzPts val="2400"/>
              <a:buChar char="●"/>
            </a:pPr>
            <a:r>
              <a:rPr lang="en-US" sz="2200" b="1" dirty="0"/>
              <a:t>Future Scope</a:t>
            </a:r>
            <a:r>
              <a:rPr lang="en-US" sz="2200" dirty="0"/>
              <a:t>: Despite some residual errors, the model’s accuracy can be enhanced with granular data, advanced time series methods, and real-time integration.</a:t>
            </a:r>
            <a:endParaRPr sz="2200" dirty="0"/>
          </a:p>
        </p:txBody>
      </p:sp>
      <p:sp>
        <p:nvSpPr>
          <p:cNvPr id="380" name="Google Shape;380;p3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35</a:t>
            </a:fld>
            <a:endParaRPr/>
          </a:p>
        </p:txBody>
      </p:sp>
      <p:sp>
        <p:nvSpPr>
          <p:cNvPr id="3" name="Google Shape;396;p38">
            <a:extLst>
              <a:ext uri="{FF2B5EF4-FFF2-40B4-BE49-F238E27FC236}">
                <a16:creationId xmlns:a16="http://schemas.microsoft.com/office/drawing/2014/main" id="{649FE805-E95F-D3A2-E60B-4CBBFB8E3ADE}"/>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rgbClr val="FF0000"/>
                </a:solidFill>
              </a:rPr>
              <a:t>Conclusion</a:t>
            </a:r>
            <a:endParaRPr dirty="0"/>
          </a:p>
        </p:txBody>
      </p:sp>
      <p:sp>
        <p:nvSpPr>
          <p:cNvPr id="387" name="Google Shape;387;p3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Clr>
                <a:schemeClr val="dk1"/>
              </a:buClr>
              <a:buSzPts val="1100"/>
              <a:buFont typeface="Arial"/>
              <a:buNone/>
            </a:pPr>
            <a:r>
              <a:rPr lang="en-US" sz="2100" dirty="0"/>
              <a:t>The XGBoost Regressor (XGBR) model demonstrated strong performance in predicting energy consumption using historical, weather, and time-based data, achieving low errors as measured by MAE, MSE, and RMSE. Feature importance analysis highlighted key factors like temperature and humidity, aligning with expected energy usage patterns. The model provides actionable insights, such as high energy consumption alerts, enhancing its practical utility for energy optimization in residential and commercial settings. Future improvements could include incorporating granular data (e.g., occupancy patterns, device usage), advanced models like RNNs or LSTMs for time series forecasting, real-time data integration, and deployment in smart home or building management systems.</a:t>
            </a:r>
          </a:p>
        </p:txBody>
      </p:sp>
      <p:sp>
        <p:nvSpPr>
          <p:cNvPr id="388" name="Google Shape;388;p3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36</a:t>
            </a:fld>
            <a:endParaRPr/>
          </a:p>
        </p:txBody>
      </p:sp>
      <p:sp>
        <p:nvSpPr>
          <p:cNvPr id="2" name="Google Shape;396;p38">
            <a:extLst>
              <a:ext uri="{FF2B5EF4-FFF2-40B4-BE49-F238E27FC236}">
                <a16:creationId xmlns:a16="http://schemas.microsoft.com/office/drawing/2014/main" id="{9BCFE088-0240-0795-7B65-E940310A706F}"/>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solidFill>
                  <a:srgbClr val="FF0000"/>
                </a:solidFill>
              </a:rPr>
              <a:t>References</a:t>
            </a:r>
            <a:endParaRPr sz="3200" b="1" dirty="0">
              <a:solidFill>
                <a:srgbClr val="FF0000"/>
              </a:solidFill>
            </a:endParaRPr>
          </a:p>
        </p:txBody>
      </p:sp>
      <p:sp>
        <p:nvSpPr>
          <p:cNvPr id="394" name="Google Shape;394;p38"/>
          <p:cNvSpPr txBox="1">
            <a:spLocks noGrp="1"/>
          </p:cNvSpPr>
          <p:nvPr>
            <p:ph type="body" idx="1"/>
          </p:nvPr>
        </p:nvSpPr>
        <p:spPr>
          <a:xfrm>
            <a:off x="837353" y="1732280"/>
            <a:ext cx="10668000" cy="5209800"/>
          </a:xfrm>
          <a:prstGeom prst="rect">
            <a:avLst/>
          </a:prstGeom>
          <a:noFill/>
          <a:ln>
            <a:noFill/>
          </a:ln>
        </p:spPr>
        <p:txBody>
          <a:bodyPr spcFirstLastPara="1" wrap="square" lIns="91425" tIns="45700" rIns="91425" bIns="45700" anchor="t" anchorCtr="0">
            <a:noAutofit/>
          </a:bodyPr>
          <a:lstStyle/>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S. Tabasi, A. Aslani, and H. Forotan, "Prediction of Energy Consumption by Using Regression Model,"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Computational Research Progress in Applied Science &amp; Engineering,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2, no. 3, pp. 110-115, Jul. 2016. </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D. Ramos, P. Faria, A. Morais, and Z. Vale, "Using decision tree to select forecasting algorithms in distinct electricity consumption context of an office building,"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Proc. 8th Int. Conf. Energy and Environment Research (ICEER 2021)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Porto, Portugal, Sep. 13–17, 2021, pp.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Karan Kumar. et al., "Quantum support vector machine for forecasting house energy consumption: a comparative study with deep learning models,"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Journal of Cloud Computing: Advances, Systems and Applications,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13, no. 105, 2024.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 Qureshi, M. A. Arbab, and 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Rehman, "Deep learning-based forecasting of electricity consumption,"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Scientific Reports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14, no. 6489, 2024. doi: 10.1038/s41598-024-56602-4.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[5] L. Semmelmann, S. Henni, and C. Weinhardt, “Load forecasting for energy communities: a novel LSTM-XGBoost hybrid model based on smart meter data” Energy Informatics, pp. 1–21, Sep. 2022</a:t>
            </a:r>
          </a:p>
          <a:p>
            <a:pPr marL="0" marR="218440" algn="just">
              <a:lnSpc>
                <a:spcPct val="9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[6] C. Sheng and H. Yu, “An optimized prediction algorithm based 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Proc. 2022 Int. Conf. Networking and Network Applications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NaNA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Xinjiang, China, Nov. 2022, pp. 442–447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6" name="Google Shape;396;p3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
        <p:nvSpPr>
          <p:cNvPr id="397" name="Google Shape;397;p3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a:p>
        </p:txBody>
      </p:sp>
      <p:sp>
        <p:nvSpPr>
          <p:cNvPr id="403" name="Google Shape;403;p3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404" name="Google Shape;404;p3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
        <p:nvSpPr>
          <p:cNvPr id="405" name="Google Shape;405;p3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7CC8AD80-4298-06AF-0786-A604A52971E3}"/>
            </a:ext>
          </a:extLst>
        </p:cNvPr>
        <p:cNvGrpSpPr/>
        <p:nvPr/>
      </p:nvGrpSpPr>
      <p:grpSpPr>
        <a:xfrm>
          <a:off x="0" y="0"/>
          <a:ext cx="0" cy="0"/>
          <a:chOff x="0" y="0"/>
          <a:chExt cx="0" cy="0"/>
        </a:xfrm>
      </p:grpSpPr>
      <p:sp>
        <p:nvSpPr>
          <p:cNvPr id="128" name="Google Shape;128;p5">
            <a:extLst>
              <a:ext uri="{FF2B5EF4-FFF2-40B4-BE49-F238E27FC236}">
                <a16:creationId xmlns:a16="http://schemas.microsoft.com/office/drawing/2014/main" id="{8F011DA3-1144-6FDA-44B0-589C34CA1B0E}"/>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 Introduction and Overview of the Project.</a:t>
            </a:r>
            <a:endParaRPr/>
          </a:p>
        </p:txBody>
      </p:sp>
      <p:sp>
        <p:nvSpPr>
          <p:cNvPr id="129" name="Google Shape;129;p5">
            <a:extLst>
              <a:ext uri="{FF2B5EF4-FFF2-40B4-BE49-F238E27FC236}">
                <a16:creationId xmlns:a16="http://schemas.microsoft.com/office/drawing/2014/main" id="{FCEA8870-FA6D-C6F2-7CB7-DEF22D7CE596}"/>
              </a:ext>
            </a:extLst>
          </p:cNvPr>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100" dirty="0"/>
              <a:t>The development of a predictive energy analytics model using the XGBoost algorithm aims to forecast daily energy consumption. By integrating historical data and weather conditions, the model accurately predicts usage and provides actionable insights. The model construction starts with the collection and preprocessing of data to ensure high-quality inputs. Feature engineering, including lagged variables and weather interactions, further enhances prediction accuracy. The system provides personalized recommendations and alerts for high consumption. Evaluated using metrics like MAE and RMSE, this solution empowers users to optimize energy use, save costs, and support sustainability efforts.</a:t>
            </a:r>
            <a:endParaRPr sz="2100" dirty="0"/>
          </a:p>
          <a:p>
            <a:pPr marL="0" lvl="0" indent="0" algn="l" rtl="0">
              <a:spcBef>
                <a:spcPts val="1200"/>
              </a:spcBef>
              <a:spcAft>
                <a:spcPts val="0"/>
              </a:spcAft>
              <a:buSzPts val="2400"/>
              <a:buNone/>
            </a:pPr>
            <a:endParaRPr sz="2100" dirty="0"/>
          </a:p>
        </p:txBody>
      </p:sp>
      <p:sp>
        <p:nvSpPr>
          <p:cNvPr id="131" name="Google Shape;131;p5">
            <a:extLst>
              <a:ext uri="{FF2B5EF4-FFF2-40B4-BE49-F238E27FC236}">
                <a16:creationId xmlns:a16="http://schemas.microsoft.com/office/drawing/2014/main" id="{207A0EEC-D16C-4E31-291C-7C7B9A33F44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32" name="Google Shape;132;p5">
            <a:extLst>
              <a:ext uri="{FF2B5EF4-FFF2-40B4-BE49-F238E27FC236}">
                <a16:creationId xmlns:a16="http://schemas.microsoft.com/office/drawing/2014/main" id="{71BE2D42-C2D8-13EC-9C20-2DB381E71F55}"/>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6302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635675" y="870125"/>
            <a:ext cx="10668000" cy="695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Literature Survey</a:t>
            </a:r>
            <a:endParaRPr sz="3200" b="1">
              <a:solidFill>
                <a:srgbClr val="FF0000"/>
              </a:solidFill>
            </a:endParaRPr>
          </a:p>
        </p:txBody>
      </p:sp>
      <p:graphicFrame>
        <p:nvGraphicFramePr>
          <p:cNvPr id="127" name="Google Shape;127;p6"/>
          <p:cNvGraphicFramePr/>
          <p:nvPr>
            <p:extLst>
              <p:ext uri="{D42A27DB-BD31-4B8C-83A1-F6EECF244321}">
                <p14:modId xmlns:p14="http://schemas.microsoft.com/office/powerpoint/2010/main" val="1040517470"/>
              </p:ext>
            </p:extLst>
          </p:nvPr>
        </p:nvGraphicFramePr>
        <p:xfrm>
          <a:off x="267575" y="1930400"/>
          <a:ext cx="11819825" cy="4206280"/>
        </p:xfrm>
        <a:graphic>
          <a:graphicData uri="http://schemas.openxmlformats.org/drawingml/2006/table">
            <a:tbl>
              <a:tblPr firstRow="1" bandRow="1">
                <a:noFill/>
                <a:tableStyleId>{CD567B0B-D22A-466C-B85C-C108111E97EF}</a:tableStyleId>
              </a:tblPr>
              <a:tblGrid>
                <a:gridCol w="786700">
                  <a:extLst>
                    <a:ext uri="{9D8B030D-6E8A-4147-A177-3AD203B41FA5}">
                      <a16:colId xmlns:a16="http://schemas.microsoft.com/office/drawing/2014/main" val="20000"/>
                    </a:ext>
                  </a:extLst>
                </a:gridCol>
                <a:gridCol w="2440275">
                  <a:extLst>
                    <a:ext uri="{9D8B030D-6E8A-4147-A177-3AD203B41FA5}">
                      <a16:colId xmlns:a16="http://schemas.microsoft.com/office/drawing/2014/main" val="20001"/>
                    </a:ext>
                  </a:extLst>
                </a:gridCol>
                <a:gridCol w="2498975">
                  <a:extLst>
                    <a:ext uri="{9D8B030D-6E8A-4147-A177-3AD203B41FA5}">
                      <a16:colId xmlns:a16="http://schemas.microsoft.com/office/drawing/2014/main" val="20002"/>
                    </a:ext>
                  </a:extLst>
                </a:gridCol>
                <a:gridCol w="3572775">
                  <a:extLst>
                    <a:ext uri="{9D8B030D-6E8A-4147-A177-3AD203B41FA5}">
                      <a16:colId xmlns:a16="http://schemas.microsoft.com/office/drawing/2014/main" val="20003"/>
                    </a:ext>
                  </a:extLst>
                </a:gridCol>
                <a:gridCol w="1370000">
                  <a:extLst>
                    <a:ext uri="{9D8B030D-6E8A-4147-A177-3AD203B41FA5}">
                      <a16:colId xmlns:a16="http://schemas.microsoft.com/office/drawing/2014/main" val="20004"/>
                    </a:ext>
                  </a:extLst>
                </a:gridCol>
                <a:gridCol w="1151100">
                  <a:extLst>
                    <a:ext uri="{9D8B030D-6E8A-4147-A177-3AD203B41FA5}">
                      <a16:colId xmlns:a16="http://schemas.microsoft.com/office/drawing/2014/main" val="20005"/>
                    </a:ext>
                  </a:extLst>
                </a:gridCol>
              </a:tblGrid>
              <a:tr h="535300">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          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Journal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Volume/</a:t>
                      </a:r>
                      <a:endParaRPr sz="1800" u="none" strike="noStrike" cap="none"/>
                    </a:p>
                    <a:p>
                      <a:pPr marL="0" marR="0" lvl="0" indent="0" algn="l" rtl="0">
                        <a:lnSpc>
                          <a:spcPct val="100000"/>
                        </a:lnSpc>
                        <a:spcBef>
                          <a:spcPts val="0"/>
                        </a:spcBef>
                        <a:spcAft>
                          <a:spcPts val="0"/>
                        </a:spcAft>
                        <a:buClr>
                          <a:schemeClr val="dk1"/>
                        </a:buClr>
                        <a:buSzPts val="1800"/>
                        <a:buFont typeface="Verdana"/>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126925">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S. Tabasi, A. Aslani, and H. Forotan</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Prediction of Energy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Consumption by Using Regression Model</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Developed a  regression model to predict energy consumption. Provided Insights into energy usage trends</a:t>
                      </a: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IEEE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2020</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939125">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Karan Kumar. K</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latin typeface="Times New Roman"/>
                          <a:ea typeface="Times New Roman"/>
                          <a:cs typeface="Times New Roman"/>
                          <a:sym typeface="Times New Roman"/>
                        </a:rPr>
                        <a:t>Quantum support vector machine for </a:t>
                      </a:r>
                    </a:p>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latin typeface="Times New Roman"/>
                          <a:ea typeface="Times New Roman"/>
                          <a:cs typeface="Times New Roman"/>
                          <a:sym typeface="Times New Roman"/>
                        </a:rPr>
                        <a:t>forecasting house energy consumption</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Compare quantum SVM with deep learning models for house energy forecasting, showcasing quantum model benefits</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Cloud Computing: Systems</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2024</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824050">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it-IT" sz="1800" u="none" strike="noStrike" cap="none" dirty="0">
                          <a:latin typeface="Times New Roman"/>
                          <a:ea typeface="Times New Roman"/>
                          <a:cs typeface="Times New Roman"/>
                          <a:sym typeface="Times New Roman"/>
                        </a:rPr>
                        <a:t>M. Qureshi, M. A. Arbab</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Deep learning</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based forecasting of electricity consumption</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Presented a deep learning approach for electricity consumption with improved accuracy.</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Scientific Reports</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2024</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
        <p:nvSpPr>
          <p:cNvPr id="128" name="Google Shape;128;p6"/>
          <p:cNvSpPr txBox="1">
            <a:spLocks noGrp="1"/>
          </p:cNvSpPr>
          <p:nvPr>
            <p:ph type="sldNum" idx="12"/>
          </p:nvPr>
        </p:nvSpPr>
        <p:spPr>
          <a:xfrm>
            <a:off x="11491775" y="6449975"/>
            <a:ext cx="4635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Literature Survey</a:t>
            </a:r>
            <a:endParaRPr sz="3200" b="1">
              <a:solidFill>
                <a:srgbClr val="FF0000"/>
              </a:solidFill>
            </a:endParaRPr>
          </a:p>
        </p:txBody>
      </p:sp>
      <p:sp>
        <p:nvSpPr>
          <p:cNvPr id="134" name="Google Shape;134;p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35" name="Google Shape;135;p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graphicFrame>
        <p:nvGraphicFramePr>
          <p:cNvPr id="136" name="Google Shape;136;p7"/>
          <p:cNvGraphicFramePr/>
          <p:nvPr>
            <p:extLst>
              <p:ext uri="{D42A27DB-BD31-4B8C-83A1-F6EECF244321}">
                <p14:modId xmlns:p14="http://schemas.microsoft.com/office/powerpoint/2010/main" val="553153421"/>
              </p:ext>
            </p:extLst>
          </p:nvPr>
        </p:nvGraphicFramePr>
        <p:xfrm>
          <a:off x="333275" y="1856100"/>
          <a:ext cx="11537950" cy="4187190"/>
        </p:xfrm>
        <a:graphic>
          <a:graphicData uri="http://schemas.openxmlformats.org/drawingml/2006/table">
            <a:tbl>
              <a:tblPr firstRow="1" bandRow="1">
                <a:noFill/>
                <a:tableStyleId>{58C0CDAD-DD5F-4ADF-BB3B-25DB08573657}</a:tableStyleId>
              </a:tblPr>
              <a:tblGrid>
                <a:gridCol w="1219200">
                  <a:extLst>
                    <a:ext uri="{9D8B030D-6E8A-4147-A177-3AD203B41FA5}">
                      <a16:colId xmlns:a16="http://schemas.microsoft.com/office/drawing/2014/main" val="20000"/>
                    </a:ext>
                  </a:extLst>
                </a:gridCol>
                <a:gridCol w="1901825">
                  <a:extLst>
                    <a:ext uri="{9D8B030D-6E8A-4147-A177-3AD203B41FA5}">
                      <a16:colId xmlns:a16="http://schemas.microsoft.com/office/drawing/2014/main" val="20001"/>
                    </a:ext>
                  </a:extLst>
                </a:gridCol>
                <a:gridCol w="2981325">
                  <a:extLst>
                    <a:ext uri="{9D8B030D-6E8A-4147-A177-3AD203B41FA5}">
                      <a16:colId xmlns:a16="http://schemas.microsoft.com/office/drawing/2014/main" val="20002"/>
                    </a:ext>
                  </a:extLst>
                </a:gridCol>
                <a:gridCol w="2949575">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30325">
                  <a:extLst>
                    <a:ext uri="{9D8B030D-6E8A-4147-A177-3AD203B41FA5}">
                      <a16:colId xmlns:a16="http://schemas.microsoft.com/office/drawing/2014/main" val="20005"/>
                    </a:ext>
                  </a:extLst>
                </a:gridCol>
              </a:tblGrid>
              <a:tr h="608325">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dirty="0"/>
                        <a:t>Description</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Jornal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Volume/</a:t>
                      </a:r>
                      <a:endParaRPr sz="1800" u="none" strike="noStrike" cap="none"/>
                    </a:p>
                    <a:p>
                      <a:pPr marL="0" marR="0" lvl="0" indent="0" algn="l" rtl="0">
                        <a:lnSpc>
                          <a:spcPct val="100000"/>
                        </a:lnSpc>
                        <a:spcBef>
                          <a:spcPts val="0"/>
                        </a:spcBef>
                        <a:spcAft>
                          <a:spcPts val="0"/>
                        </a:spcAft>
                        <a:buClr>
                          <a:srgbClr val="000000"/>
                        </a:buClr>
                        <a:buSzPts val="1800"/>
                        <a:buFont typeface="Verdana"/>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673850">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L. Semmelmann, S. Henni, and C. Weinhardt</a:t>
                      </a:r>
                      <a:endParaRPr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LSTM-XGBoost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hybrid model based on smart meter data</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Introduced an automated parameter optimization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process for house pricing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using hybrid model achieving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greater accuracy. </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IEEE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2022</a:t>
                      </a:r>
                      <a:endParaRPr sz="1800" u="none" strike="noStrike" cap="none" dirty="0"/>
                    </a:p>
                  </a:txBody>
                  <a:tcPr marL="91450" marR="91450" marT="45725" marB="45725"/>
                </a:tc>
                <a:extLst>
                  <a:ext uri="{0D108BD9-81ED-4DB2-BD59-A6C34878D82A}">
                    <a16:rowId xmlns:a16="http://schemas.microsoft.com/office/drawing/2014/main" val="10001"/>
                  </a:ext>
                </a:extLst>
              </a:tr>
              <a:tr h="1873250">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nl-NL" sz="1800" u="none" strike="noStrike" cap="none" dirty="0">
                          <a:solidFill>
                            <a:schemeClr val="dk1"/>
                          </a:solidFill>
                          <a:latin typeface="Times New Roman"/>
                          <a:ea typeface="Times New Roman"/>
                          <a:cs typeface="Times New Roman"/>
                          <a:sym typeface="Times New Roman"/>
                        </a:rPr>
                        <a:t>Y. Zhang, C. Shao, and C. Zou</a:t>
                      </a:r>
                      <a:endParaRPr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Prediction of customers’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behaviors based on XGBoost model</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dirty="0">
                          <a:latin typeface="Times New Roman" panose="02020603050405020304" pitchFamily="18" charset="0"/>
                          <a:cs typeface="Times New Roman" panose="02020603050405020304" pitchFamily="18" charset="0"/>
                        </a:rPr>
                        <a:t>Identified key fraud indicators : injury claim, auto claim, capital gain and customer tenure to predict customer fraud . </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IEEE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2023</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762008" y="2145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solidFill>
                  <a:srgbClr val="FF0000"/>
                </a:solidFill>
              </a:rPr>
              <a:t>Existing System</a:t>
            </a:r>
            <a:endParaRPr sz="3200" b="1" dirty="0">
              <a:solidFill>
                <a:srgbClr val="FF0000"/>
              </a:solidFill>
            </a:endParaRPr>
          </a:p>
        </p:txBody>
      </p:sp>
      <p:sp>
        <p:nvSpPr>
          <p:cNvPr id="142" name="Google Shape;142;p8"/>
          <p:cNvSpPr txBox="1">
            <a:spLocks noGrp="1"/>
          </p:cNvSpPr>
          <p:nvPr>
            <p:ph type="body" idx="1"/>
          </p:nvPr>
        </p:nvSpPr>
        <p:spPr>
          <a:xfrm>
            <a:off x="711201" y="1749425"/>
            <a:ext cx="10668000" cy="4267200"/>
          </a:xfrm>
          <a:prstGeom prst="rect">
            <a:avLst/>
          </a:prstGeom>
          <a:noFill/>
          <a:ln>
            <a:noFill/>
          </a:ln>
        </p:spPr>
        <p:txBody>
          <a:bodyPr spcFirstLastPara="1" wrap="square" lIns="91425" tIns="45700" rIns="91425" bIns="45700" anchor="t" anchorCtr="0">
            <a:noAutofit/>
          </a:bodyPr>
          <a:lstStyle/>
          <a:p>
            <a:pPr marL="88900" marR="0" lvl="0" indent="0" algn="just" rtl="0">
              <a:lnSpc>
                <a:spcPct val="100000"/>
              </a:lnSpc>
              <a:spcBef>
                <a:spcPts val="0"/>
              </a:spcBef>
              <a:spcAft>
                <a:spcPts val="0"/>
              </a:spcAft>
              <a:buSzPts val="1800"/>
              <a:buNone/>
            </a:pPr>
            <a:r>
              <a:rPr lang="en-US" sz="2400" dirty="0">
                <a:latin typeface="Times New Roman"/>
                <a:ea typeface="Times New Roman"/>
                <a:cs typeface="Times New Roman"/>
                <a:sym typeface="Times New Roman"/>
              </a:rPr>
              <a:t>The current approach to predicting energy consumption employs a range of machine learning techniques, including Linear Regression, Decision Trees, Support Vector Machines (SVM), and Deep Learning models. These algorithms analyze historical data along with various factors such as temperature, humidity, time of day, and day of the week. Linear Regression identifies simple linear relationships between input variables and energy consumption. Decision Trees capture more complex, non-linear patterns, while Random Forest, an ensemble technique, enhances prediction accuracy by combining multiple decision trees. SVMs are used to find the optimal hyperplane that separates different data points, aiding in accurate predictions. Deep Learning models, with their ability to learn complex hierarchical features, are particularly useful in modeling intricate relationships within the data, thus improving the overall prediction accuracy and robustness for energy consumption forecasting.</a:t>
            </a:r>
            <a:endParaRPr lang="en-US" dirty="0"/>
          </a:p>
        </p:txBody>
      </p:sp>
      <p:sp>
        <p:nvSpPr>
          <p:cNvPr id="143" name="Google Shape;143;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44" name="Google Shape;144;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Drawback of Existing System</a:t>
            </a:r>
            <a:endParaRPr b="1" dirty="0">
              <a:solidFill>
                <a:srgbClr val="FF0000"/>
              </a:solidFill>
            </a:endParaRPr>
          </a:p>
        </p:txBody>
      </p:sp>
      <p:sp>
        <p:nvSpPr>
          <p:cNvPr id="150" name="Google Shape;150;p9"/>
          <p:cNvSpPr txBox="1">
            <a:spLocks noGrp="1"/>
          </p:cNvSpPr>
          <p:nvPr>
            <p:ph type="body" idx="1"/>
          </p:nvPr>
        </p:nvSpPr>
        <p:spPr>
          <a:xfrm>
            <a:off x="755650" y="1775450"/>
            <a:ext cx="10668000" cy="4244400"/>
          </a:xfrm>
          <a:prstGeom prst="rect">
            <a:avLst/>
          </a:prstGeom>
          <a:noFill/>
          <a:ln>
            <a:noFill/>
          </a:ln>
        </p:spPr>
        <p:txBody>
          <a:bodyPr spcFirstLastPara="1" wrap="square" lIns="91425" tIns="45700" rIns="91425" bIns="45700" anchor="t" anchorCtr="0">
            <a:noAutofit/>
          </a:bodyPr>
          <a:lstStyle/>
          <a:p>
            <a:pPr marL="457200" lvl="0" indent="-381000" algn="just" rtl="0">
              <a:spcBef>
                <a:spcPts val="1200"/>
              </a:spcBef>
              <a:spcAft>
                <a:spcPts val="0"/>
              </a:spcAft>
              <a:buSzPts val="2400"/>
              <a:buFont typeface="Times New Roman"/>
              <a:buChar char="❖"/>
            </a:pPr>
            <a:r>
              <a:rPr lang="en-US" sz="2400" dirty="0">
                <a:latin typeface="Times New Roman"/>
                <a:ea typeface="Times New Roman"/>
                <a:cs typeface="Times New Roman"/>
                <a:sym typeface="Times New Roman"/>
              </a:rPr>
              <a:t>Models like SVM and Deep Learning often lack transparency, making it difficult to interpret their predictions.</a:t>
            </a:r>
          </a:p>
          <a:p>
            <a:pPr marL="457200" lvl="0" indent="-381000" algn="just" rtl="0">
              <a:lnSpc>
                <a:spcPct val="115000"/>
              </a:lnSpc>
              <a:spcBef>
                <a:spcPts val="1200"/>
              </a:spcBef>
              <a:spcAft>
                <a:spcPts val="0"/>
              </a:spcAft>
              <a:buSzPts val="2400"/>
              <a:buFont typeface="Times New Roman"/>
              <a:buChar char="❖"/>
            </a:pPr>
            <a:r>
              <a:rPr lang="en-US" sz="2400" dirty="0">
                <a:latin typeface="Times New Roman"/>
                <a:ea typeface="Times New Roman"/>
                <a:cs typeface="Times New Roman"/>
                <a:sym typeface="Times New Roman"/>
              </a:rPr>
              <a:t>Algorithms such as Deep Learning require large amounts of data for training, which may not always be available.</a:t>
            </a:r>
            <a:endParaRPr sz="2400" dirty="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Complex models like Decision Trees and Deep Learning are prone to overfitting, especially with insufficient or noisy data.</a:t>
            </a:r>
            <a:endParaRPr sz="2400" dirty="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Some algorithms, particularly Deep Learning and SVM, can be computationally expensive and may not scale well with large datasets.</a:t>
            </a:r>
            <a:endParaRPr sz="2400" dirty="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Techniques like Random Forest and SVM may struggle with fine-tuning, requiring significant computational resources and hyperparameter adjustments.</a:t>
            </a:r>
            <a:endParaRPr dirty="0"/>
          </a:p>
        </p:txBody>
      </p:sp>
      <p:sp>
        <p:nvSpPr>
          <p:cNvPr id="151" name="Google Shape;151;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52" name="Google Shape;152;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762000" y="432619"/>
            <a:ext cx="10668000" cy="104290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Proposed System</a:t>
            </a:r>
            <a:endParaRPr dirty="0"/>
          </a:p>
        </p:txBody>
      </p:sp>
      <p:sp>
        <p:nvSpPr>
          <p:cNvPr id="158" name="Google Shape;158;p10"/>
          <p:cNvSpPr txBox="1">
            <a:spLocks noGrp="1"/>
          </p:cNvSpPr>
          <p:nvPr>
            <p:ph type="body" idx="1"/>
          </p:nvPr>
        </p:nvSpPr>
        <p:spPr>
          <a:xfrm>
            <a:off x="812800" y="1752600"/>
            <a:ext cx="10668000" cy="5105400"/>
          </a:xfrm>
          <a:prstGeom prst="rect">
            <a:avLst/>
          </a:prstGeom>
          <a:noFill/>
          <a:ln>
            <a:noFill/>
          </a:ln>
        </p:spPr>
        <p:txBody>
          <a:bodyPr spcFirstLastPara="1" wrap="square" lIns="91425" tIns="45700" rIns="91425" bIns="45700" anchor="t" anchorCtr="0">
            <a:noAutofit/>
          </a:bodyPr>
          <a:lstStyle/>
          <a:p>
            <a:pPr marL="76200" lvl="0" indent="0" algn="just" rtl="0">
              <a:spcBef>
                <a:spcPts val="1200"/>
              </a:spcBef>
              <a:spcAft>
                <a:spcPts val="0"/>
              </a:spcAft>
              <a:buSzPts val="2400"/>
              <a:buNone/>
            </a:pPr>
            <a:r>
              <a:rPr lang="en-US" sz="2000" dirty="0"/>
              <a:t>The proposed system leverages the XGBoost algorithm to predict daily energy consumption by integrating historical energy data, weather conditions, and occupancy patterns. It incorporates advanced feature engineering, including lagged variables and weather interactions, to enhance prediction accuracy. The system offers energy insights, and smart alerts for high consumption events. By analyzing patterns and optimizing energy usage, the system helps users reduce waste and lower costs. It uses metrics like MAE and RMSE for model evaluation to ensure reliable performance. The solution supports sustainability efforts by promoting energy-efficient practices. Ultimately, the system empowers users to make data-driven decisions for smarter energy management.</a:t>
            </a:r>
          </a:p>
          <a:p>
            <a:pPr marL="76200" lvl="0" indent="0" algn="just" rtl="0">
              <a:spcBef>
                <a:spcPts val="1200"/>
              </a:spcBef>
              <a:spcAft>
                <a:spcPts val="0"/>
              </a:spcAft>
              <a:buSzPts val="2400"/>
              <a:buNone/>
            </a:pPr>
            <a:endParaRPr sz="2000" dirty="0"/>
          </a:p>
        </p:txBody>
      </p:sp>
      <p:sp>
        <p:nvSpPr>
          <p:cNvPr id="159" name="Google Shape;159;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0" name="Google Shape;160;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3098</Words>
  <Application>Microsoft Office PowerPoint</Application>
  <PresentationFormat>Widescreen</PresentationFormat>
  <Paragraphs>301</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Noto Sans Symbols</vt:lpstr>
      <vt:lpstr>Times New Roman</vt:lpstr>
      <vt:lpstr>Verdana</vt:lpstr>
      <vt:lpstr>Wingdings</vt:lpstr>
      <vt:lpstr>Profile</vt:lpstr>
      <vt:lpstr>PowerPoint Presentation</vt:lpstr>
      <vt:lpstr>Problem Statement and Motivation</vt:lpstr>
      <vt:lpstr>Abstract</vt:lpstr>
      <vt:lpstr> Introduction and Overview of the Project.</vt:lpstr>
      <vt:lpstr>Literature Survey</vt:lpstr>
      <vt:lpstr>Literature Survey</vt:lpstr>
      <vt:lpstr>Existing System</vt:lpstr>
      <vt:lpstr>Drawback of Existing System</vt:lpstr>
      <vt:lpstr>Proposed System</vt:lpstr>
      <vt:lpstr>Proposed System Advantages </vt:lpstr>
      <vt:lpstr>System Architecture</vt:lpstr>
      <vt:lpstr>List  of Modules</vt:lpstr>
      <vt:lpstr>Module 1: Data Preprocessing  </vt:lpstr>
      <vt:lpstr>PowerPoint Presentation</vt:lpstr>
      <vt:lpstr>PowerPoint Presentation</vt:lpstr>
      <vt:lpstr>PowerPoint Presentation</vt:lpstr>
      <vt:lpstr>PowerPoint Presentation</vt:lpstr>
      <vt:lpstr>PowerPoint Presentation</vt:lpstr>
      <vt:lpstr>PowerPoint Presentation</vt:lpstr>
      <vt:lpstr>Module 2: Feature Engineering  </vt:lpstr>
      <vt:lpstr>PowerPoint Presentation</vt:lpstr>
      <vt:lpstr>PowerPoint Presentation</vt:lpstr>
      <vt:lpstr>PowerPoint Presentation</vt:lpstr>
      <vt:lpstr>Module 3: Model Training and Prediction  </vt:lpstr>
      <vt:lpstr>Data Flow Diagram</vt:lpstr>
      <vt:lpstr>PowerPoint Presentation</vt:lpstr>
      <vt:lpstr>PowerPoint Presentation</vt:lpstr>
      <vt:lpstr>PowerPoint Presentation</vt:lpstr>
      <vt:lpstr>PowerPoint Presentation</vt:lpstr>
      <vt:lpstr>Module 4 :Model Evaluation and Interpretation</vt:lpstr>
      <vt:lpstr>Data Flow Diagram</vt:lpstr>
      <vt:lpstr>Evaluation</vt:lpstr>
      <vt:lpstr>PowerPoint Presentation</vt:lpstr>
      <vt:lpstr>Results  </vt:lpstr>
      <vt:lpstr>Comparison and Analysis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PRIADHARSHNI P</cp:lastModifiedBy>
  <cp:revision>2</cp:revision>
  <dcterms:modified xsi:type="dcterms:W3CDTF">2024-11-22T22:18:08Z</dcterms:modified>
</cp:coreProperties>
</file>