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113" d="100"/>
          <a:sy n="113" d="100"/>
        </p:scale>
        <p:origin x="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o FV" userId="563c9f4e9307622a" providerId="LiveId" clId="{FF659E29-E9F0-460D-ACF8-70F6F953CDC3}"/>
    <pc:docChg chg="modSld">
      <pc:chgData name="Jacobo FV" userId="563c9f4e9307622a" providerId="LiveId" clId="{FF659E29-E9F0-460D-ACF8-70F6F953CDC3}" dt="2024-08-20T06:25:10.258" v="1" actId="6549"/>
      <pc:docMkLst>
        <pc:docMk/>
      </pc:docMkLst>
      <pc:sldChg chg="modSp mod">
        <pc:chgData name="Jacobo FV" userId="563c9f4e9307622a" providerId="LiveId" clId="{FF659E29-E9F0-460D-ACF8-70F6F953CDC3}" dt="2024-08-20T06:25:10.258" v="1" actId="6549"/>
        <pc:sldMkLst>
          <pc:docMk/>
          <pc:sldMk cId="1684530792" sldId="256"/>
        </pc:sldMkLst>
        <pc:spChg chg="mod">
          <ac:chgData name="Jacobo FV" userId="563c9f4e9307622a" providerId="LiveId" clId="{FF659E29-E9F0-460D-ACF8-70F6F953CDC3}" dt="2024-08-20T06:25:10.258" v="1" actId="6549"/>
          <ac:spMkLst>
            <pc:docMk/>
            <pc:sldMk cId="1684530792" sldId="256"/>
            <ac:spMk id="2" creationId="{3C791670-3758-4983-B042-57DAC78897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1BE1D83-7211-40A1-9E3C-8C12829EC73B}"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6166E-05BF-4045-8A00-87A1BD83B6C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83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BE1D83-7211-40A1-9E3C-8C12829EC73B}"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267232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BE1D83-7211-40A1-9E3C-8C12829EC73B}"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342011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BE1D83-7211-40A1-9E3C-8C12829EC73B}"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314108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1BE1D83-7211-40A1-9E3C-8C12829EC73B}"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6166E-05BF-4045-8A00-87A1BD83B6C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2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1BE1D83-7211-40A1-9E3C-8C12829EC73B}" type="datetimeFigureOut">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294108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E1D83-7211-40A1-9E3C-8C12829EC73B}" type="datetimeFigureOut">
              <a:rPr lang="en-GB" smtClean="0"/>
              <a:t>20/08/2024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30411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1BE1D83-7211-40A1-9E3C-8C12829EC73B}" type="datetimeFigureOut">
              <a:rPr lang="en-GB" smtClean="0"/>
              <a:t>20/08/2024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2591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BE1D83-7211-40A1-9E3C-8C12829EC73B}" type="datetimeFigureOut">
              <a:rPr lang="en-GB" smtClean="0"/>
              <a:t>20/08/2024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42324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BE1D83-7211-40A1-9E3C-8C12829EC73B}" type="datetimeFigureOut">
              <a:rPr lang="en-GB" smtClean="0"/>
              <a:t>20/08/2024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46166E-05BF-4045-8A00-87A1BD83B6C8}" type="slidenum">
              <a:rPr lang="en-GB" smtClean="0"/>
              <a:t>‹#›</a:t>
            </a:fld>
            <a:endParaRPr lang="en-GB"/>
          </a:p>
        </p:txBody>
      </p:sp>
    </p:spTree>
    <p:extLst>
      <p:ext uri="{BB962C8B-B14F-4D97-AF65-F5344CB8AC3E}">
        <p14:creationId xmlns:p14="http://schemas.microsoft.com/office/powerpoint/2010/main" val="355703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BE1D83-7211-40A1-9E3C-8C12829EC73B}" type="datetimeFigureOut">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6166E-05BF-4045-8A00-87A1BD83B6C8}" type="slidenum">
              <a:rPr lang="en-GB" smtClean="0"/>
              <a:t>‹#›</a:t>
            </a:fld>
            <a:endParaRPr lang="en-GB"/>
          </a:p>
        </p:txBody>
      </p:sp>
    </p:spTree>
    <p:extLst>
      <p:ext uri="{BB962C8B-B14F-4D97-AF65-F5344CB8AC3E}">
        <p14:creationId xmlns:p14="http://schemas.microsoft.com/office/powerpoint/2010/main" val="312955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BE1D83-7211-40A1-9E3C-8C12829EC73B}" type="datetimeFigureOut">
              <a:rPr lang="en-GB" smtClean="0"/>
              <a:t>20/08/2024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46166E-05BF-4045-8A00-87A1BD83B6C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898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91670-3758-4983-B042-57DAC7889777}"/>
              </a:ext>
            </a:extLst>
          </p:cNvPr>
          <p:cNvSpPr>
            <a:spLocks noGrp="1"/>
          </p:cNvSpPr>
          <p:nvPr>
            <p:ph type="ctrTitle"/>
          </p:nvPr>
        </p:nvSpPr>
        <p:spPr/>
        <p:txBody>
          <a:bodyPr/>
          <a:lstStyle/>
          <a:p>
            <a:r>
              <a:rPr lang="en-GB" dirty="0"/>
              <a:t>Technical interview</a:t>
            </a:r>
          </a:p>
        </p:txBody>
      </p:sp>
      <p:sp>
        <p:nvSpPr>
          <p:cNvPr id="3" name="Subtítulo 2">
            <a:extLst>
              <a:ext uri="{FF2B5EF4-FFF2-40B4-BE49-F238E27FC236}">
                <a16:creationId xmlns:a16="http://schemas.microsoft.com/office/drawing/2014/main" id="{601B5FCC-823D-4AE3-A5E9-D231925ACA2C}"/>
              </a:ext>
            </a:extLst>
          </p:cNvPr>
          <p:cNvSpPr>
            <a:spLocks noGrp="1"/>
          </p:cNvSpPr>
          <p:nvPr>
            <p:ph type="subTitle" idx="1"/>
          </p:nvPr>
        </p:nvSpPr>
        <p:spPr/>
        <p:txBody>
          <a:bodyPr/>
          <a:lstStyle/>
          <a:p>
            <a:r>
              <a:rPr lang="en-GB" dirty="0"/>
              <a:t>Jacobo Fernández Vargas</a:t>
            </a:r>
          </a:p>
        </p:txBody>
      </p:sp>
    </p:spTree>
    <p:extLst>
      <p:ext uri="{BB962C8B-B14F-4D97-AF65-F5344CB8AC3E}">
        <p14:creationId xmlns:p14="http://schemas.microsoft.com/office/powerpoint/2010/main" val="168453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F7632-C9E6-4CD0-84D0-1F50101F2EEB}"/>
              </a:ext>
            </a:extLst>
          </p:cNvPr>
          <p:cNvSpPr>
            <a:spLocks noGrp="1"/>
          </p:cNvSpPr>
          <p:nvPr>
            <p:ph type="title"/>
          </p:nvPr>
        </p:nvSpPr>
        <p:spPr/>
        <p:txBody>
          <a:bodyPr/>
          <a:lstStyle/>
          <a:p>
            <a:r>
              <a:rPr lang="en-GB" dirty="0"/>
              <a:t>Mixing Time Analysis: Fisher Discriminant Ratio</a:t>
            </a:r>
          </a:p>
        </p:txBody>
      </p:sp>
      <p:sp>
        <p:nvSpPr>
          <p:cNvPr id="3" name="Marcador de contenido 2">
            <a:extLst>
              <a:ext uri="{FF2B5EF4-FFF2-40B4-BE49-F238E27FC236}">
                <a16:creationId xmlns:a16="http://schemas.microsoft.com/office/drawing/2014/main" id="{286C4E2B-7879-4C31-8895-321D93BB5457}"/>
              </a:ext>
            </a:extLst>
          </p:cNvPr>
          <p:cNvSpPr>
            <a:spLocks noGrp="1"/>
          </p:cNvSpPr>
          <p:nvPr>
            <p:ph idx="1"/>
          </p:nvPr>
        </p:nvSpPr>
        <p:spPr/>
        <p:txBody>
          <a:bodyPr/>
          <a:lstStyle/>
          <a:p>
            <a:r>
              <a:rPr lang="en-US" b="0" i="0" dirty="0">
                <a:effectLst/>
                <a:latin typeface="-apple-system"/>
              </a:rPr>
              <a:t>This analysis shows that are just a few features that make a difference.</a:t>
            </a:r>
          </a:p>
          <a:p>
            <a:r>
              <a:rPr lang="en-US" b="0" i="0" dirty="0">
                <a:effectLst/>
                <a:latin typeface="-apple-system"/>
              </a:rPr>
              <a:t>It seems that the plant BNB105 is considerably faster than BNB107 (this should be treated carefully as there may be other co-funding factors, further analysis is required).</a:t>
            </a:r>
          </a:p>
          <a:p>
            <a:r>
              <a:rPr lang="en-US" b="0" i="0" dirty="0">
                <a:effectLst/>
                <a:latin typeface="-apple-system"/>
              </a:rPr>
              <a:t>Then we know also that using recipes SMT361 and XMT3289_H is not recommended as they increase very significantly the time required to finish the process. </a:t>
            </a:r>
          </a:p>
          <a:p>
            <a:r>
              <a:rPr lang="en-US" b="0" i="0" dirty="0">
                <a:effectLst/>
                <a:latin typeface="-apple-system"/>
              </a:rPr>
              <a:t>We can confirm from the previous analysis, that the use of carbon increases the time needed for the procedure. Also, we can confirm that not using </a:t>
            </a:r>
            <a:r>
              <a:rPr lang="en-US" b="0" i="0" dirty="0" err="1">
                <a:effectLst/>
                <a:latin typeface="-apple-system"/>
              </a:rPr>
              <a:t>nptcs</a:t>
            </a:r>
            <a:r>
              <a:rPr lang="en-US" b="0" i="0" dirty="0">
                <a:effectLst/>
                <a:latin typeface="-apple-system"/>
              </a:rPr>
              <a:t> is beneficial for the time needed for the process (further information about this variable is required).</a:t>
            </a:r>
            <a:endParaRPr lang="en-GB" dirty="0"/>
          </a:p>
        </p:txBody>
      </p:sp>
    </p:spTree>
    <p:extLst>
      <p:ext uri="{BB962C8B-B14F-4D97-AF65-F5344CB8AC3E}">
        <p14:creationId xmlns:p14="http://schemas.microsoft.com/office/powerpoint/2010/main" val="35128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4F042-00DD-45CF-B962-F385C05DFE15}"/>
              </a:ext>
            </a:extLst>
          </p:cNvPr>
          <p:cNvSpPr>
            <a:spLocks noGrp="1"/>
          </p:cNvSpPr>
          <p:nvPr>
            <p:ph type="title"/>
          </p:nvPr>
        </p:nvSpPr>
        <p:spPr/>
        <p:txBody>
          <a:bodyPr/>
          <a:lstStyle/>
          <a:p>
            <a:r>
              <a:rPr lang="en-GB" dirty="0"/>
              <a:t>Recommendations</a:t>
            </a:r>
          </a:p>
        </p:txBody>
      </p:sp>
      <p:sp>
        <p:nvSpPr>
          <p:cNvPr id="3" name="Marcador de contenido 2">
            <a:extLst>
              <a:ext uri="{FF2B5EF4-FFF2-40B4-BE49-F238E27FC236}">
                <a16:creationId xmlns:a16="http://schemas.microsoft.com/office/drawing/2014/main" id="{581AAA78-F253-4366-8E36-16C2EB02BB3D}"/>
              </a:ext>
            </a:extLst>
          </p:cNvPr>
          <p:cNvSpPr>
            <a:spLocks noGrp="1"/>
          </p:cNvSpPr>
          <p:nvPr>
            <p:ph idx="1"/>
          </p:nvPr>
        </p:nvSpPr>
        <p:spPr/>
        <p:txBody>
          <a:bodyPr>
            <a:normAutofit lnSpcReduction="10000"/>
          </a:bodyPr>
          <a:lstStyle/>
          <a:p>
            <a:pPr>
              <a:lnSpc>
                <a:spcPct val="150000"/>
              </a:lnSpc>
            </a:pPr>
            <a:r>
              <a:rPr lang="en-GB" dirty="0"/>
              <a:t>Further knowledge regarding the problem is needed. All these recommendations should be considered in combination with expert knowledge of the problem.</a:t>
            </a:r>
          </a:p>
          <a:p>
            <a:pPr lvl="1">
              <a:lnSpc>
                <a:spcPct val="150000"/>
              </a:lnSpc>
            </a:pPr>
            <a:r>
              <a:rPr lang="en-GB" dirty="0"/>
              <a:t>Further study why </a:t>
            </a:r>
            <a:r>
              <a:rPr lang="en-US" b="0" i="0" dirty="0">
                <a:effectLst/>
                <a:latin typeface="-apple-system"/>
              </a:rPr>
              <a:t>BNB105</a:t>
            </a:r>
            <a:r>
              <a:rPr lang="en-GB" b="0" i="0" dirty="0">
                <a:effectLst/>
                <a:latin typeface="-apple-system"/>
              </a:rPr>
              <a:t> is faster than </a:t>
            </a:r>
            <a:r>
              <a:rPr lang="en-US" b="0" i="0" dirty="0">
                <a:effectLst/>
                <a:latin typeface="-apple-system"/>
              </a:rPr>
              <a:t>BNB107. This could just be because of the recipes used at each of them and may have nothing to do with the factories themselves. However, a deeper analysis may show that one of the factories is more efficient than the other. If so, study why and how the BNB107 can improve.</a:t>
            </a:r>
          </a:p>
          <a:p>
            <a:pPr lvl="1">
              <a:lnSpc>
                <a:spcPct val="150000"/>
              </a:lnSpc>
            </a:pPr>
            <a:r>
              <a:rPr lang="en-US" dirty="0">
                <a:latin typeface="-apple-system"/>
              </a:rPr>
              <a:t>Reduce use of polymer 4 and, particularly, carbon (do not know if this is feasible)</a:t>
            </a:r>
          </a:p>
          <a:p>
            <a:pPr lvl="1">
              <a:lnSpc>
                <a:spcPct val="150000"/>
              </a:lnSpc>
            </a:pPr>
            <a:r>
              <a:rPr lang="en-US" dirty="0">
                <a:latin typeface="-apple-system"/>
              </a:rPr>
              <a:t>Further investigate why earlier batches are faster. It could be a degradation over time of the machines, or maybe they are not properly cleaned after each batch.</a:t>
            </a:r>
          </a:p>
          <a:p>
            <a:pPr lvl="1">
              <a:lnSpc>
                <a:spcPct val="150000"/>
              </a:lnSpc>
            </a:pPr>
            <a:endParaRPr lang="en-GB" dirty="0"/>
          </a:p>
          <a:p>
            <a:endParaRPr lang="en-GB" dirty="0"/>
          </a:p>
        </p:txBody>
      </p:sp>
    </p:spTree>
    <p:extLst>
      <p:ext uri="{BB962C8B-B14F-4D97-AF65-F5344CB8AC3E}">
        <p14:creationId xmlns:p14="http://schemas.microsoft.com/office/powerpoint/2010/main" val="131506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9813-3E0C-49A2-BD2E-72C8F4A634F9}"/>
              </a:ext>
            </a:extLst>
          </p:cNvPr>
          <p:cNvSpPr>
            <a:spLocks noGrp="1"/>
          </p:cNvSpPr>
          <p:nvPr>
            <p:ph type="title"/>
          </p:nvPr>
        </p:nvSpPr>
        <p:spPr/>
        <p:txBody>
          <a:bodyPr/>
          <a:lstStyle/>
          <a:p>
            <a:r>
              <a:rPr lang="en-GB" dirty="0"/>
              <a:t>Presentation overlook</a:t>
            </a:r>
          </a:p>
        </p:txBody>
      </p:sp>
      <p:sp>
        <p:nvSpPr>
          <p:cNvPr id="3" name="Marcador de contenido 2">
            <a:extLst>
              <a:ext uri="{FF2B5EF4-FFF2-40B4-BE49-F238E27FC236}">
                <a16:creationId xmlns:a16="http://schemas.microsoft.com/office/drawing/2014/main" id="{E92A5876-E2CA-4C79-A970-0F7178654932}"/>
              </a:ext>
            </a:extLst>
          </p:cNvPr>
          <p:cNvSpPr>
            <a:spLocks noGrp="1"/>
          </p:cNvSpPr>
          <p:nvPr>
            <p:ph idx="1"/>
          </p:nvPr>
        </p:nvSpPr>
        <p:spPr/>
        <p:txBody>
          <a:bodyPr>
            <a:normAutofit fontScale="92500" lnSpcReduction="10000"/>
          </a:bodyPr>
          <a:lstStyle/>
          <a:p>
            <a:pPr>
              <a:lnSpc>
                <a:spcPct val="250000"/>
              </a:lnSpc>
            </a:pPr>
            <a:r>
              <a:rPr lang="en-GB" dirty="0"/>
              <a:t>Initial data exploration</a:t>
            </a:r>
          </a:p>
          <a:p>
            <a:pPr lvl="1">
              <a:lnSpc>
                <a:spcPct val="250000"/>
              </a:lnSpc>
            </a:pPr>
            <a:r>
              <a:rPr lang="en-GB" dirty="0"/>
              <a:t>Feature correlation</a:t>
            </a:r>
          </a:p>
          <a:p>
            <a:pPr>
              <a:lnSpc>
                <a:spcPct val="250000"/>
              </a:lnSpc>
            </a:pPr>
            <a:r>
              <a:rPr lang="en-GB" dirty="0"/>
              <a:t>Efficiency prediction</a:t>
            </a:r>
          </a:p>
          <a:p>
            <a:pPr>
              <a:lnSpc>
                <a:spcPct val="250000"/>
              </a:lnSpc>
            </a:pPr>
            <a:r>
              <a:rPr lang="en-GB" dirty="0"/>
              <a:t>Mixing time analysis</a:t>
            </a:r>
          </a:p>
          <a:p>
            <a:pPr>
              <a:lnSpc>
                <a:spcPct val="250000"/>
              </a:lnSpc>
            </a:pPr>
            <a:r>
              <a:rPr lang="en-GB" dirty="0"/>
              <a:t>Recommendations</a:t>
            </a:r>
          </a:p>
        </p:txBody>
      </p:sp>
    </p:spTree>
    <p:extLst>
      <p:ext uri="{BB962C8B-B14F-4D97-AF65-F5344CB8AC3E}">
        <p14:creationId xmlns:p14="http://schemas.microsoft.com/office/powerpoint/2010/main" val="361757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EE0FE-EA4A-4255-A55E-A18FFAAF4764}"/>
              </a:ext>
            </a:extLst>
          </p:cNvPr>
          <p:cNvSpPr>
            <a:spLocks noGrp="1"/>
          </p:cNvSpPr>
          <p:nvPr>
            <p:ph type="title"/>
          </p:nvPr>
        </p:nvSpPr>
        <p:spPr/>
        <p:txBody>
          <a:bodyPr/>
          <a:lstStyle/>
          <a:p>
            <a:r>
              <a:rPr lang="en-GB" dirty="0"/>
              <a:t>Initial Data exploration</a:t>
            </a:r>
          </a:p>
        </p:txBody>
      </p:sp>
      <p:sp>
        <p:nvSpPr>
          <p:cNvPr id="3" name="Marcador de contenido 2">
            <a:extLst>
              <a:ext uri="{FF2B5EF4-FFF2-40B4-BE49-F238E27FC236}">
                <a16:creationId xmlns:a16="http://schemas.microsoft.com/office/drawing/2014/main" id="{C35E1D5E-087B-4BF9-B79A-A6038AA3AAAE}"/>
              </a:ext>
            </a:extLst>
          </p:cNvPr>
          <p:cNvSpPr>
            <a:spLocks noGrp="1"/>
          </p:cNvSpPr>
          <p:nvPr>
            <p:ph idx="1"/>
          </p:nvPr>
        </p:nvSpPr>
        <p:spPr/>
        <p:txBody>
          <a:bodyPr>
            <a:normAutofit lnSpcReduction="10000"/>
          </a:bodyPr>
          <a:lstStyle/>
          <a:p>
            <a:r>
              <a:rPr lang="en-GB" dirty="0"/>
              <a:t>An initial look to the data showed that several features had only one value (maybe different options will be added in the future).</a:t>
            </a:r>
          </a:p>
          <a:p>
            <a:r>
              <a:rPr lang="en-GB" dirty="0"/>
              <a:t>All these variables were removed to speed up the calculations as they contain no information.</a:t>
            </a:r>
          </a:p>
          <a:p>
            <a:endParaRPr lang="en-GB" dirty="0"/>
          </a:p>
          <a:p>
            <a:r>
              <a:rPr lang="en-GB" dirty="0"/>
              <a:t>Several other features were removed as they were considered spurious (values indicating timestamp, or manual interruptions to the process), redundant (variables indicating whether another variable was used or not.). This process leave us with 32 features</a:t>
            </a:r>
          </a:p>
          <a:p>
            <a:endParaRPr lang="en-GB" dirty="0"/>
          </a:p>
          <a:p>
            <a:r>
              <a:rPr lang="en-GB" dirty="0"/>
              <a:t>Finally other features were removed as they were considered false predictors. These features were removed using ‘common sense’ and making some assumptions. In a real scenario, I would have collected more information about them before removing them. Finally, the categorical data is transformed using a one-hot </a:t>
            </a:r>
            <a:r>
              <a:rPr lang="en-GB" dirty="0" err="1"/>
              <a:t>encouding</a:t>
            </a:r>
            <a:r>
              <a:rPr lang="en-GB" dirty="0"/>
              <a:t>.</a:t>
            </a:r>
          </a:p>
        </p:txBody>
      </p:sp>
    </p:spTree>
    <p:extLst>
      <p:ext uri="{BB962C8B-B14F-4D97-AF65-F5344CB8AC3E}">
        <p14:creationId xmlns:p14="http://schemas.microsoft.com/office/powerpoint/2010/main" val="266561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C5941-4684-45E6-9B02-950B3CB8D136}"/>
              </a:ext>
            </a:extLst>
          </p:cNvPr>
          <p:cNvSpPr>
            <a:spLocks noGrp="1"/>
          </p:cNvSpPr>
          <p:nvPr>
            <p:ph type="title"/>
          </p:nvPr>
        </p:nvSpPr>
        <p:spPr/>
        <p:txBody>
          <a:bodyPr/>
          <a:lstStyle/>
          <a:p>
            <a:r>
              <a:rPr lang="en-GB" dirty="0"/>
              <a:t>Feature correlation</a:t>
            </a:r>
          </a:p>
        </p:txBody>
      </p:sp>
      <p:sp>
        <p:nvSpPr>
          <p:cNvPr id="3" name="Marcador de contenido 2">
            <a:extLst>
              <a:ext uri="{FF2B5EF4-FFF2-40B4-BE49-F238E27FC236}">
                <a16:creationId xmlns:a16="http://schemas.microsoft.com/office/drawing/2014/main" id="{1FD05F05-3EB5-444B-A0CE-C4698B928D40}"/>
              </a:ext>
            </a:extLst>
          </p:cNvPr>
          <p:cNvSpPr>
            <a:spLocks noGrp="1"/>
          </p:cNvSpPr>
          <p:nvPr>
            <p:ph idx="1"/>
          </p:nvPr>
        </p:nvSpPr>
        <p:spPr/>
        <p:txBody>
          <a:bodyPr/>
          <a:lstStyle/>
          <a:p>
            <a:r>
              <a:rPr lang="en-GB" dirty="0"/>
              <a:t>The correlation matrix across all features was calculated to remove possible redundant features.</a:t>
            </a:r>
          </a:p>
          <a:p>
            <a:endParaRPr lang="en-GB" dirty="0"/>
          </a:p>
        </p:txBody>
      </p:sp>
      <p:pic>
        <p:nvPicPr>
          <p:cNvPr id="5" name="Imagen 4">
            <a:extLst>
              <a:ext uri="{FF2B5EF4-FFF2-40B4-BE49-F238E27FC236}">
                <a16:creationId xmlns:a16="http://schemas.microsoft.com/office/drawing/2014/main" id="{65FCE37B-840F-41FC-9A32-CF5E0B69677E}"/>
              </a:ext>
            </a:extLst>
          </p:cNvPr>
          <p:cNvPicPr>
            <a:picLocks noChangeAspect="1"/>
          </p:cNvPicPr>
          <p:nvPr/>
        </p:nvPicPr>
        <p:blipFill>
          <a:blip r:embed="rId2"/>
          <a:stretch>
            <a:fillRect/>
          </a:stretch>
        </p:blipFill>
        <p:spPr>
          <a:xfrm>
            <a:off x="1097280" y="2293592"/>
            <a:ext cx="4420651" cy="3683876"/>
          </a:xfrm>
          <a:prstGeom prst="rect">
            <a:avLst/>
          </a:prstGeom>
        </p:spPr>
      </p:pic>
      <p:sp>
        <p:nvSpPr>
          <p:cNvPr id="8" name="Rectangle 2">
            <a:extLst>
              <a:ext uri="{FF2B5EF4-FFF2-40B4-BE49-F238E27FC236}">
                <a16:creationId xmlns:a16="http://schemas.microsoft.com/office/drawing/2014/main" id="{3BC74FB3-A137-4BDA-9801-2BAA4BA3344D}"/>
              </a:ext>
            </a:extLst>
          </p:cNvPr>
          <p:cNvSpPr>
            <a:spLocks noChangeArrowheads="1"/>
          </p:cNvSpPr>
          <p:nvPr/>
        </p:nvSpPr>
        <p:spPr bwMode="auto">
          <a:xfrm>
            <a:off x="6126480" y="2293592"/>
            <a:ext cx="50596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Above</a:t>
            </a:r>
            <a:r>
              <a:rPr kumimoji="0" lang="es-ES" altLang="es-ES" sz="1600" b="0" i="0" u="none" strike="noStrike" cap="none" normalizeH="0" baseline="0" dirty="0">
                <a:ln>
                  <a:noFill/>
                </a:ln>
                <a:solidFill>
                  <a:schemeClr val="tx1"/>
                </a:solidFill>
                <a:effectLst/>
              </a:rPr>
              <a:t> 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carbonchargingrate</a:t>
            </a:r>
            <a:r>
              <a:rPr kumimoji="0" lang="es-ES" altLang="es-ES" sz="1600" b="0" i="0" u="none" strike="noStrike" cap="none" normalizeH="0" baseline="0" dirty="0">
                <a:ln>
                  <a:noFill/>
                </a:ln>
                <a:solidFill>
                  <a:schemeClr val="tx1"/>
                </a:solidFill>
                <a:effectLst/>
              </a:rPr>
              <a:t> (kg/</a:t>
            </a:r>
            <a:r>
              <a:rPr kumimoji="0" lang="es-ES" altLang="es-ES" sz="1600" b="0" i="0" u="none" strike="noStrike" cap="none" normalizeH="0" baseline="0" dirty="0" err="1">
                <a:ln>
                  <a:noFill/>
                </a:ln>
                <a:solidFill>
                  <a:schemeClr val="tx1"/>
                </a:solidFill>
                <a:effectLst/>
              </a:rPr>
              <a:t>sec</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carbon_black_act_weight</a:t>
            </a:r>
            <a:endParaRPr kumimoji="0" lang="es-ES" altLang="es-E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oil_actual_weight</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oil_charging_time</a:t>
            </a:r>
            <a:r>
              <a:rPr kumimoji="0" lang="es-ES" altLang="es-E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Above</a:t>
            </a:r>
            <a:r>
              <a:rPr kumimoji="0" lang="es-ES" altLang="es-ES" sz="1600" b="0" i="0" u="none" strike="noStrike" cap="none" normalizeH="0" baseline="0" dirty="0">
                <a:ln>
                  <a:noFill/>
                </a:ln>
                <a:solidFill>
                  <a:schemeClr val="tx1"/>
                </a:solidFill>
                <a:effectLst/>
              </a:rPr>
              <a:t> 70%:</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highlight>
                  <a:srgbClr val="FFFF00"/>
                </a:highlight>
              </a:rPr>
              <a:t>mix_energy</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total_weight</a:t>
            </a:r>
            <a:endParaRPr lang="es-ES" altLang="es-E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processoil_dust_stopinkg</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lubeoil_dust_stop</a:t>
            </a:r>
            <a:r>
              <a:rPr kumimoji="0" lang="es-ES" altLang="es-ES" sz="1600" b="0" i="0" u="none" strike="noStrike" cap="none" normalizeH="0" baseline="0" dirty="0">
                <a:ln>
                  <a:noFill/>
                </a:ln>
                <a:solidFill>
                  <a:schemeClr val="tx1"/>
                </a:solidFill>
                <a:effectLst/>
              </a:rPr>
              <a:t> </a:t>
            </a:r>
            <a:r>
              <a:rPr kumimoji="0" lang="es-ES" altLang="es-ES" sz="1600" b="0" i="0" u="none" strike="noStrike" cap="none" normalizeH="0" baseline="0" dirty="0" err="1">
                <a:ln>
                  <a:noFill/>
                </a:ln>
                <a:solidFill>
                  <a:schemeClr val="tx1"/>
                </a:solidFill>
                <a:effectLst/>
              </a:rPr>
              <a:t>inkg</a:t>
            </a:r>
            <a:endParaRPr kumimoji="0" lang="es-ES" altLang="es-E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rPr>
              <a:t>Above</a:t>
            </a:r>
            <a:r>
              <a:rPr kumimoji="0" lang="es-ES" altLang="es-ES" sz="1600" b="0" i="0" u="none" strike="noStrike" cap="none" normalizeH="0" baseline="0" dirty="0">
                <a:ln>
                  <a:noFill/>
                </a:ln>
                <a:solidFill>
                  <a:schemeClr val="tx1"/>
                </a:solidFill>
                <a:effectLst/>
              </a:rPr>
              <a:t> 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rPr>
              <a:t>actual_polymer_weight_3 - actual_polymer_weight_4 </a:t>
            </a:r>
            <a:r>
              <a:rPr kumimoji="0" lang="es-ES" altLang="es-ES" sz="1600" b="0" i="0" u="none" strike="noStrike" cap="none" normalizeH="0" baseline="0" dirty="0" err="1">
                <a:ln>
                  <a:noFill/>
                </a:ln>
                <a:solidFill>
                  <a:schemeClr val="tx1"/>
                </a:solidFill>
                <a:effectLst/>
              </a:rPr>
              <a:t>carbon_charging_time</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carbon_black_act_weight</a:t>
            </a:r>
            <a:r>
              <a:rPr kumimoji="0" lang="es-ES" altLang="es-ES" sz="1600" b="0" i="0" u="none" strike="noStrike" cap="none" normalizeH="0" baseline="0" dirty="0">
                <a:ln>
                  <a:noFill/>
                </a:ln>
                <a:solidFill>
                  <a:schemeClr val="tx1"/>
                </a:solidFill>
                <a:effectLst/>
              </a:rPr>
              <a:t> </a:t>
            </a:r>
            <a:r>
              <a:rPr kumimoji="0" lang="es-ES" altLang="es-ES" sz="1600" b="0" i="0" u="none" strike="noStrike" cap="none" normalizeH="0" baseline="0" dirty="0" err="1">
                <a:ln>
                  <a:noFill/>
                </a:ln>
                <a:solidFill>
                  <a:schemeClr val="tx1"/>
                </a:solidFill>
                <a:effectLst/>
              </a:rPr>
              <a:t>carbon_black_act_weight</a:t>
            </a:r>
            <a:r>
              <a:rPr kumimoji="0" lang="es-ES" altLang="es-ES" sz="1600" b="0" i="0" u="none" strike="noStrike" cap="none" normalizeH="0" baseline="0" dirty="0">
                <a:ln>
                  <a:noFill/>
                </a:ln>
                <a:solidFill>
                  <a:schemeClr val="tx1"/>
                </a:solidFill>
                <a:effectLst/>
              </a:rPr>
              <a:t> - </a:t>
            </a:r>
            <a:r>
              <a:rPr kumimoji="0" lang="es-ES" altLang="es-ES" sz="1600" b="0" i="0" u="none" strike="noStrike" cap="none" normalizeH="0" baseline="0" dirty="0" err="1">
                <a:ln>
                  <a:noFill/>
                </a:ln>
                <a:solidFill>
                  <a:schemeClr val="tx1"/>
                </a:solidFill>
                <a:effectLst/>
              </a:rPr>
              <a:t>oil_charging_time</a:t>
            </a:r>
            <a:r>
              <a:rPr kumimoji="0" lang="es-ES" altLang="es-ES" sz="200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8819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BD56C-8B8B-4179-ADE0-FFA540F1BE54}"/>
              </a:ext>
            </a:extLst>
          </p:cNvPr>
          <p:cNvSpPr>
            <a:spLocks noGrp="1"/>
          </p:cNvSpPr>
          <p:nvPr>
            <p:ph type="title"/>
          </p:nvPr>
        </p:nvSpPr>
        <p:spPr/>
        <p:txBody>
          <a:bodyPr/>
          <a:lstStyle/>
          <a:p>
            <a:r>
              <a:rPr lang="en-GB" dirty="0"/>
              <a:t>Efficiency </a:t>
            </a:r>
            <a:r>
              <a:rPr lang="en-GB" dirty="0" err="1"/>
              <a:t>Prediciton</a:t>
            </a:r>
            <a:r>
              <a:rPr lang="en-GB" dirty="0"/>
              <a:t>: Data distribution</a:t>
            </a:r>
          </a:p>
        </p:txBody>
      </p:sp>
      <p:pic>
        <p:nvPicPr>
          <p:cNvPr id="7" name="Imagen 6">
            <a:extLst>
              <a:ext uri="{FF2B5EF4-FFF2-40B4-BE49-F238E27FC236}">
                <a16:creationId xmlns:a16="http://schemas.microsoft.com/office/drawing/2014/main" id="{0C44E599-655C-4CF8-B920-F1181197ED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70619" y="1737360"/>
            <a:ext cx="8511722" cy="4489059"/>
          </a:xfrm>
          <a:prstGeom prst="rect">
            <a:avLst/>
          </a:prstGeom>
        </p:spPr>
      </p:pic>
      <p:sp>
        <p:nvSpPr>
          <p:cNvPr id="9" name="Elipse 8">
            <a:extLst>
              <a:ext uri="{FF2B5EF4-FFF2-40B4-BE49-F238E27FC236}">
                <a16:creationId xmlns:a16="http://schemas.microsoft.com/office/drawing/2014/main" id="{5095BADC-8034-4ACA-AD65-95BA4C27C6BE}"/>
              </a:ext>
            </a:extLst>
          </p:cNvPr>
          <p:cNvSpPr/>
          <p:nvPr/>
        </p:nvSpPr>
        <p:spPr>
          <a:xfrm>
            <a:off x="7900988" y="2828926"/>
            <a:ext cx="1453666" cy="1471612"/>
          </a:xfrm>
          <a:prstGeom prst="ellipse">
            <a:avLst/>
          </a:prstGeom>
          <a:no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Elipse 9">
            <a:extLst>
              <a:ext uri="{FF2B5EF4-FFF2-40B4-BE49-F238E27FC236}">
                <a16:creationId xmlns:a16="http://schemas.microsoft.com/office/drawing/2014/main" id="{3EB1DB15-30CC-426D-AE7F-12E4DB7D3E03}"/>
              </a:ext>
            </a:extLst>
          </p:cNvPr>
          <p:cNvSpPr/>
          <p:nvPr/>
        </p:nvSpPr>
        <p:spPr>
          <a:xfrm>
            <a:off x="4291013" y="3824288"/>
            <a:ext cx="1453666" cy="1471612"/>
          </a:xfrm>
          <a:prstGeom prst="ellipse">
            <a:avLst/>
          </a:prstGeom>
          <a:no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5780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AB4BC-322C-47D3-876F-BD787E91EB70}"/>
              </a:ext>
            </a:extLst>
          </p:cNvPr>
          <p:cNvSpPr>
            <a:spLocks noGrp="1"/>
          </p:cNvSpPr>
          <p:nvPr>
            <p:ph type="title"/>
          </p:nvPr>
        </p:nvSpPr>
        <p:spPr/>
        <p:txBody>
          <a:bodyPr/>
          <a:lstStyle/>
          <a:p>
            <a:r>
              <a:rPr lang="en-GB" dirty="0"/>
              <a:t>Efficiency prediction: Linear regression</a:t>
            </a:r>
          </a:p>
        </p:txBody>
      </p:sp>
      <p:pic>
        <p:nvPicPr>
          <p:cNvPr id="5" name="Marcador de contenido 4">
            <a:extLst>
              <a:ext uri="{FF2B5EF4-FFF2-40B4-BE49-F238E27FC236}">
                <a16:creationId xmlns:a16="http://schemas.microsoft.com/office/drawing/2014/main" id="{58C3C04D-1994-4481-9DE1-B77F33B14341}"/>
              </a:ext>
            </a:extLst>
          </p:cNvPr>
          <p:cNvPicPr>
            <a:picLocks noGrp="1" noChangeAspect="1"/>
          </p:cNvPicPr>
          <p:nvPr>
            <p:ph idx="1"/>
          </p:nvPr>
        </p:nvPicPr>
        <p:blipFill>
          <a:blip r:embed="rId2">
            <a:clrChange>
              <a:clrFrom>
                <a:srgbClr val="F5F5F5"/>
              </a:clrFrom>
              <a:clrTo>
                <a:srgbClr val="F5F5F5">
                  <a:alpha val="0"/>
                </a:srgbClr>
              </a:clrTo>
            </a:clrChange>
          </a:blip>
          <a:stretch>
            <a:fillRect/>
          </a:stretch>
        </p:blipFill>
        <p:spPr>
          <a:xfrm>
            <a:off x="1715589" y="1983732"/>
            <a:ext cx="9440091" cy="1642761"/>
          </a:xfrm>
        </p:spPr>
      </p:pic>
      <p:pic>
        <p:nvPicPr>
          <p:cNvPr id="9" name="Imagen 8">
            <a:extLst>
              <a:ext uri="{FF2B5EF4-FFF2-40B4-BE49-F238E27FC236}">
                <a16:creationId xmlns:a16="http://schemas.microsoft.com/office/drawing/2014/main" id="{796ED742-C530-4599-93DF-FC85628B244A}"/>
              </a:ext>
            </a:extLst>
          </p:cNvPr>
          <p:cNvPicPr>
            <a:picLocks noChangeAspect="1"/>
          </p:cNvPicPr>
          <p:nvPr/>
        </p:nvPicPr>
        <p:blipFill>
          <a:blip r:embed="rId3"/>
          <a:stretch>
            <a:fillRect/>
          </a:stretch>
        </p:blipFill>
        <p:spPr>
          <a:xfrm>
            <a:off x="1097280" y="3978274"/>
            <a:ext cx="5930989" cy="1309847"/>
          </a:xfrm>
          <a:prstGeom prst="rect">
            <a:avLst/>
          </a:prstGeom>
        </p:spPr>
      </p:pic>
      <p:sp>
        <p:nvSpPr>
          <p:cNvPr id="10" name="Rectangle 1">
            <a:extLst>
              <a:ext uri="{FF2B5EF4-FFF2-40B4-BE49-F238E27FC236}">
                <a16:creationId xmlns:a16="http://schemas.microsoft.com/office/drawing/2014/main" id="{AAD2AC8C-0313-4021-9CE1-5CA5D7DA7E73}"/>
              </a:ext>
            </a:extLst>
          </p:cNvPr>
          <p:cNvSpPr>
            <a:spLocks noChangeArrowheads="1"/>
          </p:cNvSpPr>
          <p:nvPr/>
        </p:nvSpPr>
        <p:spPr bwMode="auto">
          <a:xfrm>
            <a:off x="7527108" y="3872865"/>
            <a:ext cx="362857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var(--jp-code-font-family)"/>
              </a:rPr>
              <a:t>'</a:t>
            </a:r>
            <a:r>
              <a:rPr kumimoji="0" lang="es-ES" altLang="es-ES" sz="1600" b="0" i="0" u="none" strike="noStrike" cap="none" normalizeH="0" baseline="0" dirty="0" err="1">
                <a:ln>
                  <a:noFill/>
                </a:ln>
                <a:solidFill>
                  <a:schemeClr val="tx1"/>
                </a:solidFill>
                <a:effectLst/>
                <a:latin typeface="var(--jp-code-font-family)"/>
              </a:rPr>
              <a:t>test_neg_mean_squared_error</a:t>
            </a:r>
            <a:r>
              <a:rPr kumimoji="0" lang="es-ES" altLang="es-ES" sz="1600" b="0" i="0" u="none" strike="noStrike" cap="none" normalizeH="0" baseline="0" dirty="0">
                <a:ln>
                  <a:noFill/>
                </a:ln>
                <a:solidFill>
                  <a:schemeClr val="tx1"/>
                </a:solidFill>
                <a:effectLst/>
                <a:latin typeface="var(--jp-code-font-family)"/>
              </a:rPr>
              <a:t>': -0.356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var(--jp-code-font-family)"/>
              </a:rPr>
              <a:t>'</a:t>
            </a:r>
            <a:r>
              <a:rPr kumimoji="0" lang="es-ES" altLang="es-ES" sz="1600" b="0" i="0" u="none" strike="noStrike" cap="none" normalizeH="0" baseline="0" dirty="0" err="1">
                <a:ln>
                  <a:noFill/>
                </a:ln>
                <a:solidFill>
                  <a:schemeClr val="tx1"/>
                </a:solidFill>
                <a:effectLst/>
                <a:latin typeface="var(--jp-code-font-family)"/>
              </a:rPr>
              <a:t>train_neg_mean_squared_error</a:t>
            </a:r>
            <a:r>
              <a:rPr kumimoji="0" lang="es-ES" altLang="es-ES" sz="1600" b="0" i="0" u="none" strike="noStrike" cap="none" normalizeH="0" baseline="0" dirty="0">
                <a:ln>
                  <a:noFill/>
                </a:ln>
                <a:solidFill>
                  <a:schemeClr val="tx1"/>
                </a:solidFill>
                <a:effectLst/>
                <a:latin typeface="var(--jp-code-font-family)"/>
              </a:rPr>
              <a:t>': -0.353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latin typeface="var(--jp-code-font-family)"/>
              </a:rPr>
              <a:t>test_neg_mean_absolute_error</a:t>
            </a:r>
            <a:r>
              <a:rPr kumimoji="0" lang="es-ES" altLang="es-ES" sz="1600" b="0" i="0" u="none" strike="noStrike" cap="none" normalizeH="0" baseline="0" dirty="0">
                <a:ln>
                  <a:noFill/>
                </a:ln>
                <a:solidFill>
                  <a:schemeClr val="tx1"/>
                </a:solidFill>
                <a:effectLst/>
                <a:latin typeface="var(--jp-code-font-family)"/>
              </a:rPr>
              <a:t>': -0.407</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var(--jp-code-font-family)"/>
              </a:rPr>
              <a:t>'</a:t>
            </a:r>
            <a:r>
              <a:rPr kumimoji="0" lang="es-ES" altLang="es-ES" sz="1600" b="0" i="0" u="none" strike="noStrike" cap="none" normalizeH="0" baseline="0" dirty="0" err="1">
                <a:ln>
                  <a:noFill/>
                </a:ln>
                <a:solidFill>
                  <a:schemeClr val="tx1"/>
                </a:solidFill>
                <a:effectLst/>
                <a:latin typeface="var(--jp-code-font-family)"/>
              </a:rPr>
              <a:t>train_neg_mean_absolute_error</a:t>
            </a:r>
            <a:r>
              <a:rPr kumimoji="0" lang="es-ES" altLang="es-ES" sz="1600" b="0" i="0" u="none" strike="noStrike" cap="none" normalizeH="0" baseline="0" dirty="0">
                <a:ln>
                  <a:noFill/>
                </a:ln>
                <a:solidFill>
                  <a:schemeClr val="tx1"/>
                </a:solidFill>
                <a:effectLst/>
                <a:latin typeface="var(--jp-code-font-family)"/>
              </a:rPr>
              <a:t>': -0.406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var(--jp-code-font-family)"/>
              </a:rPr>
              <a:t>'test_r2': 0.635,</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var(--jp-code-font-family)"/>
              </a:rPr>
              <a:t>train_r2': 0.638</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98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99C3-65A6-40BA-B679-939DC42CA16D}"/>
              </a:ext>
            </a:extLst>
          </p:cNvPr>
          <p:cNvSpPr>
            <a:spLocks noGrp="1"/>
          </p:cNvSpPr>
          <p:nvPr>
            <p:ph type="title"/>
          </p:nvPr>
        </p:nvSpPr>
        <p:spPr/>
        <p:txBody>
          <a:bodyPr/>
          <a:lstStyle/>
          <a:p>
            <a:br>
              <a:rPr lang="en-GB" dirty="0"/>
            </a:br>
            <a:r>
              <a:rPr lang="en-GB" dirty="0"/>
              <a:t>Efficiency Prediction: AdaBoost</a:t>
            </a:r>
          </a:p>
        </p:txBody>
      </p:sp>
      <p:pic>
        <p:nvPicPr>
          <p:cNvPr id="5" name="Imagen 4">
            <a:extLst>
              <a:ext uri="{FF2B5EF4-FFF2-40B4-BE49-F238E27FC236}">
                <a16:creationId xmlns:a16="http://schemas.microsoft.com/office/drawing/2014/main" id="{1E3D88F4-4112-4DB4-8B5F-4732BAB9D6BC}"/>
              </a:ext>
            </a:extLst>
          </p:cNvPr>
          <p:cNvPicPr>
            <a:picLocks noChangeAspect="1"/>
          </p:cNvPicPr>
          <p:nvPr/>
        </p:nvPicPr>
        <p:blipFill>
          <a:blip r:embed="rId2">
            <a:clrChange>
              <a:clrFrom>
                <a:srgbClr val="F5F5F5"/>
              </a:clrFrom>
              <a:clrTo>
                <a:srgbClr val="F5F5F5">
                  <a:alpha val="0"/>
                </a:srgbClr>
              </a:clrTo>
            </a:clrChange>
          </a:blip>
          <a:stretch>
            <a:fillRect/>
          </a:stretch>
        </p:blipFill>
        <p:spPr>
          <a:xfrm>
            <a:off x="1362074" y="2114549"/>
            <a:ext cx="9793605" cy="1082451"/>
          </a:xfrm>
          <a:prstGeom prst="rect">
            <a:avLst/>
          </a:prstGeom>
        </p:spPr>
      </p:pic>
      <p:sp>
        <p:nvSpPr>
          <p:cNvPr id="6" name="Rectangle 1">
            <a:extLst>
              <a:ext uri="{FF2B5EF4-FFF2-40B4-BE49-F238E27FC236}">
                <a16:creationId xmlns:a16="http://schemas.microsoft.com/office/drawing/2014/main" id="{231816C9-ED55-4777-92E6-47E259900F38}"/>
              </a:ext>
            </a:extLst>
          </p:cNvPr>
          <p:cNvSpPr>
            <a:spLocks noChangeArrowheads="1"/>
          </p:cNvSpPr>
          <p:nvPr/>
        </p:nvSpPr>
        <p:spPr bwMode="auto">
          <a:xfrm>
            <a:off x="1097280" y="3881115"/>
            <a:ext cx="3976165"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latin typeface="var(--jp-code-font-family)"/>
              </a:rPr>
              <a:t>'</a:t>
            </a:r>
            <a:r>
              <a:rPr kumimoji="0" lang="es-ES" altLang="es-ES" b="0" i="0" u="none" strike="noStrike" cap="none" normalizeH="0" baseline="0" dirty="0" err="1">
                <a:ln>
                  <a:noFill/>
                </a:ln>
                <a:solidFill>
                  <a:schemeClr val="tx1"/>
                </a:solidFill>
                <a:effectLst/>
                <a:latin typeface="var(--jp-code-font-family)"/>
              </a:rPr>
              <a:t>test_neg_mean_squared_error</a:t>
            </a:r>
            <a:r>
              <a:rPr kumimoji="0" lang="es-ES" altLang="es-ES" b="0" i="0" u="none" strike="noStrike" cap="none" normalizeH="0" baseline="0" dirty="0">
                <a:ln>
                  <a:noFill/>
                </a:ln>
                <a:solidFill>
                  <a:schemeClr val="tx1"/>
                </a:solidFill>
                <a:effectLst/>
                <a:latin typeface="var(--jp-code-font-family)"/>
              </a:rPr>
              <a:t>': -0.023 '</a:t>
            </a:r>
            <a:r>
              <a:rPr kumimoji="0" lang="es-ES" altLang="es-ES" b="0" i="0" u="none" strike="noStrike" cap="none" normalizeH="0" baseline="0" dirty="0" err="1">
                <a:ln>
                  <a:noFill/>
                </a:ln>
                <a:solidFill>
                  <a:schemeClr val="tx1"/>
                </a:solidFill>
                <a:effectLst/>
                <a:latin typeface="var(--jp-code-font-family)"/>
              </a:rPr>
              <a:t>train_neg_mean_squared_error</a:t>
            </a:r>
            <a:r>
              <a:rPr kumimoji="0" lang="es-ES" altLang="es-ES" b="0" i="0" u="none" strike="noStrike" cap="none" normalizeH="0" baseline="0" dirty="0">
                <a:ln>
                  <a:noFill/>
                </a:ln>
                <a:solidFill>
                  <a:schemeClr val="tx1"/>
                </a:solidFill>
                <a:effectLst/>
                <a:latin typeface="var(--jp-code-font-family)"/>
              </a:rPr>
              <a:t>': -0.012, '</a:t>
            </a:r>
            <a:r>
              <a:rPr kumimoji="0" lang="es-ES" altLang="es-ES" b="0" i="0" u="none" strike="noStrike" cap="none" normalizeH="0" baseline="0" dirty="0" err="1">
                <a:ln>
                  <a:noFill/>
                </a:ln>
                <a:solidFill>
                  <a:schemeClr val="tx1"/>
                </a:solidFill>
                <a:effectLst/>
                <a:latin typeface="var(--jp-code-font-family)"/>
              </a:rPr>
              <a:t>test_neg_mean_absolute_error</a:t>
            </a:r>
            <a:r>
              <a:rPr kumimoji="0" lang="es-ES" altLang="es-ES" b="0" i="0" u="none" strike="noStrike" cap="none" normalizeH="0" baseline="0" dirty="0">
                <a:ln>
                  <a:noFill/>
                </a:ln>
                <a:solidFill>
                  <a:schemeClr val="tx1"/>
                </a:solidFill>
                <a:effectLst/>
                <a:latin typeface="var(--jp-code-font-family)"/>
              </a:rPr>
              <a:t>': -0.086, '</a:t>
            </a:r>
            <a:r>
              <a:rPr kumimoji="0" lang="es-ES" altLang="es-ES" b="0" i="0" u="none" strike="noStrike" cap="none" normalizeH="0" baseline="0" dirty="0" err="1">
                <a:ln>
                  <a:noFill/>
                </a:ln>
                <a:solidFill>
                  <a:schemeClr val="tx1"/>
                </a:solidFill>
                <a:effectLst/>
                <a:latin typeface="var(--jp-code-font-family)"/>
              </a:rPr>
              <a:t>train_neg_mean_absolute_error</a:t>
            </a:r>
            <a:r>
              <a:rPr kumimoji="0" lang="es-ES" altLang="es-ES" b="0" i="0" u="none" strike="noStrike" cap="none" normalizeH="0" baseline="0" dirty="0">
                <a:ln>
                  <a:noFill/>
                </a:ln>
                <a:solidFill>
                  <a:schemeClr val="tx1"/>
                </a:solidFill>
                <a:effectLst/>
                <a:latin typeface="var(--jp-code-font-family)"/>
              </a:rPr>
              <a:t>': -0.072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latin typeface="var(--jp-code-font-family)"/>
              </a:rPr>
              <a:t>'test_r2': 0.976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latin typeface="var(--jp-code-font-family)"/>
              </a:rPr>
              <a:t> 'train_r2': 0.987</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F4434C92-8E33-4538-983D-2ACEA4EDC533}"/>
              </a:ext>
            </a:extLst>
          </p:cNvPr>
          <p:cNvSpPr txBox="1"/>
          <p:nvPr/>
        </p:nvSpPr>
        <p:spPr>
          <a:xfrm>
            <a:off x="6205384" y="3881115"/>
            <a:ext cx="5283609" cy="2031325"/>
          </a:xfrm>
          <a:prstGeom prst="rect">
            <a:avLst/>
          </a:prstGeom>
          <a:noFill/>
          <a:ln w="38100">
            <a:solidFill>
              <a:srgbClr val="FF0000"/>
            </a:solidFill>
            <a:prstDash val="lgDash"/>
          </a:ln>
        </p:spPr>
        <p:txBody>
          <a:bodyPr wrap="square">
            <a:spAutoFit/>
          </a:bodyPr>
          <a:lstStyle/>
          <a:p>
            <a:r>
              <a:rPr lang="en-US" b="0" i="0" dirty="0">
                <a:effectLst/>
                <a:latin typeface="-apple-system"/>
              </a:rPr>
              <a:t>Under normal circumstances I would implement at least one or two other complex methods and compare their performance. However, due to time limitations I will skip this point. To compare them, a non-parametric paired </a:t>
            </a:r>
            <a:r>
              <a:rPr lang="en-US" b="0" i="0" dirty="0" err="1">
                <a:effectLst/>
                <a:latin typeface="-apple-system"/>
              </a:rPr>
              <a:t>Kruskall</a:t>
            </a:r>
            <a:r>
              <a:rPr lang="en-US" b="0" i="0" dirty="0">
                <a:effectLst/>
                <a:latin typeface="-apple-system"/>
              </a:rPr>
              <a:t>-Wallis tests could be performed using each of the error predictions for every sample available.</a:t>
            </a:r>
            <a:endParaRPr lang="en-GB" dirty="0"/>
          </a:p>
        </p:txBody>
      </p:sp>
    </p:spTree>
    <p:extLst>
      <p:ext uri="{BB962C8B-B14F-4D97-AF65-F5344CB8AC3E}">
        <p14:creationId xmlns:p14="http://schemas.microsoft.com/office/powerpoint/2010/main" val="39281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63655-0E00-4203-8B4C-49DCDF267585}"/>
              </a:ext>
            </a:extLst>
          </p:cNvPr>
          <p:cNvSpPr>
            <a:spLocks noGrp="1"/>
          </p:cNvSpPr>
          <p:nvPr>
            <p:ph type="title"/>
          </p:nvPr>
        </p:nvSpPr>
        <p:spPr/>
        <p:txBody>
          <a:bodyPr/>
          <a:lstStyle/>
          <a:p>
            <a:r>
              <a:rPr lang="en-GB" dirty="0"/>
              <a:t>Mixing Time Analysis: Data distribution</a:t>
            </a:r>
          </a:p>
        </p:txBody>
      </p:sp>
      <p:pic>
        <p:nvPicPr>
          <p:cNvPr id="5" name="Marcador de contenido 4">
            <a:extLst>
              <a:ext uri="{FF2B5EF4-FFF2-40B4-BE49-F238E27FC236}">
                <a16:creationId xmlns:a16="http://schemas.microsoft.com/office/drawing/2014/main" id="{B58234C5-1407-496A-BA22-2730EA782BEC}"/>
              </a:ext>
            </a:extLst>
          </p:cNvPr>
          <p:cNvPicPr>
            <a:picLocks noGrp="1" noChangeAspect="1"/>
          </p:cNvPicPr>
          <p:nvPr>
            <p:ph idx="1"/>
          </p:nvPr>
        </p:nvPicPr>
        <p:blipFill>
          <a:blip r:embed="rId2"/>
          <a:stretch>
            <a:fillRect/>
          </a:stretch>
        </p:blipFill>
        <p:spPr>
          <a:xfrm>
            <a:off x="2194292" y="1875292"/>
            <a:ext cx="8154393" cy="4202435"/>
          </a:xfrm>
        </p:spPr>
      </p:pic>
      <p:sp>
        <p:nvSpPr>
          <p:cNvPr id="6" name="Elipse 5">
            <a:extLst>
              <a:ext uri="{FF2B5EF4-FFF2-40B4-BE49-F238E27FC236}">
                <a16:creationId xmlns:a16="http://schemas.microsoft.com/office/drawing/2014/main" id="{EDBB2B0B-0E49-44A9-9062-37F330B98DFA}"/>
              </a:ext>
            </a:extLst>
          </p:cNvPr>
          <p:cNvSpPr/>
          <p:nvPr/>
        </p:nvSpPr>
        <p:spPr>
          <a:xfrm>
            <a:off x="5627854" y="5041736"/>
            <a:ext cx="1117267" cy="1131060"/>
          </a:xfrm>
          <a:prstGeom prst="ellipse">
            <a:avLst/>
          </a:prstGeom>
          <a:noFill/>
          <a:ln w="762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rgbClr val="FF0000"/>
              </a:solidFill>
            </a:endParaRPr>
          </a:p>
        </p:txBody>
      </p:sp>
      <p:sp>
        <p:nvSpPr>
          <p:cNvPr id="7" name="Elipse 6">
            <a:extLst>
              <a:ext uri="{FF2B5EF4-FFF2-40B4-BE49-F238E27FC236}">
                <a16:creationId xmlns:a16="http://schemas.microsoft.com/office/drawing/2014/main" id="{F97931FC-86BB-49AD-9429-49335716E96F}"/>
              </a:ext>
            </a:extLst>
          </p:cNvPr>
          <p:cNvSpPr/>
          <p:nvPr/>
        </p:nvSpPr>
        <p:spPr>
          <a:xfrm>
            <a:off x="4510587" y="5041736"/>
            <a:ext cx="1117267" cy="1131060"/>
          </a:xfrm>
          <a:prstGeom prst="ellipse">
            <a:avLst/>
          </a:prstGeom>
          <a:noFill/>
          <a:ln w="762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rgbClr val="FF0000"/>
              </a:solidFill>
            </a:endParaRPr>
          </a:p>
        </p:txBody>
      </p:sp>
      <p:sp>
        <p:nvSpPr>
          <p:cNvPr id="8" name="Elipse 7">
            <a:extLst>
              <a:ext uri="{FF2B5EF4-FFF2-40B4-BE49-F238E27FC236}">
                <a16:creationId xmlns:a16="http://schemas.microsoft.com/office/drawing/2014/main" id="{B5CC9D9C-19DC-4F6D-80B2-3EF159745D46}"/>
              </a:ext>
            </a:extLst>
          </p:cNvPr>
          <p:cNvSpPr/>
          <p:nvPr/>
        </p:nvSpPr>
        <p:spPr>
          <a:xfrm>
            <a:off x="4510586" y="1875292"/>
            <a:ext cx="1117267" cy="1131060"/>
          </a:xfrm>
          <a:prstGeom prst="ellipse">
            <a:avLst/>
          </a:prstGeom>
          <a:noFill/>
          <a:ln w="762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13883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E219F-C92D-4488-BED4-295877D9FC94}"/>
              </a:ext>
            </a:extLst>
          </p:cNvPr>
          <p:cNvSpPr>
            <a:spLocks noGrp="1"/>
          </p:cNvSpPr>
          <p:nvPr>
            <p:ph type="title"/>
          </p:nvPr>
        </p:nvSpPr>
        <p:spPr/>
        <p:txBody>
          <a:bodyPr/>
          <a:lstStyle/>
          <a:p>
            <a:r>
              <a:rPr lang="en-GB" dirty="0"/>
              <a:t>Mixing Time Analysis: Linear correlation</a:t>
            </a:r>
          </a:p>
        </p:txBody>
      </p:sp>
      <p:sp>
        <p:nvSpPr>
          <p:cNvPr id="3" name="Marcador de contenido 2">
            <a:extLst>
              <a:ext uri="{FF2B5EF4-FFF2-40B4-BE49-F238E27FC236}">
                <a16:creationId xmlns:a16="http://schemas.microsoft.com/office/drawing/2014/main" id="{53A14AC4-6ED1-40C8-8FA2-85CA77D11102}"/>
              </a:ext>
            </a:extLst>
          </p:cNvPr>
          <p:cNvSpPr>
            <a:spLocks noGrp="1"/>
          </p:cNvSpPr>
          <p:nvPr>
            <p:ph idx="1"/>
          </p:nvPr>
        </p:nvSpPr>
        <p:spPr/>
        <p:txBody>
          <a:bodyPr/>
          <a:lstStyle/>
          <a:p>
            <a:r>
              <a:rPr lang="en-US" b="0" i="0" dirty="0">
                <a:effectLst/>
                <a:latin typeface="-apple-system"/>
              </a:rPr>
              <a:t>We can see that, in general the correlation levels for these features are quite low. The only that has a correlation above 50% (i.e. r^2 &gt; 0.25) is Polymer4 weight. With a positive correlation, indicating that using this </a:t>
            </a:r>
            <a:r>
              <a:rPr lang="en-US" b="0" i="0" dirty="0" err="1">
                <a:effectLst/>
                <a:latin typeface="-apple-system"/>
              </a:rPr>
              <a:t>polimer</a:t>
            </a:r>
            <a:r>
              <a:rPr lang="en-US" b="0" i="0" dirty="0">
                <a:effectLst/>
                <a:latin typeface="-apple-system"/>
              </a:rPr>
              <a:t> increases the time that takes for the process to finish. </a:t>
            </a:r>
          </a:p>
          <a:p>
            <a:r>
              <a:rPr lang="en-US" b="0" i="0" dirty="0">
                <a:effectLst/>
                <a:latin typeface="-apple-system"/>
              </a:rPr>
              <a:t>Similarly, the carbon black weight seems to have a detrimental effect on the time to complete the task. The only factor that seems to positively influence the time to complete the task is '</a:t>
            </a:r>
            <a:r>
              <a:rPr lang="en-US" b="0" i="0" dirty="0" err="1">
                <a:effectLst/>
                <a:latin typeface="-apple-system"/>
              </a:rPr>
              <a:t>set_batch</a:t>
            </a:r>
            <a:r>
              <a:rPr lang="en-US" b="0" i="0" dirty="0">
                <a:effectLst/>
                <a:latin typeface="-apple-system"/>
              </a:rPr>
              <a:t>’.</a:t>
            </a:r>
          </a:p>
          <a:p>
            <a:r>
              <a:rPr lang="en-US" b="0" i="0" dirty="0">
                <a:effectLst/>
                <a:latin typeface="-apple-system"/>
              </a:rPr>
              <a:t>It seems that earlier batches finish faster than later ones, this may indicate a degradation over the batch periods of the machine. However, this correlation is not large.</a:t>
            </a:r>
          </a:p>
          <a:p>
            <a:r>
              <a:rPr lang="en-US" b="0" i="0" dirty="0">
                <a:effectLst/>
                <a:latin typeface="-apple-system"/>
              </a:rPr>
              <a:t>To </a:t>
            </a:r>
            <a:r>
              <a:rPr lang="en-US" b="0" i="0" dirty="0" err="1">
                <a:effectLst/>
                <a:latin typeface="-apple-system"/>
              </a:rPr>
              <a:t>analyse</a:t>
            </a:r>
            <a:r>
              <a:rPr lang="en-US" b="0" i="0" dirty="0">
                <a:effectLst/>
                <a:latin typeface="-apple-system"/>
              </a:rPr>
              <a:t> whether any of the binary variables have any impact on the time, I will use the Fisher Discriminant Ration (FDR), as it seems </a:t>
            </a:r>
            <a:r>
              <a:rPr lang="en-US" b="0" i="0" dirty="0" err="1">
                <a:effectLst/>
                <a:latin typeface="-apple-system"/>
              </a:rPr>
              <a:t>appropiate</a:t>
            </a:r>
            <a:r>
              <a:rPr lang="en-US" b="0" i="0" dirty="0">
                <a:effectLst/>
                <a:latin typeface="-apple-system"/>
              </a:rPr>
              <a:t> to identify weather using a specific option has an effect or not.</a:t>
            </a:r>
            <a:endParaRPr lang="en-GB" dirty="0"/>
          </a:p>
        </p:txBody>
      </p:sp>
    </p:spTree>
    <p:extLst>
      <p:ext uri="{BB962C8B-B14F-4D97-AF65-F5344CB8AC3E}">
        <p14:creationId xmlns:p14="http://schemas.microsoft.com/office/powerpoint/2010/main" val="136009198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TotalTime>
  <Words>908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var(--jp-code-font-family)</vt:lpstr>
      <vt:lpstr>Retrospección</vt:lpstr>
      <vt:lpstr>Technical interview</vt:lpstr>
      <vt:lpstr>Presentation overlook</vt:lpstr>
      <vt:lpstr>Initial Data exploration</vt:lpstr>
      <vt:lpstr>Feature correlation</vt:lpstr>
      <vt:lpstr>Efficiency Prediciton: Data distribution</vt:lpstr>
      <vt:lpstr>Efficiency prediction: Linear regression</vt:lpstr>
      <vt:lpstr> Efficiency Prediction: AdaBoost</vt:lpstr>
      <vt:lpstr>Mixing Time Analysis: Data distribution</vt:lpstr>
      <vt:lpstr>Mixing Time Analysis: Linear correlation</vt:lpstr>
      <vt:lpstr>Mixing Time Analysis: Fisher Discriminant Ratio</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 Technical interview</dc:title>
  <dc:creator>Ana Pino-Blanco</dc:creator>
  <cp:lastModifiedBy>Jacobo FV</cp:lastModifiedBy>
  <cp:revision>9</cp:revision>
  <dcterms:created xsi:type="dcterms:W3CDTF">2022-07-21T15:45:02Z</dcterms:created>
  <dcterms:modified xsi:type="dcterms:W3CDTF">2024-08-20T06:25:18Z</dcterms:modified>
</cp:coreProperties>
</file>