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handoutMasterIdLst>
    <p:handoutMasterId r:id="rId6"/>
  </p:handoutMasterIdLst>
  <p:sldIdLst>
    <p:sldId id="271" r:id="rId2"/>
    <p:sldId id="290" r:id="rId3"/>
    <p:sldId id="332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33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660" autoAdjust="0"/>
    <p:restoredTop sz="89306" autoAdjust="0"/>
  </p:normalViewPr>
  <p:slideViewPr>
    <p:cSldViewPr>
      <p:cViewPr varScale="1">
        <p:scale>
          <a:sx n="85" d="100"/>
          <a:sy n="85" d="100"/>
        </p:scale>
        <p:origin x="18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289E50E-3DF9-4923-8228-6ABBD4BEB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753E7CD-501D-408D-B6C1-62C29DD1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31E46965-7F92-4C7F-996A-78D9EA1CAB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AFABCCA9-3B4E-4974-9B84-EA8A6E81C7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32766B99-19D4-4E6C-B33B-EE8BC510D4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8512942D-5EE4-44F8-ACA0-9DEA35D658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5DE54255-C85F-4FBC-9963-1C430CB070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6BEA580F-3A2A-4B27-B0D9-C846EF0BB0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78CD01D2-80B7-4E6B-AEED-2B4DC3C319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1"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>
                <a:latin typeface="Arial Narrow" pitchFamily="34" charset="0"/>
              </a:defRPr>
            </a:lvl1pPr>
            <a:lvl2pPr>
              <a:defRPr sz="20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2000">
                <a:latin typeface="Arial Narrow" pitchFamily="34" charset="0"/>
              </a:defRPr>
            </a:lvl4pPr>
            <a:lvl5pPr>
              <a:defRPr sz="2000">
                <a:latin typeface="Arial Narrow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5DE54255-C85F-4FBC-9963-1C430CB070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5DE54255-C85F-4FBC-9963-1C430CB070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Frameworks-</a:t>
            </a:r>
            <a:fld id="{5DE54255-C85F-4FBC-9963-1C430CB070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Next Programming Assignment</a:t>
            </a:r>
            <a:br>
              <a:rPr lang="en-US" dirty="0" smtClean="0"/>
            </a:br>
            <a:r>
              <a:rPr lang="en-US" sz="2700" dirty="0" smtClean="0">
                <a:solidFill>
                  <a:srgbClr val="0070C0"/>
                </a:solidFill>
              </a:rPr>
              <a:t>Maybe…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You are a manufacturer of calculators</a:t>
            </a:r>
          </a:p>
          <a:p>
            <a:pPr lvl="2" eaLnBrk="1" hangingPunct="1"/>
            <a:r>
              <a:rPr lang="en-US" dirty="0" smtClean="0"/>
              <a:t>calculators that represent very large numbers </a:t>
            </a:r>
          </a:p>
          <a:p>
            <a:pPr lvl="2" eaLnBrk="1" hangingPunct="1"/>
            <a:r>
              <a:rPr lang="en-US" dirty="0" smtClean="0"/>
              <a:t>your core product uses a GUI front-end to Java </a:t>
            </a:r>
            <a:r>
              <a:rPr lang="en-US" dirty="0" err="1" smtClean="0"/>
              <a:t>BigIntegers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7667625" y="3810000"/>
            <a:ext cx="12874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application</a:t>
            </a:r>
          </a:p>
        </p:txBody>
      </p:sp>
      <p:grpSp>
        <p:nvGrpSpPr>
          <p:cNvPr id="11273" name="Group 17"/>
          <p:cNvGrpSpPr>
            <a:grpSpLocks/>
          </p:cNvGrpSpPr>
          <p:nvPr/>
        </p:nvGrpSpPr>
        <p:grpSpPr bwMode="auto">
          <a:xfrm>
            <a:off x="3352800" y="4191000"/>
            <a:ext cx="5638800" cy="1371600"/>
            <a:chOff x="2133600" y="3124200"/>
            <a:chExt cx="7010400" cy="1219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133600" y="3124200"/>
              <a:ext cx="70104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4343400"/>
              <a:ext cx="70104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 bwMode="auto">
          <a:xfrm>
            <a:off x="8001000" y="5181600"/>
            <a:ext cx="9540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271903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83977"/>
              </p:ext>
            </p:extLst>
          </p:nvPr>
        </p:nvGraphicFramePr>
        <p:xfrm>
          <a:off x="3685801" y="3200400"/>
          <a:ext cx="3934199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Visio" r:id="rId4" imgW="2431387" imgH="1294986" progId="Visio.Drawing.11">
                  <p:embed/>
                </p:oleObj>
              </mc:Choice>
              <mc:Fallback>
                <p:oleObj name="Visio" r:id="rId4" imgW="2431387" imgH="129498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5801" y="3200400"/>
                        <a:ext cx="3934199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Callout 1 3"/>
          <p:cNvSpPr/>
          <p:nvPr/>
        </p:nvSpPr>
        <p:spPr>
          <a:xfrm>
            <a:off x="6324600" y="1600200"/>
            <a:ext cx="1295400" cy="609600"/>
          </a:xfrm>
          <a:prstGeom prst="borderCallout1">
            <a:avLst>
              <a:gd name="adj1" fmla="val 18750"/>
              <a:gd name="adj2" fmla="val -8333"/>
              <a:gd name="adj3" fmla="val 73026"/>
              <a:gd name="adj4" fmla="val -118828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Yuge</a:t>
            </a:r>
            <a:r>
              <a:rPr lang="en-US" sz="2800" dirty="0" smtClean="0">
                <a:solidFill>
                  <a:schemeClr val="tx1"/>
                </a:solidFill>
              </a:rPr>
              <a:t>!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AFABCCA9-3B4E-4974-9B84-EA8A6E81C7F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stay ahead of your competitors, there are other Java numerical types you could use, but they don’t implement the same interface</a:t>
            </a:r>
          </a:p>
          <a:p>
            <a:pPr lvl="2" eaLnBrk="1" hangingPunct="1"/>
            <a:r>
              <a:rPr lang="en-US" dirty="0" smtClean="0"/>
              <a:t>so a Java generic won’t work</a:t>
            </a:r>
          </a:p>
          <a:p>
            <a:pPr lvl="2" eaLnBrk="1" hangingPunct="1"/>
            <a:r>
              <a:rPr lang="en-US" b="1" dirty="0" smtClean="0"/>
              <a:t>divide() </a:t>
            </a:r>
            <a:r>
              <a:rPr lang="en-US" dirty="0" smtClean="0"/>
              <a:t>for </a:t>
            </a:r>
            <a:r>
              <a:rPr lang="en-US" b="1" dirty="0" err="1" smtClean="0"/>
              <a:t>BigInteger</a:t>
            </a:r>
            <a:r>
              <a:rPr lang="en-US" dirty="0" smtClean="0"/>
              <a:t> is not the same as that for </a:t>
            </a:r>
            <a:r>
              <a:rPr lang="en-US" b="1" dirty="0" err="1" smtClean="0"/>
              <a:t>BigDecimal</a:t>
            </a:r>
            <a:r>
              <a:rPr lang="en-US" dirty="0" smtClean="0"/>
              <a:t>, etc.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Need a 2-class </a:t>
            </a:r>
            <a:r>
              <a:rPr lang="en-US" b="1" dirty="0" smtClean="0">
                <a:solidFill>
                  <a:srgbClr val="FF0000"/>
                </a:solidFill>
              </a:rPr>
              <a:t>framework</a:t>
            </a:r>
            <a:r>
              <a:rPr lang="en-US" dirty="0" smtClean="0"/>
              <a:t> to encode this family of designs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Frameworks-</a:t>
            </a:r>
            <a:fld id="{AFABCCA9-3B4E-4974-9B84-EA8A6E81C7F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76" y="1399604"/>
            <a:ext cx="6370073" cy="1886521"/>
          </a:xfrm>
          <a:prstGeom prst="rect">
            <a:avLst/>
          </a:prstGeom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Final Design Should Look Like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27550" y="1837020"/>
            <a:ext cx="9144000" cy="381000"/>
            <a:chOff x="0" y="2362200"/>
            <a:chExt cx="9144000" cy="381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2743200"/>
              <a:ext cx="9144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56538" y="2362200"/>
              <a:ext cx="1287462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application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3147988"/>
            <a:ext cx="9144000" cy="400696"/>
            <a:chOff x="0" y="3829216"/>
            <a:chExt cx="9144000" cy="40069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4229912"/>
              <a:ext cx="9144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881938" y="3829216"/>
              <a:ext cx="1262062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7550" y="4200703"/>
            <a:ext cx="9144000" cy="380445"/>
            <a:chOff x="0" y="5703887"/>
            <a:chExt cx="9144000" cy="38044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6084332"/>
              <a:ext cx="9144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023179" y="5703887"/>
              <a:ext cx="11208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BI-Plugin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Frameworks-</a:t>
            </a:r>
            <a:fld id="{AFABCCA9-3B4E-4974-9B84-EA8A6E81C7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" y="5379451"/>
            <a:ext cx="9144000" cy="380445"/>
            <a:chOff x="0" y="5703887"/>
            <a:chExt cx="9144000" cy="3804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0" y="6084332"/>
              <a:ext cx="9144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74476" y="5703887"/>
              <a:ext cx="1069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D-Plugin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71858"/>
            <a:ext cx="6467475" cy="13744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005" y="3071069"/>
            <a:ext cx="6537121" cy="2501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910" y="5846176"/>
            <a:ext cx="7879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now review basic steps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66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PCE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ComicSansTemplate</Template>
  <TotalTime>7176</TotalTime>
  <Words>92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Comic Sans MS</vt:lpstr>
      <vt:lpstr>GPCE2011</vt:lpstr>
      <vt:lpstr>Visio</vt:lpstr>
      <vt:lpstr>Next Programming Assignment Maybe…</vt:lpstr>
      <vt:lpstr>But…</vt:lpstr>
      <vt:lpstr>Final Design Should Look Like</vt:lpstr>
    </vt:vector>
  </TitlesOfParts>
  <Company>University of Texas at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</dc:title>
  <dc:creator>Don Batory</dc:creator>
  <cp:lastModifiedBy>don</cp:lastModifiedBy>
  <cp:revision>720</cp:revision>
  <dcterms:created xsi:type="dcterms:W3CDTF">2003-10-21T15:34:12Z</dcterms:created>
  <dcterms:modified xsi:type="dcterms:W3CDTF">2017-03-31T15:41:58Z</dcterms:modified>
</cp:coreProperties>
</file>