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95" r:id="rId3"/>
    <p:sldId id="296" r:id="rId4"/>
    <p:sldId id="318" r:id="rId5"/>
    <p:sldId id="298" r:id="rId6"/>
    <p:sldId id="317" r:id="rId7"/>
    <p:sldId id="300" r:id="rId8"/>
    <p:sldId id="316" r:id="rId9"/>
    <p:sldId id="301" r:id="rId10"/>
    <p:sldId id="302" r:id="rId11"/>
    <p:sldId id="303" r:id="rId12"/>
    <p:sldId id="304" r:id="rId13"/>
    <p:sldId id="319" r:id="rId14"/>
    <p:sldId id="314" r:id="rId15"/>
    <p:sldId id="315" r:id="rId16"/>
    <p:sldId id="309" r:id="rId17"/>
    <p:sldId id="310" r:id="rId18"/>
    <p:sldId id="294"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Candara" panose="020E05020303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6608"/>
  </p:normalViewPr>
  <p:slideViewPr>
    <p:cSldViewPr snapToGrid="0">
      <p:cViewPr varScale="1">
        <p:scale>
          <a:sx n="120" d="100"/>
          <a:sy n="120" d="100"/>
        </p:scale>
        <p:origin x="129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zety.com/in/resume-builder" TargetMode="External"/><Relationship Id="rId2" Type="http://schemas.openxmlformats.org/officeDocument/2006/relationships/hyperlink" Target="https://resume.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9755"/>
            <a:ext cx="9144000" cy="6552292"/>
          </a:xfrm>
          <a:prstGeom prst="rect">
            <a:avLst/>
          </a:prstGeom>
          <a:noFill/>
          <a:ln>
            <a:noFill/>
          </a:ln>
        </p:spPr>
        <p:txBody>
          <a:bodyPr spcFirstLastPara="1" wrap="square" lIns="91425" tIns="33100" rIns="91425" bIns="45700" anchor="ctr" anchorCtr="0">
            <a:noAutofit/>
          </a:bodyPr>
          <a:lstStyle/>
          <a:p>
            <a:pPr algn="ctr"/>
            <a: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Front End Engineering-II</a:t>
            </a:r>
          </a:p>
          <a:p>
            <a:pPr algn="ctr"/>
            <a:endPar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3600" b="1" dirty="0">
              <a:solidFill>
                <a:srgbClr val="4F81B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rtl="0">
              <a:spcBef>
                <a:spcPts val="0"/>
              </a:spcBef>
              <a:spcAft>
                <a:spcPts val="0"/>
              </a:spcAft>
              <a:buNone/>
            </a:pPr>
            <a:r>
              <a:rPr lang="en-IN" sz="1800" b="1"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ndara"/>
              </a:rPr>
              <a:t>Title of the project</a:t>
            </a:r>
            <a:endParaRPr sz="1800" b="1"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ndara"/>
            </a:endParaRPr>
          </a:p>
          <a:p>
            <a:pPr algn="ctr"/>
            <a:r>
              <a:rPr lang="en-IN" sz="4400" b="1" dirty="0">
                <a:solidFill>
                  <a:srgbClr val="FF0000"/>
                </a:solidFill>
                <a:latin typeface="Times New Roman" panose="02020603050405020304" pitchFamily="18" charset="0"/>
                <a:ea typeface="Candara"/>
                <a:cs typeface="Times New Roman" panose="02020603050405020304" pitchFamily="18" charset="0"/>
                <a:sym typeface="Candara"/>
              </a:rPr>
              <a:t>Resume Maker</a:t>
            </a:r>
            <a:endParaRPr sz="4400" b="1" i="0"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lvl="0" algn="ctr"/>
            <a:r>
              <a:rPr lang="en-IN" sz="1800" b="1" dirty="0">
                <a:latin typeface="Times New Roman" panose="02020603050405020304" pitchFamily="18" charset="0"/>
                <a:cs typeface="Times New Roman" panose="02020603050405020304" pitchFamily="18" charset="0"/>
              </a:rPr>
              <a:t>Team Name/No:</a:t>
            </a:r>
          </a:p>
          <a:p>
            <a:pPr lvl="0" algn="ctr"/>
            <a:r>
              <a:rPr lang="en-IN" sz="1800" b="1" dirty="0">
                <a:solidFill>
                  <a:srgbClr val="FF0000"/>
                </a:solidFill>
                <a:latin typeface="Times New Roman" panose="02020603050405020304" pitchFamily="18" charset="0"/>
                <a:ea typeface="Candara"/>
                <a:cs typeface="Times New Roman" panose="02020603050405020304" pitchFamily="18" charset="0"/>
                <a:sym typeface="Candara"/>
              </a:rPr>
              <a:t>Rajat Sharma 2210990707(Leader)</a:t>
            </a:r>
          </a:p>
          <a:p>
            <a:pPr lvl="0" algn="ctr"/>
            <a:r>
              <a:rPr lang="en-IN" sz="1800" b="1" dirty="0">
                <a:solidFill>
                  <a:srgbClr val="FF0000"/>
                </a:solidFill>
                <a:latin typeface="Times New Roman" panose="02020603050405020304" pitchFamily="18" charset="0"/>
                <a:ea typeface="Candara"/>
                <a:cs typeface="Times New Roman" panose="02020603050405020304" pitchFamily="18" charset="0"/>
                <a:sym typeface="Candara"/>
              </a:rPr>
              <a:t>Rajat Saini 2210990706</a:t>
            </a:r>
          </a:p>
          <a:p>
            <a:pPr lvl="0" algn="ctr"/>
            <a:r>
              <a:rPr lang="en-IN" sz="1800" b="1" dirty="0" err="1">
                <a:solidFill>
                  <a:srgbClr val="FF0000"/>
                </a:solidFill>
                <a:latin typeface="Times New Roman" panose="02020603050405020304" pitchFamily="18" charset="0"/>
                <a:ea typeface="Candara"/>
                <a:cs typeface="Times New Roman" panose="02020603050405020304" pitchFamily="18" charset="0"/>
                <a:sym typeface="Candara"/>
              </a:rPr>
              <a:t>Priyanshu</a:t>
            </a:r>
            <a:r>
              <a:rPr lang="en-IN" sz="1800" b="1" dirty="0">
                <a:solidFill>
                  <a:srgbClr val="FF0000"/>
                </a:solidFill>
                <a:latin typeface="Times New Roman" panose="02020603050405020304" pitchFamily="18" charset="0"/>
                <a:ea typeface="Candara"/>
                <a:cs typeface="Times New Roman" panose="02020603050405020304" pitchFamily="18" charset="0"/>
                <a:sym typeface="Candara"/>
              </a:rPr>
              <a:t> </a:t>
            </a:r>
            <a:r>
              <a:rPr lang="en-IN" sz="1800" b="1" dirty="0" err="1">
                <a:solidFill>
                  <a:srgbClr val="FF0000"/>
                </a:solidFill>
                <a:latin typeface="Times New Roman" panose="02020603050405020304" pitchFamily="18" charset="0"/>
                <a:ea typeface="Candara"/>
                <a:cs typeface="Times New Roman" panose="02020603050405020304" pitchFamily="18" charset="0"/>
                <a:sym typeface="Candara"/>
              </a:rPr>
              <a:t>Bindal</a:t>
            </a:r>
            <a:r>
              <a:rPr lang="en-IN" sz="1800" b="1" dirty="0">
                <a:solidFill>
                  <a:srgbClr val="FF0000"/>
                </a:solidFill>
                <a:latin typeface="Times New Roman" panose="02020603050405020304" pitchFamily="18" charset="0"/>
                <a:ea typeface="Candara"/>
                <a:cs typeface="Times New Roman" panose="02020603050405020304" pitchFamily="18" charset="0"/>
                <a:sym typeface="Candara"/>
              </a:rPr>
              <a:t> 2210990686</a:t>
            </a:r>
          </a:p>
          <a:p>
            <a:pPr lvl="0" algn="ctr"/>
            <a:r>
              <a:rPr lang="en-IN" sz="1800" b="1" dirty="0" err="1">
                <a:solidFill>
                  <a:srgbClr val="FF0000"/>
                </a:solidFill>
                <a:latin typeface="Times New Roman" panose="02020603050405020304" pitchFamily="18" charset="0"/>
                <a:ea typeface="Candara"/>
                <a:cs typeface="Times New Roman" panose="02020603050405020304" pitchFamily="18" charset="0"/>
                <a:sym typeface="Candara"/>
              </a:rPr>
              <a:t>Prianshu</a:t>
            </a:r>
            <a:r>
              <a:rPr lang="en-IN" sz="1800" b="1" dirty="0">
                <a:solidFill>
                  <a:srgbClr val="FF0000"/>
                </a:solidFill>
                <a:latin typeface="Times New Roman" panose="02020603050405020304" pitchFamily="18" charset="0"/>
                <a:ea typeface="Candara"/>
                <a:cs typeface="Times New Roman" panose="02020603050405020304" pitchFamily="18" charset="0"/>
                <a:sym typeface="Candara"/>
              </a:rPr>
              <a:t> Kumar 2210990681</a:t>
            </a:r>
          </a:p>
          <a:p>
            <a:pPr marL="0" marR="0" lvl="0" indent="0" algn="ctr" rtl="0">
              <a:spcBef>
                <a:spcPts val="0"/>
              </a:spcBef>
              <a:spcAft>
                <a:spcPts val="0"/>
              </a:spcAft>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spcBef>
                <a:spcPts val="0"/>
              </a:spcBef>
              <a:spcAft>
                <a:spcPts val="0"/>
              </a:spcAft>
              <a:buNone/>
            </a:pPr>
            <a:endParaRPr sz="2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A9AA-A615-4C87-BB72-19AA33D93097}"/>
              </a:ext>
            </a:extLst>
          </p:cNvPr>
          <p:cNvSpPr>
            <a:spLocks noGrp="1"/>
          </p:cNvSpPr>
          <p:nvPr>
            <p:ph type="title"/>
          </p:nvPr>
        </p:nvSpPr>
        <p:spPr/>
        <p:txBody>
          <a:bodyPr/>
          <a:lstStyle/>
          <a:p>
            <a:r>
              <a:rPr lang="en-IN" b="1" dirty="0"/>
              <a:t>Flow Chart:</a:t>
            </a:r>
            <a:endParaRPr lang="en-IN" dirty="0"/>
          </a:p>
        </p:txBody>
      </p:sp>
      <p:sp>
        <p:nvSpPr>
          <p:cNvPr id="3" name="Text Placeholder 2">
            <a:extLst>
              <a:ext uri="{FF2B5EF4-FFF2-40B4-BE49-F238E27FC236}">
                <a16:creationId xmlns:a16="http://schemas.microsoft.com/office/drawing/2014/main" id="{D3F149B8-4E20-4A48-88F8-D4017F777111}"/>
              </a:ext>
            </a:extLst>
          </p:cNvPr>
          <p:cNvSpPr>
            <a:spLocks noGrp="1"/>
          </p:cNvSpPr>
          <p:nvPr>
            <p:ph type="body" idx="1"/>
          </p:nvPr>
        </p:nvSpPr>
        <p:spPr/>
        <p:txBody>
          <a:bodyPr/>
          <a:lstStyle/>
          <a:p>
            <a:r>
              <a:rPr lang="en-GB" sz="2400" dirty="0">
                <a:latin typeface="Times New Roman" panose="02020603050405020304" pitchFamily="18" charset="0"/>
                <a:cs typeface="Times New Roman" panose="02020603050405020304" pitchFamily="18" charset="0"/>
              </a:rPr>
              <a:t>The flow chart of the application outlines the steps involved in creating a resume, from entering personal information to generating the final resume document. It includes decision points for user inputs and actions</a:t>
            </a:r>
            <a:r>
              <a:rPr lang="en-GB" sz="2400" dirty="0"/>
              <a:t>.</a:t>
            </a:r>
            <a:endParaRPr lang="en-IN" sz="2400" dirty="0"/>
          </a:p>
        </p:txBody>
      </p:sp>
      <p:sp>
        <p:nvSpPr>
          <p:cNvPr id="4" name="Date Placeholder 3">
            <a:extLst>
              <a:ext uri="{FF2B5EF4-FFF2-40B4-BE49-F238E27FC236}">
                <a16:creationId xmlns:a16="http://schemas.microsoft.com/office/drawing/2014/main" id="{1A9FDDCB-6E87-485B-ACF4-0809A86AFA63}"/>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2DB50FE1-46D4-4DCA-8FBB-65DB1B2D6D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46806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B15F-6E0F-489C-A3FA-ACB5D9638184}"/>
              </a:ext>
            </a:extLst>
          </p:cNvPr>
          <p:cNvSpPr>
            <a:spLocks noGrp="1"/>
          </p:cNvSpPr>
          <p:nvPr>
            <p:ph type="title"/>
          </p:nvPr>
        </p:nvSpPr>
        <p:spPr/>
        <p:txBody>
          <a:bodyPr/>
          <a:lstStyle/>
          <a:p>
            <a:r>
              <a:rPr lang="en-IN" b="1" dirty="0"/>
              <a:t>Flow Chart:</a:t>
            </a:r>
            <a:endParaRPr lang="en-IN" dirty="0"/>
          </a:p>
        </p:txBody>
      </p:sp>
      <p:sp>
        <p:nvSpPr>
          <p:cNvPr id="4" name="Date Placeholder 3">
            <a:extLst>
              <a:ext uri="{FF2B5EF4-FFF2-40B4-BE49-F238E27FC236}">
                <a16:creationId xmlns:a16="http://schemas.microsoft.com/office/drawing/2014/main" id="{AA0E449A-6427-4A0C-81A7-A9164A6E30E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E261AAC5-2807-420E-8624-1BE3C7F78F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11" name="AutoShape 10" descr="New Resume builder [classic]">
            <a:extLst>
              <a:ext uri="{FF2B5EF4-FFF2-40B4-BE49-F238E27FC236}">
                <a16:creationId xmlns:a16="http://schemas.microsoft.com/office/drawing/2014/main" id="{97D78527-39CF-7A5D-424A-1EF1E0A479C1}"/>
              </a:ext>
            </a:extLst>
          </p:cNvPr>
          <p:cNvSpPr>
            <a:spLocks noChangeAspect="1" noChangeArrowheads="1"/>
          </p:cNvSpPr>
          <p:nvPr/>
        </p:nvSpPr>
        <p:spPr bwMode="auto">
          <a:xfrm>
            <a:off x="30861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D91D7CBC-A44B-ECA5-6D9E-913A43895075}"/>
              </a:ext>
            </a:extLst>
          </p:cNvPr>
          <p:cNvPicPr>
            <a:picLocks noChangeAspect="1"/>
          </p:cNvPicPr>
          <p:nvPr/>
        </p:nvPicPr>
        <p:blipFill>
          <a:blip r:embed="rId2"/>
          <a:stretch>
            <a:fillRect/>
          </a:stretch>
        </p:blipFill>
        <p:spPr>
          <a:xfrm>
            <a:off x="457200" y="1726163"/>
            <a:ext cx="8108302" cy="3616801"/>
          </a:xfrm>
          <a:prstGeom prst="rect">
            <a:avLst/>
          </a:prstGeom>
        </p:spPr>
      </p:pic>
    </p:spTree>
    <p:extLst>
      <p:ext uri="{BB962C8B-B14F-4D97-AF65-F5344CB8AC3E}">
        <p14:creationId xmlns:p14="http://schemas.microsoft.com/office/powerpoint/2010/main" val="409252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7CED-FD48-49A9-8E21-B522A44C76C4}"/>
              </a:ext>
            </a:extLst>
          </p:cNvPr>
          <p:cNvSpPr>
            <a:spLocks noGrp="1"/>
          </p:cNvSpPr>
          <p:nvPr>
            <p:ph type="title"/>
          </p:nvPr>
        </p:nvSpPr>
        <p:spPr/>
        <p:txBody>
          <a:bodyPr/>
          <a:lstStyle/>
          <a:p>
            <a:r>
              <a:rPr lang="en-IN" b="1" dirty="0"/>
              <a:t>Project Highlights:</a:t>
            </a:r>
          </a:p>
        </p:txBody>
      </p:sp>
      <p:sp>
        <p:nvSpPr>
          <p:cNvPr id="3" name="Text Placeholder 2">
            <a:extLst>
              <a:ext uri="{FF2B5EF4-FFF2-40B4-BE49-F238E27FC236}">
                <a16:creationId xmlns:a16="http://schemas.microsoft.com/office/drawing/2014/main" id="{351A62F9-FE92-41D3-9FD3-30CADE728CF5}"/>
              </a:ext>
            </a:extLst>
          </p:cNvPr>
          <p:cNvSpPr>
            <a:spLocks noGrp="1"/>
          </p:cNvSpPr>
          <p:nvPr>
            <p:ph type="body" idx="1"/>
          </p:nvPr>
        </p:nvSpPr>
        <p:spPr>
          <a:xfrm>
            <a:off x="102637" y="838200"/>
            <a:ext cx="8929396" cy="5827906"/>
          </a:xfrm>
        </p:spPr>
        <p:txBody>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Home page</a:t>
            </a:r>
          </a:p>
          <a:p>
            <a:pPr marL="114300" indent="0">
              <a:buNone/>
            </a:pPr>
            <a:r>
              <a:rPr lang="en-IN" sz="2400" b="1" dirty="0">
                <a:solidFill>
                  <a:srgbClr val="FF0000"/>
                </a:solidFill>
              </a:rPr>
              <a:t> </a:t>
            </a:r>
            <a:endParaRPr lang="en-IN" sz="2000" b="1" dirty="0">
              <a:solidFill>
                <a:srgbClr val="FF0000"/>
              </a:solidFill>
            </a:endParaRPr>
          </a:p>
        </p:txBody>
      </p:sp>
      <p:sp>
        <p:nvSpPr>
          <p:cNvPr id="4" name="Date Placeholder 3">
            <a:extLst>
              <a:ext uri="{FF2B5EF4-FFF2-40B4-BE49-F238E27FC236}">
                <a16:creationId xmlns:a16="http://schemas.microsoft.com/office/drawing/2014/main" id="{C48DC69B-1982-42EB-8C5F-BB4805F67F3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352A4F7-2F4D-4E56-8A41-6285A0C12D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AutoShape 2" descr="blob:https://web.whatsapp.com/df164a8f-bb1d-4cba-9549-8570a2262616">
            <a:extLst>
              <a:ext uri="{FF2B5EF4-FFF2-40B4-BE49-F238E27FC236}">
                <a16:creationId xmlns:a16="http://schemas.microsoft.com/office/drawing/2014/main" id="{3E022839-0114-431B-83B1-7FB933755B1F}"/>
              </a:ext>
            </a:extLst>
          </p:cNvPr>
          <p:cNvSpPr>
            <a:spLocks noChangeAspect="1" noChangeArrowheads="1"/>
          </p:cNvSpPr>
          <p:nvPr/>
        </p:nvSpPr>
        <p:spPr bwMode="auto">
          <a:xfrm>
            <a:off x="2731008" y="1588008"/>
            <a:ext cx="1993392" cy="19933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D7DCF54-60CF-4209-83CA-6A5094CDFAD0}"/>
              </a:ext>
            </a:extLst>
          </p:cNvPr>
          <p:cNvPicPr>
            <a:picLocks noChangeAspect="1"/>
          </p:cNvPicPr>
          <p:nvPr/>
        </p:nvPicPr>
        <p:blipFill>
          <a:blip r:embed="rId2"/>
          <a:stretch>
            <a:fillRect/>
          </a:stretch>
        </p:blipFill>
        <p:spPr>
          <a:xfrm>
            <a:off x="4567335" y="1594517"/>
            <a:ext cx="4397664" cy="4342733"/>
          </a:xfrm>
          <a:prstGeom prst="rect">
            <a:avLst/>
          </a:prstGeom>
        </p:spPr>
      </p:pic>
      <p:pic>
        <p:nvPicPr>
          <p:cNvPr id="9" name="Picture 8">
            <a:extLst>
              <a:ext uri="{FF2B5EF4-FFF2-40B4-BE49-F238E27FC236}">
                <a16:creationId xmlns:a16="http://schemas.microsoft.com/office/drawing/2014/main" id="{F49A0E63-1B63-4E25-80BC-14EB6FED06B6}"/>
              </a:ext>
            </a:extLst>
          </p:cNvPr>
          <p:cNvPicPr>
            <a:picLocks noChangeAspect="1"/>
          </p:cNvPicPr>
          <p:nvPr/>
        </p:nvPicPr>
        <p:blipFill>
          <a:blip r:embed="rId3"/>
          <a:stretch>
            <a:fillRect/>
          </a:stretch>
        </p:blipFill>
        <p:spPr>
          <a:xfrm>
            <a:off x="179001" y="1594517"/>
            <a:ext cx="4321301" cy="4342733"/>
          </a:xfrm>
          <a:prstGeom prst="rect">
            <a:avLst/>
          </a:prstGeom>
        </p:spPr>
      </p:pic>
    </p:spTree>
    <p:extLst>
      <p:ext uri="{BB962C8B-B14F-4D97-AF65-F5344CB8AC3E}">
        <p14:creationId xmlns:p14="http://schemas.microsoft.com/office/powerpoint/2010/main" val="4516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55C3-F8B1-72AB-7856-B8E58FDE1E11}"/>
              </a:ext>
            </a:extLst>
          </p:cNvPr>
          <p:cNvSpPr>
            <a:spLocks noGrp="1"/>
          </p:cNvSpPr>
          <p:nvPr>
            <p:ph type="title"/>
          </p:nvPr>
        </p:nvSpPr>
        <p:spPr/>
        <p:txBody>
          <a:bodyPr/>
          <a:lstStyle/>
          <a:p>
            <a:r>
              <a:rPr lang="en-IN" b="1" dirty="0"/>
              <a:t>Project Highlights:</a:t>
            </a:r>
            <a:endParaRPr lang="en-IN" dirty="0"/>
          </a:p>
        </p:txBody>
      </p:sp>
      <p:sp>
        <p:nvSpPr>
          <p:cNvPr id="3" name="Text Placeholder 2">
            <a:extLst>
              <a:ext uri="{FF2B5EF4-FFF2-40B4-BE49-F238E27FC236}">
                <a16:creationId xmlns:a16="http://schemas.microsoft.com/office/drawing/2014/main" id="{92154AB8-1190-57FB-B282-7164A3FA4679}"/>
              </a:ext>
            </a:extLst>
          </p:cNvPr>
          <p:cNvSpPr>
            <a:spLocks noGrp="1"/>
          </p:cNvSpPr>
          <p:nvPr>
            <p:ph type="body" idx="1"/>
          </p:nvPr>
        </p:nvSpPr>
        <p:spPr>
          <a:xfrm>
            <a:off x="457200" y="1082352"/>
            <a:ext cx="8229600" cy="4815212"/>
          </a:xfrm>
        </p:spPr>
        <p:txBody>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Resume Cards</a:t>
            </a:r>
          </a:p>
        </p:txBody>
      </p:sp>
      <p:sp>
        <p:nvSpPr>
          <p:cNvPr id="4" name="Date Placeholder 3">
            <a:extLst>
              <a:ext uri="{FF2B5EF4-FFF2-40B4-BE49-F238E27FC236}">
                <a16:creationId xmlns:a16="http://schemas.microsoft.com/office/drawing/2014/main" id="{505025E5-74B0-7FD2-AD09-F0AC0B4AC93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9B0C24F2-CCEC-3B98-1567-DD29E1B151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6" name="Picture 5">
            <a:extLst>
              <a:ext uri="{FF2B5EF4-FFF2-40B4-BE49-F238E27FC236}">
                <a16:creationId xmlns:a16="http://schemas.microsoft.com/office/drawing/2014/main" id="{F09AC68B-83FE-438E-9725-E58C7B96EDE1}"/>
              </a:ext>
            </a:extLst>
          </p:cNvPr>
          <p:cNvPicPr>
            <a:picLocks noChangeAspect="1"/>
          </p:cNvPicPr>
          <p:nvPr/>
        </p:nvPicPr>
        <p:blipFill>
          <a:blip r:embed="rId2"/>
          <a:stretch>
            <a:fillRect/>
          </a:stretch>
        </p:blipFill>
        <p:spPr>
          <a:xfrm>
            <a:off x="969264" y="1936851"/>
            <a:ext cx="7205472" cy="3749098"/>
          </a:xfrm>
          <a:prstGeom prst="rect">
            <a:avLst/>
          </a:prstGeom>
        </p:spPr>
      </p:pic>
    </p:spTree>
    <p:extLst>
      <p:ext uri="{BB962C8B-B14F-4D97-AF65-F5344CB8AC3E}">
        <p14:creationId xmlns:p14="http://schemas.microsoft.com/office/powerpoint/2010/main" val="54710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7443-B7A5-16BC-D2A5-3E65CF9DDFAB}"/>
              </a:ext>
            </a:extLst>
          </p:cNvPr>
          <p:cNvSpPr>
            <a:spLocks noGrp="1"/>
          </p:cNvSpPr>
          <p:nvPr>
            <p:ph type="title"/>
          </p:nvPr>
        </p:nvSpPr>
        <p:spPr/>
        <p:txBody>
          <a:bodyPr/>
          <a:lstStyle/>
          <a:p>
            <a:r>
              <a:rPr lang="en-IN" b="1" dirty="0"/>
              <a:t>Project Highlights:</a:t>
            </a:r>
          </a:p>
        </p:txBody>
      </p:sp>
      <p:sp>
        <p:nvSpPr>
          <p:cNvPr id="3" name="Text Placeholder 2">
            <a:extLst>
              <a:ext uri="{FF2B5EF4-FFF2-40B4-BE49-F238E27FC236}">
                <a16:creationId xmlns:a16="http://schemas.microsoft.com/office/drawing/2014/main" id="{FF10601A-0015-E5CB-37C6-49EF522B9EB7}"/>
              </a:ext>
            </a:extLst>
          </p:cNvPr>
          <p:cNvSpPr>
            <a:spLocks noGrp="1"/>
          </p:cNvSpPr>
          <p:nvPr>
            <p:ph type="body" idx="1"/>
          </p:nvPr>
        </p:nvSpPr>
        <p:spPr>
          <a:xfrm>
            <a:off x="130628" y="1101012"/>
            <a:ext cx="8798767" cy="5255338"/>
          </a:xfrm>
        </p:spPr>
        <p:txBody>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Resume Page</a:t>
            </a:r>
          </a:p>
          <a:p>
            <a:pPr marL="114300" indent="0">
              <a:buNone/>
            </a:pPr>
            <a:r>
              <a:rPr lang="en-IN" sz="2400" b="1" dirty="0"/>
              <a:t> </a:t>
            </a:r>
          </a:p>
        </p:txBody>
      </p:sp>
      <p:sp>
        <p:nvSpPr>
          <p:cNvPr id="4" name="Date Placeholder 3">
            <a:extLst>
              <a:ext uri="{FF2B5EF4-FFF2-40B4-BE49-F238E27FC236}">
                <a16:creationId xmlns:a16="http://schemas.microsoft.com/office/drawing/2014/main" id="{38286FBD-A464-2F54-65A8-6C0D045EF99E}"/>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1B487A9-676E-BA6A-9A6F-F42B8B7229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2E7A654A-E30C-454B-95BB-27F64A0E278C}"/>
              </a:ext>
            </a:extLst>
          </p:cNvPr>
          <p:cNvPicPr>
            <a:picLocks noChangeAspect="1"/>
          </p:cNvPicPr>
          <p:nvPr/>
        </p:nvPicPr>
        <p:blipFill>
          <a:blip r:embed="rId2"/>
          <a:stretch>
            <a:fillRect/>
          </a:stretch>
        </p:blipFill>
        <p:spPr>
          <a:xfrm>
            <a:off x="792480" y="1731263"/>
            <a:ext cx="7167076" cy="3712321"/>
          </a:xfrm>
          <a:prstGeom prst="rect">
            <a:avLst/>
          </a:prstGeom>
        </p:spPr>
      </p:pic>
    </p:spTree>
    <p:extLst>
      <p:ext uri="{BB962C8B-B14F-4D97-AF65-F5344CB8AC3E}">
        <p14:creationId xmlns:p14="http://schemas.microsoft.com/office/powerpoint/2010/main" val="1033406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6FEF-B3F6-74B3-12E1-9493C6E897F1}"/>
              </a:ext>
            </a:extLst>
          </p:cNvPr>
          <p:cNvSpPr>
            <a:spLocks noGrp="1"/>
          </p:cNvSpPr>
          <p:nvPr>
            <p:ph type="title"/>
          </p:nvPr>
        </p:nvSpPr>
        <p:spPr/>
        <p:txBody>
          <a:bodyPr/>
          <a:lstStyle/>
          <a:p>
            <a:r>
              <a:rPr lang="en-IN" b="1" dirty="0"/>
              <a:t>Project Highlights:</a:t>
            </a:r>
          </a:p>
        </p:txBody>
      </p:sp>
      <p:sp>
        <p:nvSpPr>
          <p:cNvPr id="3" name="Text Placeholder 2">
            <a:extLst>
              <a:ext uri="{FF2B5EF4-FFF2-40B4-BE49-F238E27FC236}">
                <a16:creationId xmlns:a16="http://schemas.microsoft.com/office/drawing/2014/main" id="{78981860-5665-590D-931D-2B53AE4067DA}"/>
              </a:ext>
            </a:extLst>
          </p:cNvPr>
          <p:cNvSpPr>
            <a:spLocks noGrp="1"/>
          </p:cNvSpPr>
          <p:nvPr>
            <p:ph type="body" idx="1"/>
          </p:nvPr>
        </p:nvSpPr>
        <p:spPr>
          <a:xfrm>
            <a:off x="130628" y="1026059"/>
            <a:ext cx="8882743" cy="4805881"/>
          </a:xfrm>
        </p:spPr>
        <p:txBody>
          <a:bodyPr/>
          <a:lstStyle/>
          <a:p>
            <a:pP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Preview</a:t>
            </a:r>
          </a:p>
          <a:p>
            <a:pPr marL="114300" indent="0">
              <a:buNone/>
            </a:pPr>
            <a:endParaRPr lang="en-IN" dirty="0"/>
          </a:p>
        </p:txBody>
      </p:sp>
      <p:sp>
        <p:nvSpPr>
          <p:cNvPr id="4" name="Date Placeholder 3">
            <a:extLst>
              <a:ext uri="{FF2B5EF4-FFF2-40B4-BE49-F238E27FC236}">
                <a16:creationId xmlns:a16="http://schemas.microsoft.com/office/drawing/2014/main" id="{E2EF9621-8537-206F-9941-F3DB4BC6553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BE63AF40-97DB-1B6D-F772-367B2C7A6C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525A8AB4-E5B2-4C9C-AABD-5C5F8B000396}"/>
              </a:ext>
            </a:extLst>
          </p:cNvPr>
          <p:cNvPicPr>
            <a:picLocks noChangeAspect="1"/>
          </p:cNvPicPr>
          <p:nvPr/>
        </p:nvPicPr>
        <p:blipFill>
          <a:blip r:embed="rId2"/>
          <a:stretch>
            <a:fillRect/>
          </a:stretch>
        </p:blipFill>
        <p:spPr>
          <a:xfrm>
            <a:off x="676655" y="1796588"/>
            <a:ext cx="7790688" cy="4023160"/>
          </a:xfrm>
          <a:prstGeom prst="rect">
            <a:avLst/>
          </a:prstGeom>
        </p:spPr>
      </p:pic>
    </p:spTree>
    <p:extLst>
      <p:ext uri="{BB962C8B-B14F-4D97-AF65-F5344CB8AC3E}">
        <p14:creationId xmlns:p14="http://schemas.microsoft.com/office/powerpoint/2010/main" val="10414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6EA8-8362-48E2-8FAE-8D9A044CCFC7}"/>
              </a:ext>
            </a:extLst>
          </p:cNvPr>
          <p:cNvSpPr>
            <a:spLocks noGrp="1"/>
          </p:cNvSpPr>
          <p:nvPr>
            <p:ph type="title"/>
          </p:nvPr>
        </p:nvSpPr>
        <p:spPr/>
        <p:txBody>
          <a:bodyPr/>
          <a:lstStyle/>
          <a:p>
            <a:r>
              <a:rPr lang="en-IN" b="1" dirty="0"/>
              <a:t>Conclusion:</a:t>
            </a:r>
            <a:endParaRPr lang="en-IN" dirty="0"/>
          </a:p>
        </p:txBody>
      </p:sp>
      <p:sp>
        <p:nvSpPr>
          <p:cNvPr id="3" name="Text Placeholder 2">
            <a:extLst>
              <a:ext uri="{FF2B5EF4-FFF2-40B4-BE49-F238E27FC236}">
                <a16:creationId xmlns:a16="http://schemas.microsoft.com/office/drawing/2014/main" id="{B6B27DC8-A559-4DC6-991C-8E7CDC59763C}"/>
              </a:ext>
            </a:extLst>
          </p:cNvPr>
          <p:cNvSpPr>
            <a:spLocks noGrp="1"/>
          </p:cNvSpPr>
          <p:nvPr>
            <p:ph type="body" idx="1"/>
          </p:nvPr>
        </p:nvSpPr>
        <p:spPr/>
        <p:txBody>
          <a:bodyPr/>
          <a:lstStyle/>
          <a:p>
            <a:pPr algn="just"/>
            <a:r>
              <a:rPr lang="en-US" sz="2400" dirty="0">
                <a:latin typeface="Times New Roman" panose="02020603050405020304" pitchFamily="18" charset="0"/>
                <a:cs typeface="Times New Roman" panose="02020603050405020304" pitchFamily="18" charset="0"/>
              </a:rPr>
              <a:t>In summary, our Resume-Making App represents a paradigm shift in the way individuals approach resume creation. By harnessing the power of ReactJS and modern web development practices, we've created a tool that empowers users to craft professional resumes tailored to their unique skills and experiences, ultimately helping them stand out in today's competitive job market.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E09FB44-D3BA-40CE-992E-5ADE6A3EBE4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C748AC67-5F01-4E68-AAE7-4D02E69DD7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96371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D009-529D-422B-8AAF-19C87C891980}"/>
              </a:ext>
            </a:extLst>
          </p:cNvPr>
          <p:cNvSpPr>
            <a:spLocks noGrp="1"/>
          </p:cNvSpPr>
          <p:nvPr>
            <p:ph type="title"/>
          </p:nvPr>
        </p:nvSpPr>
        <p:spPr/>
        <p:txBody>
          <a:bodyPr/>
          <a:lstStyle/>
          <a:p>
            <a:r>
              <a:rPr lang="en-IN" b="1" dirty="0"/>
              <a:t>Reference:</a:t>
            </a:r>
            <a:endParaRPr lang="en-IN" dirty="0"/>
          </a:p>
        </p:txBody>
      </p:sp>
      <p:sp>
        <p:nvSpPr>
          <p:cNvPr id="3" name="Text Placeholder 2">
            <a:extLst>
              <a:ext uri="{FF2B5EF4-FFF2-40B4-BE49-F238E27FC236}">
                <a16:creationId xmlns:a16="http://schemas.microsoft.com/office/drawing/2014/main" id="{E568580D-0B04-41C1-B6F4-1DC3E9723496}"/>
              </a:ext>
            </a:extLst>
          </p:cNvPr>
          <p:cNvSpPr>
            <a:spLocks noGrp="1"/>
          </p:cNvSpPr>
          <p:nvPr>
            <p:ph type="body" idx="1"/>
          </p:nvPr>
        </p:nvSpPr>
        <p:spPr>
          <a:xfrm>
            <a:off x="457200" y="1091682"/>
            <a:ext cx="8229600" cy="4805881"/>
          </a:xfrm>
        </p:spPr>
        <p:txBody>
          <a:bodyPr/>
          <a:lstStyle/>
          <a:p>
            <a:r>
              <a:rPr lang="en-IN" dirty="0">
                <a:hlinkClick r:id="rId2"/>
              </a:rPr>
              <a:t>https://resume.io/</a:t>
            </a:r>
            <a:endParaRPr lang="en-IN" dirty="0"/>
          </a:p>
          <a:p>
            <a:r>
              <a:rPr lang="en-IN" dirty="0">
                <a:hlinkClick r:id="rId3"/>
              </a:rPr>
              <a:t>https://zety.com/in/resume-builder</a:t>
            </a:r>
            <a:endParaRPr lang="en-IN" dirty="0"/>
          </a:p>
          <a:p>
            <a:pPr marL="114300" indent="0">
              <a:buNone/>
            </a:pPr>
            <a:endParaRPr lang="en-IN" dirty="0"/>
          </a:p>
        </p:txBody>
      </p:sp>
      <p:sp>
        <p:nvSpPr>
          <p:cNvPr id="4" name="Date Placeholder 3">
            <a:extLst>
              <a:ext uri="{FF2B5EF4-FFF2-40B4-BE49-F238E27FC236}">
                <a16:creationId xmlns:a16="http://schemas.microsoft.com/office/drawing/2014/main" id="{717E9FA6-5DA1-4666-8B58-ED878522021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2AB9A6D8-B739-4BBB-AAC3-5A5C96FD69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78278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r>
              <a:rPr lang="en-US" b="1" dirty="0"/>
              <a:t>End:</a:t>
            </a:r>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latin typeface="Times New Roman" panose="02020603050405020304" pitchFamily="18" charset="0"/>
                <a:cs typeface="Times New Roman" panose="02020603050405020304" pitchFamily="18" charset="0"/>
              </a:rPr>
              <a:t>The End</a:t>
            </a: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b="1"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Objective</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Technologies Used</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Key Features</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Algorithm</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Flow Chart</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Project Highlights</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Conclusion</a:t>
            </a: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Reference</a:t>
            </a:r>
          </a:p>
          <a:p>
            <a:endParaRPr lang="en-IN" dirty="0"/>
          </a:p>
          <a:p>
            <a:endParaRPr lang="en-IN" dirty="0"/>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b="1" dirty="0"/>
              <a:t>Objective: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pPr algn="jus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The primary objective of our project is to revolutionize the way individuals create resumes by offering a user-friendly, dynamic, and customizable platform. By harnessing the power of ReactJS, we aim to provide a seamless experience that not only simplifies the resume-building process but also enables users to tailor their resumes to specific job roles with ease.</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5950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FF32-F555-71F9-6DE8-D7F848AE9839}"/>
              </a:ext>
            </a:extLst>
          </p:cNvPr>
          <p:cNvSpPr>
            <a:spLocks noGrp="1"/>
          </p:cNvSpPr>
          <p:nvPr>
            <p:ph type="title"/>
          </p:nvPr>
        </p:nvSpPr>
        <p:spPr/>
        <p:txBody>
          <a:bodyPr/>
          <a:lstStyle/>
          <a:p>
            <a:r>
              <a:rPr lang="en-IN" b="1" dirty="0"/>
              <a:t>Introduction</a:t>
            </a:r>
          </a:p>
        </p:txBody>
      </p:sp>
      <p:sp>
        <p:nvSpPr>
          <p:cNvPr id="3" name="Text Placeholder 2">
            <a:extLst>
              <a:ext uri="{FF2B5EF4-FFF2-40B4-BE49-F238E27FC236}">
                <a16:creationId xmlns:a16="http://schemas.microsoft.com/office/drawing/2014/main" id="{F8D1822B-99E6-7628-136D-4354253F4EE1}"/>
              </a:ext>
            </a:extLst>
          </p:cNvPr>
          <p:cNvSpPr>
            <a:spLocks noGrp="1"/>
          </p:cNvSpPr>
          <p:nvPr>
            <p:ph type="body" idx="1"/>
          </p:nvPr>
        </p:nvSpPr>
        <p:spPr/>
        <p:txBody>
          <a:bodyPr/>
          <a:lstStyle/>
          <a:p>
            <a:pPr marL="114300" indent="0" algn="just">
              <a:buNone/>
            </a:pPr>
            <a:r>
              <a:rPr lang="en-US" sz="2400" dirty="0">
                <a:latin typeface="Times New Roman" panose="02020603050405020304" pitchFamily="18" charset="0"/>
                <a:cs typeface="Times New Roman" panose="02020603050405020304" pitchFamily="18" charset="0"/>
              </a:rPr>
              <a:t>In today's competitive job market, crafting a compelling resume is crucial for standing out among countless applicants. To streamline this process and empower users with a tool to create professional resumes effortlessly, we embarked on the development journey of a cutting-edge Resume-Making App using ReactJS.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77804E8-154C-CC5C-3C70-DE92ADF12A1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9E9D8495-DB61-FC38-5582-A6E9D2A608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66656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341F-C4A5-44D8-B4C8-8D817AF25592}"/>
              </a:ext>
            </a:extLst>
          </p:cNvPr>
          <p:cNvSpPr>
            <a:spLocks noGrp="1"/>
          </p:cNvSpPr>
          <p:nvPr>
            <p:ph type="title"/>
          </p:nvPr>
        </p:nvSpPr>
        <p:spPr/>
        <p:txBody>
          <a:bodyPr/>
          <a:lstStyle/>
          <a:p>
            <a:r>
              <a:rPr lang="en-IN" b="1" dirty="0"/>
              <a:t>Technologies Used:</a:t>
            </a:r>
            <a:endParaRPr lang="en-IN" dirty="0"/>
          </a:p>
        </p:txBody>
      </p:sp>
      <p:sp>
        <p:nvSpPr>
          <p:cNvPr id="3" name="Text Placeholder 2">
            <a:extLst>
              <a:ext uri="{FF2B5EF4-FFF2-40B4-BE49-F238E27FC236}">
                <a16:creationId xmlns:a16="http://schemas.microsoft.com/office/drawing/2014/main" id="{0AF540C8-0C23-4AB1-BAE9-8F3689C55571}"/>
              </a:ext>
            </a:extLst>
          </p:cNvPr>
          <p:cNvSpPr>
            <a:spLocks noGrp="1"/>
          </p:cNvSpPr>
          <p:nvPr>
            <p:ph type="body" idx="1"/>
          </p:nvPr>
        </p:nvSpPr>
        <p:spPr/>
        <p:txBody>
          <a:bodyPr/>
          <a:lstStyle/>
          <a:p>
            <a:pPr algn="just"/>
            <a:r>
              <a:rPr lang="en-US" sz="2400" b="1" dirty="0">
                <a:latin typeface="Times New Roman" panose="02020603050405020304" pitchFamily="18" charset="0"/>
                <a:cs typeface="Times New Roman" panose="02020603050405020304" pitchFamily="18" charset="0"/>
              </a:rPr>
              <a:t>React:</a:t>
            </a:r>
            <a:r>
              <a:rPr lang="en-US" sz="2400" dirty="0">
                <a:latin typeface="Times New Roman" panose="02020603050405020304" pitchFamily="18" charset="0"/>
                <a:cs typeface="Times New Roman" panose="02020603050405020304" pitchFamily="18" charset="0"/>
              </a:rPr>
              <a:t> React.js, commonly referred to as React, is an open-source JavaScript library developed by Facebook. It is used for building user interfaces (UIs) for web applications. React allows developers to create reusable UI components and manage their state efficiently, making it easier to build complex and interactive user interfaces.</a:t>
            </a:r>
          </a:p>
          <a:p>
            <a:pPr algn="just"/>
            <a:r>
              <a:rPr lang="en-US" sz="2400" b="1" dirty="0">
                <a:latin typeface="Times New Roman" panose="02020603050405020304" pitchFamily="18" charset="0"/>
                <a:cs typeface="Times New Roman" panose="02020603050405020304" pitchFamily="18" charset="0"/>
              </a:rPr>
              <a:t>Components:</a:t>
            </a:r>
            <a:r>
              <a:rPr lang="en-US" sz="2400" dirty="0">
                <a:latin typeface="Times New Roman" panose="02020603050405020304" pitchFamily="18" charset="0"/>
                <a:cs typeface="Times New Roman" panose="02020603050405020304" pitchFamily="18" charset="0"/>
              </a:rPr>
              <a:t> React.js utilizes a component-based architecture, where UIs are broken down into small, reusable components. Each component encapsulates its own logic and UI, making it easier to manage and maintain code.	</a:t>
            </a:r>
            <a:r>
              <a:rPr lang="en-US" sz="2400" dirty="0"/>
              <a:t>	1</a:t>
            </a:r>
          </a:p>
        </p:txBody>
      </p:sp>
      <p:sp>
        <p:nvSpPr>
          <p:cNvPr id="4" name="Date Placeholder 3">
            <a:extLst>
              <a:ext uri="{FF2B5EF4-FFF2-40B4-BE49-F238E27FC236}">
                <a16:creationId xmlns:a16="http://schemas.microsoft.com/office/drawing/2014/main" id="{570BB24A-1A86-4E69-A35B-546FB8F44AA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C2EB906D-FBF8-42C9-9E13-7A9F202F6A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98412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6923-098E-F7D5-3F17-FE39AEB2ACF2}"/>
              </a:ext>
            </a:extLst>
          </p:cNvPr>
          <p:cNvSpPr>
            <a:spLocks noGrp="1"/>
          </p:cNvSpPr>
          <p:nvPr>
            <p:ph type="title"/>
          </p:nvPr>
        </p:nvSpPr>
        <p:spPr/>
        <p:txBody>
          <a:bodyPr/>
          <a:lstStyle/>
          <a:p>
            <a:r>
              <a:rPr lang="en-IN" b="1" dirty="0"/>
              <a:t>Technologies Used:</a:t>
            </a:r>
            <a:endParaRPr lang="en-IN" dirty="0"/>
          </a:p>
        </p:txBody>
      </p:sp>
      <p:sp>
        <p:nvSpPr>
          <p:cNvPr id="3" name="Text Placeholder 2">
            <a:extLst>
              <a:ext uri="{FF2B5EF4-FFF2-40B4-BE49-F238E27FC236}">
                <a16:creationId xmlns:a16="http://schemas.microsoft.com/office/drawing/2014/main" id="{BAB3E875-DC69-FB5D-AA7B-6422B22EB701}"/>
              </a:ext>
            </a:extLst>
          </p:cNvPr>
          <p:cNvSpPr>
            <a:spLocks noGrp="1"/>
          </p:cNvSpPr>
          <p:nvPr>
            <p:ph type="body" idx="1"/>
          </p:nvPr>
        </p:nvSpPr>
        <p:spPr/>
        <p:txBody>
          <a:bodyPr/>
          <a:lstStyle/>
          <a:p>
            <a:pPr algn="just"/>
            <a:r>
              <a:rPr lang="en-US" sz="2400" b="1" dirty="0">
                <a:latin typeface="Times New Roman" panose="02020603050405020304" pitchFamily="18" charset="0"/>
                <a:cs typeface="Times New Roman" panose="02020603050405020304" pitchFamily="18" charset="0"/>
              </a:rPr>
              <a:t>JSX(JavaScript XML):</a:t>
            </a:r>
            <a:r>
              <a:rPr lang="en-US" sz="2400" dirty="0">
                <a:latin typeface="Times New Roman" panose="02020603050405020304" pitchFamily="18" charset="0"/>
                <a:cs typeface="Times New Roman" panose="02020603050405020304" pitchFamily="18" charset="0"/>
              </a:rPr>
              <a:t> JSX, or JavaScript XML, is an extension syntax for JavaScript that allows developers to write HTML-like code within JavaScript. It is commonly associated with React.js, although it can be used with other libraries or frameworks as well. JSX allows embedding JavaScript expressions within curly braces {}. This enables dynamic content and logic to be incorporated directly into JSX elements. For example, {} can be used to interpolate variables, call functions, or perform calculations.</a:t>
            </a:r>
          </a:p>
          <a:p>
            <a:pPr algn="just"/>
            <a:r>
              <a:rPr lang="en-US" sz="2400" b="1" dirty="0">
                <a:latin typeface="Times New Roman" panose="02020603050405020304" pitchFamily="18" charset="0"/>
                <a:ea typeface="Calibri" panose="020F0502020204030204" pitchFamily="34" charset="0"/>
                <a:cs typeface="Times New Roman" panose="02020603050405020304" pitchFamily="18" charset="0"/>
              </a:rPr>
              <a:t>CSS Modules: </a:t>
            </a:r>
            <a:r>
              <a:rPr lang="en-US" sz="2400" dirty="0">
                <a:latin typeface="Times New Roman" panose="02020603050405020304" pitchFamily="18" charset="0"/>
                <a:ea typeface="Calibri" panose="020F0502020204030204" pitchFamily="34" charset="0"/>
                <a:cs typeface="Times New Roman" panose="02020603050405020304" pitchFamily="18" charset="0"/>
              </a:rPr>
              <a:t>We utilize CSS Modules to encapsulate styles and ensure component-based styling, enhancing maintainability and reducing the risk of styling conflicts.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EE0F64-14D0-2671-93E7-1F9C50FE4DB6}"/>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9CABFD28-81D6-A86C-3C67-59D4E6B2D8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19237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715D-9CF5-4E66-99FC-6808A992B132}"/>
              </a:ext>
            </a:extLst>
          </p:cNvPr>
          <p:cNvSpPr>
            <a:spLocks noGrp="1"/>
          </p:cNvSpPr>
          <p:nvPr>
            <p:ph type="title"/>
          </p:nvPr>
        </p:nvSpPr>
        <p:spPr/>
        <p:txBody>
          <a:bodyPr/>
          <a:lstStyle/>
          <a:p>
            <a:r>
              <a:rPr lang="en-IN" b="1" dirty="0"/>
              <a:t>Key Features:</a:t>
            </a:r>
            <a:endParaRPr lang="en-IN" dirty="0"/>
          </a:p>
        </p:txBody>
      </p:sp>
      <p:sp>
        <p:nvSpPr>
          <p:cNvPr id="3" name="Text Placeholder 2">
            <a:extLst>
              <a:ext uri="{FF2B5EF4-FFF2-40B4-BE49-F238E27FC236}">
                <a16:creationId xmlns:a16="http://schemas.microsoft.com/office/drawing/2014/main" id="{AABE75C1-129F-4065-AE15-19BF5B8505DB}"/>
              </a:ext>
            </a:extLst>
          </p:cNvPr>
          <p:cNvSpPr>
            <a:spLocks noGrp="1"/>
          </p:cNvSpPr>
          <p:nvPr>
            <p:ph type="body" idx="1"/>
          </p:nvPr>
        </p:nvSpPr>
        <p:spPr/>
        <p:txBody>
          <a:bodyPr/>
          <a:lstStyle/>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Intuitive User Interface:</a:t>
            </a:r>
            <a:r>
              <a:rPr lang="en-US" sz="2400" dirty="0">
                <a:latin typeface="Times New Roman" panose="02020603050405020304" pitchFamily="18" charset="0"/>
                <a:cs typeface="Times New Roman" panose="02020603050405020304" pitchFamily="18" charset="0"/>
              </a:rPr>
              <a:t> A sleek and intuitive interface ensures that users can navigate the app effortlessly, regardless of their technical expertise.</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Dynamic Template Selection:</a:t>
            </a:r>
            <a:r>
              <a:rPr lang="en-US" sz="2400" dirty="0">
                <a:latin typeface="Times New Roman" panose="02020603050405020304" pitchFamily="18" charset="0"/>
                <a:cs typeface="Times New Roman" panose="02020603050405020304" pitchFamily="18" charset="0"/>
              </a:rPr>
              <a:t> Users can choose from a variety of professionally designed templates, each tailored to different industries and career levels, ensuring their resumes make a lasting impression</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Customizable Sections: </a:t>
            </a:r>
            <a:r>
              <a:rPr lang="en-US" sz="2400" dirty="0">
                <a:latin typeface="Times New Roman" panose="02020603050405020304" pitchFamily="18" charset="0"/>
                <a:cs typeface="Times New Roman" panose="02020603050405020304" pitchFamily="18" charset="0"/>
              </a:rPr>
              <a:t>From personal information and professional experience to skills and achievements, users have the flexibility to customize each section of their resume to highlight their unique strengths and qualifications.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8B0F64D-C166-4DBD-8886-2275A900B5A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DF45973B-0D1A-4CBA-90CA-0298A2D2C4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41988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2DE6-6810-CCD3-2C43-5FD3C3FC297F}"/>
              </a:ext>
            </a:extLst>
          </p:cNvPr>
          <p:cNvSpPr>
            <a:spLocks noGrp="1"/>
          </p:cNvSpPr>
          <p:nvPr>
            <p:ph type="title"/>
          </p:nvPr>
        </p:nvSpPr>
        <p:spPr/>
        <p:txBody>
          <a:bodyPr/>
          <a:lstStyle/>
          <a:p>
            <a:r>
              <a:rPr lang="en-IN" b="1" dirty="0"/>
              <a:t>Key Features:</a:t>
            </a:r>
          </a:p>
        </p:txBody>
      </p:sp>
      <p:sp>
        <p:nvSpPr>
          <p:cNvPr id="3" name="Text Placeholder 2">
            <a:extLst>
              <a:ext uri="{FF2B5EF4-FFF2-40B4-BE49-F238E27FC236}">
                <a16:creationId xmlns:a16="http://schemas.microsoft.com/office/drawing/2014/main" id="{B904F519-38A8-39F3-D603-00D20CE1671C}"/>
              </a:ext>
            </a:extLst>
          </p:cNvPr>
          <p:cNvSpPr>
            <a:spLocks noGrp="1"/>
          </p:cNvSpPr>
          <p:nvPr>
            <p:ph type="body" idx="1"/>
          </p:nvPr>
        </p:nvSpPr>
        <p:spPr/>
        <p:txBody>
          <a:bodyPr/>
          <a:lstStyle/>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Real-Time Preview: </a:t>
            </a:r>
            <a:r>
              <a:rPr lang="en-US" sz="2400" dirty="0">
                <a:latin typeface="Times New Roman" panose="02020603050405020304" pitchFamily="18" charset="0"/>
                <a:cs typeface="Times New Roman" panose="02020603050405020304" pitchFamily="18" charset="0"/>
              </a:rPr>
              <a:t>A real-time preview feature allows users to see how their resume will appear to potential employers as they make changes, ensuring accuracy and consistency throughout the editing process.</a:t>
            </a:r>
          </a:p>
          <a:p>
            <a:pPr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Data Validation and Error Handling :</a:t>
            </a:r>
            <a:r>
              <a:rPr lang="en-IN" sz="2400" dirty="0">
                <a:latin typeface="Times New Roman" panose="02020603050405020304" pitchFamily="18" charset="0"/>
                <a:cs typeface="Times New Roman" panose="02020603050405020304" pitchFamily="18" charset="0"/>
              </a:rPr>
              <a:t>Validate user inputs (e.g., email format, phone number) to ensure accurate data. Display error messages if required fields are missing or invalid.</a:t>
            </a:r>
          </a:p>
        </p:txBody>
      </p:sp>
      <p:sp>
        <p:nvSpPr>
          <p:cNvPr id="4" name="Date Placeholder 3">
            <a:extLst>
              <a:ext uri="{FF2B5EF4-FFF2-40B4-BE49-F238E27FC236}">
                <a16:creationId xmlns:a16="http://schemas.microsoft.com/office/drawing/2014/main" id="{854D69AB-B8F9-9699-EB0E-C48701F6DA46}"/>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A2C5A2E7-A869-7D9D-104A-8957B40824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33455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6AD6-6A1C-414D-A8AA-1B6C79CC04CF}"/>
              </a:ext>
            </a:extLst>
          </p:cNvPr>
          <p:cNvSpPr>
            <a:spLocks noGrp="1"/>
          </p:cNvSpPr>
          <p:nvPr>
            <p:ph type="title"/>
          </p:nvPr>
        </p:nvSpPr>
        <p:spPr/>
        <p:txBody>
          <a:bodyPr/>
          <a:lstStyle/>
          <a:p>
            <a:r>
              <a:rPr lang="en-IN" b="1" dirty="0"/>
              <a:t>Algorithm:</a:t>
            </a:r>
            <a:endParaRPr lang="en-IN" dirty="0"/>
          </a:p>
        </p:txBody>
      </p:sp>
      <p:sp>
        <p:nvSpPr>
          <p:cNvPr id="3" name="Text Placeholder 2">
            <a:extLst>
              <a:ext uri="{FF2B5EF4-FFF2-40B4-BE49-F238E27FC236}">
                <a16:creationId xmlns:a16="http://schemas.microsoft.com/office/drawing/2014/main" id="{DBC22DD7-821C-48C5-A3E9-8983C5BA1948}"/>
              </a:ext>
            </a:extLst>
          </p:cNvPr>
          <p:cNvSpPr>
            <a:spLocks noGrp="1"/>
          </p:cNvSpPr>
          <p:nvPr>
            <p:ph type="body" idx="1"/>
          </p:nvPr>
        </p:nvSpPr>
        <p:spPr>
          <a:xfrm>
            <a:off x="457200" y="1007706"/>
            <a:ext cx="8229600" cy="6587412"/>
          </a:xfrm>
        </p:spPr>
        <p:txBody>
          <a:bodyPr/>
          <a:lstStyle/>
          <a:p>
            <a:pPr marL="114300" indent="0" algn="just">
              <a:buNone/>
            </a:pPr>
            <a:r>
              <a:rPr lang="en-US" sz="2400" dirty="0">
                <a:latin typeface="Times New Roman" panose="02020603050405020304" pitchFamily="18" charset="0"/>
                <a:cs typeface="Times New Roman" panose="02020603050405020304" pitchFamily="18" charset="0"/>
              </a:rPr>
              <a:t>To develop a resume-making app in ReactJS, begin by initializing the project and setting up the necessary dependencies. Design the component hierarchy, including features like user authentication if required, template selection, resume builder, real-time preview, export functionality, and styling. Manage application state either locally or with Redux, ensuring seamless data flow between components. Enable users to select from a variety of resume templates and input their personal and professional information through an intuitive interface, validating input data for accuracy</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F025A82-2C2E-4E59-872C-7A83C7FC71BD}"/>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3F4C873-7D73-4CE0-8E62-72C0D9628A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43203140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823</Words>
  <Application>Microsoft Office PowerPoint</Application>
  <PresentationFormat>On-screen Show (4:3)</PresentationFormat>
  <Paragraphs>100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Wingdings</vt:lpstr>
      <vt:lpstr>Candara</vt:lpstr>
      <vt:lpstr>Calibri</vt:lpstr>
      <vt:lpstr>Arial</vt:lpstr>
      <vt:lpstr>Office Theme</vt:lpstr>
      <vt:lpstr>PowerPoint Presentation</vt:lpstr>
      <vt:lpstr>Index</vt:lpstr>
      <vt:lpstr>Objective:</vt:lpstr>
      <vt:lpstr>Introduction</vt:lpstr>
      <vt:lpstr>Technologies Used:</vt:lpstr>
      <vt:lpstr>Technologies Used:</vt:lpstr>
      <vt:lpstr>Key Features:</vt:lpstr>
      <vt:lpstr>Key Features:</vt:lpstr>
      <vt:lpstr>Algorithm:</vt:lpstr>
      <vt:lpstr>Flow Chart:</vt:lpstr>
      <vt:lpstr>Flow Chart:</vt:lpstr>
      <vt:lpstr>Project Highlights:</vt:lpstr>
      <vt:lpstr>Project Highlights:</vt:lpstr>
      <vt:lpstr>Project Highlights:</vt:lpstr>
      <vt:lpstr>Project Highlights:</vt:lpstr>
      <vt:lpstr>Conclusion:</vt:lpstr>
      <vt:lpstr>Reference: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Rajat Sharma</cp:lastModifiedBy>
  <cp:revision>72</cp:revision>
  <dcterms:created xsi:type="dcterms:W3CDTF">2010-04-09T07:36:15Z</dcterms:created>
  <dcterms:modified xsi:type="dcterms:W3CDTF">2024-05-03T04:32:47Z</dcterms:modified>
</cp:coreProperties>
</file>