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5" r:id="rId5"/>
    <p:sldId id="257" r:id="rId6"/>
    <p:sldId id="258" r:id="rId7"/>
    <p:sldId id="259" r:id="rId8"/>
    <p:sldId id="260" r:id="rId9"/>
    <p:sldId id="264" r:id="rId10"/>
    <p:sldId id="263" r:id="rId11"/>
    <p:sldId id="287" r:id="rId12"/>
    <p:sldId id="288" r:id="rId13"/>
    <p:sldId id="289" r:id="rId14"/>
    <p:sldId id="277" r:id="rId15"/>
    <p:sldId id="290" r:id="rId16"/>
    <p:sldId id="291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00"/>
    <a:srgbClr val="A37E63"/>
    <a:srgbClr val="FFF6E7"/>
    <a:srgbClr val="8D6347"/>
    <a:srgbClr val="FFFFFF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18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86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2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08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25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6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4/26/2020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>
            <a:noAutofit/>
          </a:bodyPr>
          <a:lstStyle/>
          <a:p>
            <a:r>
              <a:rPr lang="en-US" sz="4000" dirty="0"/>
              <a:t>OPENING A NEW INDONESIAN RESTAURANT IN TORONTO, CANADA </a:t>
            </a: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/>
          <a:lstStyle/>
          <a:p>
            <a:r>
              <a:rPr lang="en-US" dirty="0"/>
              <a:t>Ozi Priawadi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9F48A-CDBA-4BCB-82D5-C025CCB468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9" y="1065248"/>
            <a:ext cx="2454275" cy="85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1FDCFC-2132-4BC7-BDE9-B17C166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32689-4A8A-4135-8313-1D2119F6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DFDAC-1F76-44F0-83BA-194CBDE3EC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28D3E3-B48A-4E0D-A703-57585B452A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0861" y="1529765"/>
            <a:ext cx="6645216" cy="25681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0FECBD-1806-4F87-B3EC-A914A4D136E3}"/>
              </a:ext>
            </a:extLst>
          </p:cNvPr>
          <p:cNvSpPr/>
          <p:nvPr/>
        </p:nvSpPr>
        <p:spPr>
          <a:xfrm>
            <a:off x="8460836" y="3154762"/>
            <a:ext cx="2512575" cy="92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9D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MAP LEGEND</a:t>
            </a:r>
            <a:endParaRPr lang="en-ID" sz="1200" b="1" dirty="0">
              <a:solidFill>
                <a:srgbClr val="9D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9D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0 - Red dots</a:t>
            </a:r>
            <a:endParaRPr lang="en-ID" sz="1200" b="1" dirty="0">
              <a:solidFill>
                <a:srgbClr val="9D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9D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1 - Purple dots</a:t>
            </a:r>
            <a:endParaRPr lang="en-ID" sz="1200" b="1" dirty="0">
              <a:solidFill>
                <a:srgbClr val="9D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9D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2 - Light Green dots</a:t>
            </a:r>
            <a:endParaRPr lang="en-ID" sz="1200" b="1" dirty="0">
              <a:solidFill>
                <a:srgbClr val="9D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00C54-FDCE-496C-8A15-3D3CB5B0EFB8}"/>
              </a:ext>
            </a:extLst>
          </p:cNvPr>
          <p:cNvSpPr txBox="1">
            <a:spLocks/>
          </p:cNvSpPr>
          <p:nvPr/>
        </p:nvSpPr>
        <p:spPr>
          <a:xfrm>
            <a:off x="1157595" y="4333224"/>
            <a:ext cx="10586991" cy="150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" indent="0" algn="just">
              <a:buNone/>
            </a:pPr>
            <a:r>
              <a:rPr lang="en-US" sz="1400" dirty="0"/>
              <a:t>The results from K-Means clustering show that we can categorize Toronto neighborhoods into 3 clusters based on how many Japanese Restaurants are in each neighborhood:</a:t>
            </a:r>
          </a:p>
          <a:p>
            <a:pPr marL="287550" indent="-285750" algn="just"/>
            <a:r>
              <a:rPr lang="en-US" sz="1400" b="1" dirty="0"/>
              <a:t>Cluster 0: </a:t>
            </a:r>
            <a:r>
              <a:rPr lang="en-US" sz="1400" dirty="0"/>
              <a:t>Neighborhoods with lowest number to no existence of Japanese Restaurant</a:t>
            </a:r>
          </a:p>
          <a:p>
            <a:pPr marL="287550" indent="-285750" algn="just"/>
            <a:r>
              <a:rPr lang="en-US" sz="1400" b="1" dirty="0"/>
              <a:t>Cluster 1: </a:t>
            </a:r>
            <a:r>
              <a:rPr lang="en-US" sz="1400" dirty="0"/>
              <a:t>Neighborhoods with high number of Japanese Restaurants</a:t>
            </a:r>
          </a:p>
          <a:p>
            <a:pPr marL="287550" indent="-285750" algn="just"/>
            <a:r>
              <a:rPr lang="en-US" sz="1400" b="1" dirty="0"/>
              <a:t>Cluster 2: </a:t>
            </a:r>
            <a:r>
              <a:rPr lang="en-US" sz="1400" dirty="0"/>
              <a:t>Neighborhoods with high number of Japanese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23171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00" indent="0" algn="just">
              <a:buNone/>
            </a:pPr>
            <a:r>
              <a:rPr lang="en-US" dirty="0"/>
              <a:t>•Most of Japanese Restaurant are concentrated in the Garden District, Ryerson</a:t>
            </a:r>
          </a:p>
          <a:p>
            <a:pPr marL="1800" indent="0" algn="just">
              <a:buNone/>
            </a:pPr>
            <a:r>
              <a:rPr lang="en-US" dirty="0"/>
              <a:t>•Highest number of Japanese Restaurant can be found in Cluster 1 and Cluster 2</a:t>
            </a:r>
          </a:p>
          <a:p>
            <a:pPr marL="1800" indent="0" algn="just">
              <a:buNone/>
            </a:pPr>
            <a:r>
              <a:rPr lang="en-US" dirty="0"/>
              <a:t>•Cluster 0 has very low number to no existence of Japanese Restaurant</a:t>
            </a:r>
          </a:p>
          <a:p>
            <a:pPr marL="1800" indent="0" algn="just">
              <a:buNone/>
            </a:pPr>
            <a:r>
              <a:rPr lang="en-US" dirty="0"/>
              <a:t>•Cluster 0 mostly comes from </a:t>
            </a:r>
            <a:r>
              <a:rPr lang="en-US" dirty="0" err="1"/>
              <a:t>Harbourfront</a:t>
            </a:r>
            <a:r>
              <a:rPr lang="en-US" dirty="0"/>
              <a:t> East / Union Station and The Annex / North Midtown / Yorkville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D7D6A-C616-45C2-9CC0-B79A654B1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00" indent="0" algn="just">
              <a:buNone/>
            </a:pPr>
            <a:r>
              <a:rPr lang="en-US" dirty="0"/>
              <a:t>•Open New Indonesian Restaurant in Cluster 0 with lowest number to no existence competition</a:t>
            </a:r>
          </a:p>
          <a:p>
            <a:pPr marL="1800" indent="0" algn="just">
              <a:buNone/>
            </a:pPr>
            <a:r>
              <a:rPr lang="en-US" dirty="0"/>
              <a:t>•Avoid Neighborhood in Cluster 1 and 2, already high concentration of Japanese Restaurant and Intense Competition</a:t>
            </a:r>
          </a:p>
          <a:p>
            <a:pPr marL="1800" indent="0" algn="just">
              <a:buNone/>
            </a:pPr>
            <a:r>
              <a:rPr lang="en-US" dirty="0"/>
              <a:t>•Nonetheless, if the food is authentic, affordable and good taste, I am confident that it will have great following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D7D6A-C616-45C2-9CC0-B79A654B1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78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7C28D6-F578-4510-A454-7347D1C8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2D5F1-EE66-4433-8BEE-9B04FBD28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•Answer the business question: The neighborhoods in </a:t>
            </a:r>
            <a:r>
              <a:rPr lang="en-US" b="1" dirty="0"/>
              <a:t>Cluster 0 are the most preferred locations to open New Indonesian Restaurant</a:t>
            </a:r>
          </a:p>
          <a:p>
            <a:pPr algn="just"/>
            <a:r>
              <a:rPr lang="en-US" dirty="0"/>
              <a:t>•Findings of this project will help the relevant stakeholders (example: Investors, Entrepreneurs, or Chefs) to capitalize on the opportunities on High Potential Locations while avoiding overcrowded areas in their decisions to Open New Indonesian Restaurant</a:t>
            </a:r>
          </a:p>
          <a:p>
            <a:pPr algn="just"/>
            <a:r>
              <a:rPr lang="en-US" dirty="0"/>
              <a:t>•In this project, we have gone through the process of identifying the business problem, specifying the data required, extracting and preparing the data, performing the machine learning by utilizing k-means clustering and providing recommendation to the stakeholder.</a:t>
            </a:r>
          </a:p>
          <a:p>
            <a:pPr algn="just"/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D36E-D0EC-4686-9836-0A077CA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5983E-A416-4BE3-98DD-83D3BDFC93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47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Ozi Priawadi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4551902"/>
            <a:ext cx="4896000" cy="373961"/>
          </a:xfrm>
        </p:spPr>
        <p:txBody>
          <a:bodyPr/>
          <a:lstStyle/>
          <a:p>
            <a:r>
              <a:rPr lang="en-US" dirty="0"/>
              <a:t>ozi.priawadi@gmail.com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41CB99-F65E-4FA5-89A7-CDA63B042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IBM CAPSTONE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600B52-24D6-4499-BFBF-0950A68CFE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99" y="2352965"/>
            <a:ext cx="2454275" cy="85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23858-1A32-4776-924F-C80E5993B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IBM CAPSTONE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14AA-7CAA-486F-B94C-0576CD3DC11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IBM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8032-7158-4F74-BDAC-C1E0603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9DD0E-6384-4E10-A4E4-67FA4183F7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2" y="2256485"/>
            <a:ext cx="2454275" cy="85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2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Business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E355F-7086-497C-9881-389D91D016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00" indent="0" algn="just">
              <a:buNone/>
            </a:pPr>
            <a:r>
              <a:rPr lang="en-US" dirty="0"/>
              <a:t>The objective of this capstone project is to find the most suitable Location for Entrepreneur to open a new Indonesian Restaurant in Toronto, Canada. By using Data Science and Machine Learning methods such as Clustering. This project aims to provide solutions to answer the business question: In Toronto, if an investor, entrepreneur, or chefs wants to open an Indonesian Restaurant, where should they consider opening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1E78-7156-4B2A-A659-97048A1D99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" indent="0" algn="just">
              <a:buNone/>
            </a:pPr>
            <a:r>
              <a:rPr lang="en-US" dirty="0"/>
              <a:t>Investors, Entrepreneurs, or Chefs who interested to open a new restaurant and may need a piece of objective advice regarding the right location would be most successful to Open Indonesian Restaurant in Toronto, Canada.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87D6E-7891-449D-BE3E-DEE3508BBF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To solve the problem, we will need data below: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0" y="2566907"/>
            <a:ext cx="12192000" cy="1500415"/>
          </a:xfrm>
        </p:spPr>
        <p:txBody>
          <a:bodyPr/>
          <a:lstStyle/>
          <a:p>
            <a:pPr algn="ctr"/>
            <a:r>
              <a:rPr lang="en-US" dirty="0"/>
              <a:t>List of Neighborhoods in Toronto, Canada.</a:t>
            </a:r>
          </a:p>
          <a:p>
            <a:pPr algn="ctr"/>
            <a:r>
              <a:rPr lang="en-US" dirty="0"/>
              <a:t>Latitude and Longitude of these Neighborhoods.</a:t>
            </a:r>
          </a:p>
          <a:p>
            <a:pPr algn="ctr"/>
            <a:r>
              <a:rPr lang="en-US" dirty="0"/>
              <a:t>Venue data related to Asian restaurants. </a:t>
            </a:r>
            <a:endParaRPr lang="en-ID" dirty="0"/>
          </a:p>
          <a:p>
            <a:pPr marL="457200" indent="-457200" algn="ctr"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BA164B-F9D8-45A5-9C66-C7CBBA57BA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7E9DC-9640-4C1D-A0D7-E39924AEC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0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1FDCFC-2132-4BC7-BDE9-B17C166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32689-4A8A-4135-8313-1D2119F6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228CE-E44A-4895-8A8B-CB1DBA4E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Step 1</a:t>
            </a:r>
            <a:r>
              <a:rPr lang="en-US" dirty="0"/>
              <a:t>. Collecting Data from Wikipedia</a:t>
            </a:r>
          </a:p>
          <a:p>
            <a:pPr algn="just"/>
            <a:r>
              <a:rPr lang="en-US" b="1" dirty="0"/>
              <a:t>Step 2. </a:t>
            </a:r>
            <a:r>
              <a:rPr lang="en-US" dirty="0"/>
              <a:t>Use the </a:t>
            </a:r>
            <a:r>
              <a:rPr lang="en-US" dirty="0" err="1"/>
              <a:t>Geopy</a:t>
            </a:r>
            <a:r>
              <a:rPr lang="en-US" dirty="0"/>
              <a:t> and Folium libraries to get the coordinates of all locations and map geospatial data on a London map. </a:t>
            </a:r>
          </a:p>
          <a:p>
            <a:pPr algn="just"/>
            <a:r>
              <a:rPr lang="en-US" b="1" dirty="0"/>
              <a:t>Step 3. </a:t>
            </a:r>
            <a:r>
              <a:rPr lang="en-US" dirty="0"/>
              <a:t>Using Foursquare API, collect the top 100 restaurants and their categories for each location within a 500 meter radius. </a:t>
            </a:r>
          </a:p>
          <a:p>
            <a:pPr algn="just"/>
            <a:r>
              <a:rPr lang="en-US" b="1" dirty="0"/>
              <a:t>Step 4. </a:t>
            </a:r>
            <a:r>
              <a:rPr lang="en-US" dirty="0"/>
              <a:t>Group collected restaurants by location and by taking the mean of the frequency of occurrence of each type, preparing them for clustering. </a:t>
            </a:r>
          </a:p>
          <a:p>
            <a:pPr algn="just"/>
            <a:r>
              <a:rPr lang="en-US" b="1" dirty="0"/>
              <a:t>Step 5. </a:t>
            </a:r>
            <a:r>
              <a:rPr lang="en-US" dirty="0"/>
              <a:t>Cluster restaurants by k-means algorithm. </a:t>
            </a:r>
          </a:p>
          <a:p>
            <a:pPr algn="just"/>
            <a:r>
              <a:rPr lang="en-US" b="1" dirty="0"/>
              <a:t>Step 6. </a:t>
            </a:r>
            <a:r>
              <a:rPr lang="en-US" dirty="0"/>
              <a:t>Visualize clusters on the map, thus showing the best locations for opening the new Indonesian Restaurant.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CB99F6-2AB7-4B02-AD19-3147E79E3F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32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7E9DC-9640-4C1D-A0D7-E39924AEC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2" y="6073873"/>
            <a:ext cx="1338991" cy="53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3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640</Words>
  <Application>Microsoft Office PowerPoint</Application>
  <PresentationFormat>Widescreen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Garamond Pro</vt:lpstr>
      <vt:lpstr>Arial</vt:lpstr>
      <vt:lpstr>Calibri</vt:lpstr>
      <vt:lpstr>Segoe UI</vt:lpstr>
      <vt:lpstr>Office Theme</vt:lpstr>
      <vt:lpstr>OPENING A NEW INDONESIAN RESTAURANT IN TORONTO, CANADA </vt:lpstr>
      <vt:lpstr>IBM CAPSTONE FINAL</vt:lpstr>
      <vt:lpstr>TABLE OF CONTENT</vt:lpstr>
      <vt:lpstr>BUSINESS PROBLEM</vt:lpstr>
      <vt:lpstr>TARGET AUDIENCE</vt:lpstr>
      <vt:lpstr>DATA</vt:lpstr>
      <vt:lpstr>METHODOLOGY</vt:lpstr>
      <vt:lpstr>METHODOLOGY</vt:lpstr>
      <vt:lpstr>RESULTS</vt:lpstr>
      <vt:lpstr>RESULTS</vt:lpstr>
      <vt:lpstr>DISCUSSION</vt:lpstr>
      <vt:lpstr>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2020-04-25T19:16:08Z</dcterms:created>
  <dcterms:modified xsi:type="dcterms:W3CDTF">2020-04-25T19:53:27Z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