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3" r:id="rId1"/>
  </p:sldMasterIdLst>
  <p:notesMasterIdLst>
    <p:notesMasterId r:id="rId35"/>
  </p:notesMasterIdLst>
  <p:handoutMasterIdLst>
    <p:handoutMasterId r:id="rId36"/>
  </p:handoutMasterIdLst>
  <p:sldIdLst>
    <p:sldId id="2428" r:id="rId2"/>
    <p:sldId id="2412" r:id="rId3"/>
    <p:sldId id="2463" r:id="rId4"/>
    <p:sldId id="2414" r:id="rId5"/>
    <p:sldId id="2419" r:id="rId6"/>
    <p:sldId id="1658" r:id="rId7"/>
    <p:sldId id="2432" r:id="rId8"/>
    <p:sldId id="2429" r:id="rId9"/>
    <p:sldId id="2465" r:id="rId10"/>
    <p:sldId id="2443" r:id="rId11"/>
    <p:sldId id="2445" r:id="rId12"/>
    <p:sldId id="2446" r:id="rId13"/>
    <p:sldId id="2447" r:id="rId14"/>
    <p:sldId id="2458" r:id="rId15"/>
    <p:sldId id="2448" r:id="rId16"/>
    <p:sldId id="2449" r:id="rId17"/>
    <p:sldId id="2450" r:id="rId18"/>
    <p:sldId id="2451" r:id="rId19"/>
    <p:sldId id="2452" r:id="rId20"/>
    <p:sldId id="2459" r:id="rId21"/>
    <p:sldId id="2453" r:id="rId22"/>
    <p:sldId id="2454" r:id="rId23"/>
    <p:sldId id="2455" r:id="rId24"/>
    <p:sldId id="2456" r:id="rId25"/>
    <p:sldId id="2464" r:id="rId26"/>
    <p:sldId id="2423" r:id="rId27"/>
    <p:sldId id="2366" r:id="rId28"/>
    <p:sldId id="2424" r:id="rId29"/>
    <p:sldId id="2425" r:id="rId30"/>
    <p:sldId id="2426" r:id="rId31"/>
    <p:sldId id="2427" r:id="rId32"/>
    <p:sldId id="2461" r:id="rId33"/>
    <p:sldId id="2462" r:id="rId34"/>
  </p:sldIdLst>
  <p:sldSz cx="9144000" cy="6858000" type="screen4x3"/>
  <p:notesSz cx="7315200" cy="9601200"/>
  <p:embeddedFontLst>
    <p:embeddedFont>
      <p:font typeface="ＭＳ Ｐ明朝" panose="02020600040205080304" pitchFamily="18" charset="-128"/>
      <p:regular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ＭＳ Ｐゴシック" panose="020B0600070205080204" pitchFamily="34" charset="-128"/>
      <p:regular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onstantia" panose="02030602050306030303" pitchFamily="18" charset="0"/>
      <p:regular r:id="rId47"/>
      <p:bold r:id="rId48"/>
      <p:italic r:id="rId49"/>
      <p:boldItalic r:id="rId50"/>
    </p:embeddedFont>
  </p:embeddedFontLst>
  <p:custDataLst>
    <p:tags r:id="rId51"/>
  </p:custDataLst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14663B"/>
    <a:srgbClr val="097542"/>
    <a:srgbClr val="000099"/>
    <a:srgbClr val="085823"/>
    <a:srgbClr val="333333"/>
    <a:srgbClr val="CC0000"/>
    <a:srgbClr val="1C1C1C"/>
    <a:srgbClr val="045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38" autoAdjust="0"/>
    <p:restoredTop sz="94610" autoAdjust="0"/>
  </p:normalViewPr>
  <p:slideViewPr>
    <p:cSldViewPr>
      <p:cViewPr varScale="1">
        <p:scale>
          <a:sx n="111" d="100"/>
          <a:sy n="111" d="100"/>
        </p:scale>
        <p:origin x="1206" y="90"/>
      </p:cViewPr>
      <p:guideLst>
        <p:guide orient="horz" pos="2112"/>
        <p:guide pos="1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38"/>
    </p:cViewPr>
  </p:sorterViewPr>
  <p:notesViewPr>
    <p:cSldViewPr>
      <p:cViewPr>
        <p:scale>
          <a:sx n="150" d="100"/>
          <a:sy n="150" d="100"/>
        </p:scale>
        <p:origin x="1212" y="-25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D86EF-2D62-44C6-B66B-D0BCD8B5415C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E75B28-AB85-4D5B-99BF-27A392F181BC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  <a:effectLst/>
            </a:rPr>
            <a:t>1. </a:t>
          </a:r>
          <a:r>
            <a:rPr lang="id-ID" b="0" dirty="0" smtClean="0">
              <a:solidFill>
                <a:schemeClr val="tx1"/>
              </a:solidFill>
              <a:effectLst/>
            </a:rPr>
            <a:t>Pengantar Penelitian</a:t>
          </a:r>
          <a:endParaRPr lang="en-US" b="0" dirty="0">
            <a:solidFill>
              <a:schemeClr val="tx1"/>
            </a:solidFill>
            <a:effectLst/>
          </a:endParaRPr>
        </a:p>
      </dgm:t>
    </dgm:pt>
    <dgm:pt modelId="{DFFFE710-2B7D-4EE5-8422-2CA958DD2836}" type="parTrans" cxnId="{BA346185-E011-4D15-8749-77EBDF9A77E4}">
      <dgm:prSet/>
      <dgm:spPr/>
      <dgm:t>
        <a:bodyPr/>
        <a:lstStyle/>
        <a:p>
          <a:endParaRPr lang="en-US"/>
        </a:p>
      </dgm:t>
    </dgm:pt>
    <dgm:pt modelId="{5EE00A65-C21A-4C65-9FFE-7C072A098420}" type="sibTrans" cxnId="{BA346185-E011-4D15-8749-77EBDF9A77E4}">
      <dgm:prSet/>
      <dgm:spPr/>
      <dgm:t>
        <a:bodyPr/>
        <a:lstStyle/>
        <a:p>
          <a:endParaRPr lang="en-US"/>
        </a:p>
      </dgm:t>
    </dgm:pt>
    <dgm:pt modelId="{5ABA629F-5ACA-4CB0-852E-36507611C0B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2. </a:t>
          </a:r>
          <a:r>
            <a:rPr lang="en-US" b="1" dirty="0" err="1" smtClean="0">
              <a:solidFill>
                <a:schemeClr val="tx1"/>
              </a:solidFill>
            </a:rPr>
            <a:t>Tahapan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Penelitian</a:t>
          </a:r>
          <a:endParaRPr lang="en-US" b="1" dirty="0">
            <a:solidFill>
              <a:schemeClr val="tx1"/>
            </a:solidFill>
          </a:endParaRPr>
        </a:p>
      </dgm:t>
    </dgm:pt>
    <dgm:pt modelId="{F3E6C27E-9AE1-416E-AA30-16DAF43C395D}" type="parTrans" cxnId="{F3E6976B-C3C7-4A62-B896-A9FD224FBF7C}">
      <dgm:prSet/>
      <dgm:spPr/>
      <dgm:t>
        <a:bodyPr/>
        <a:lstStyle/>
        <a:p>
          <a:endParaRPr lang="id-ID"/>
        </a:p>
      </dgm:t>
    </dgm:pt>
    <dgm:pt modelId="{9DBB2C32-27B7-462E-A2E1-D859B61C444E}" type="sibTrans" cxnId="{F3E6976B-C3C7-4A62-B896-A9FD224FBF7C}">
      <dgm:prSet/>
      <dgm:spPr/>
      <dgm:t>
        <a:bodyPr/>
        <a:lstStyle/>
        <a:p>
          <a:endParaRPr lang="id-ID"/>
        </a:p>
      </dgm:t>
    </dgm:pt>
    <dgm:pt modelId="{E6AD5E5A-494C-4B2C-B964-BCF6B1A2388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Literature Review</a:t>
          </a:r>
          <a:endParaRPr lang="en-US" dirty="0">
            <a:solidFill>
              <a:schemeClr val="tx1"/>
            </a:solidFill>
          </a:endParaRPr>
        </a:p>
      </dgm:t>
    </dgm:pt>
    <dgm:pt modelId="{0F790713-4237-433A-8611-B0EA4EE639FF}" type="parTrans" cxnId="{38EEAE81-A3A2-4A39-A75F-72F1124BECF5}">
      <dgm:prSet/>
      <dgm:spPr/>
      <dgm:t>
        <a:bodyPr/>
        <a:lstStyle/>
        <a:p>
          <a:endParaRPr lang="id-ID"/>
        </a:p>
      </dgm:t>
    </dgm:pt>
    <dgm:pt modelId="{DB194F82-9C0F-4155-888B-04752AD0EED8}" type="sibTrans" cxnId="{38EEAE81-A3A2-4A39-A75F-72F1124BECF5}">
      <dgm:prSet/>
      <dgm:spPr/>
      <dgm:t>
        <a:bodyPr/>
        <a:lstStyle/>
        <a:p>
          <a:endParaRPr lang="id-ID"/>
        </a:p>
      </dgm:t>
    </dgm:pt>
    <dgm:pt modelId="{13C7DB5F-04EB-475B-983A-55E668C397B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Penulisan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Ilmiah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Publikasi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Penelitian</a:t>
          </a:r>
          <a:endParaRPr lang="id-ID" i="1" dirty="0">
            <a:solidFill>
              <a:schemeClr val="tx1"/>
            </a:solidFill>
          </a:endParaRPr>
        </a:p>
      </dgm:t>
    </dgm:pt>
    <dgm:pt modelId="{746EE1F1-EAA0-4762-9295-012CEE423930}" type="parTrans" cxnId="{B1A68F55-CC5C-444C-8F19-BA640397F8B2}">
      <dgm:prSet/>
      <dgm:spPr/>
      <dgm:t>
        <a:bodyPr/>
        <a:lstStyle/>
        <a:p>
          <a:endParaRPr lang="id-ID"/>
        </a:p>
      </dgm:t>
    </dgm:pt>
    <dgm:pt modelId="{C81F0F70-70E7-412E-A3A6-5FC15B6ECAAC}" type="sibTrans" cxnId="{B1A68F55-CC5C-444C-8F19-BA640397F8B2}">
      <dgm:prSet/>
      <dgm:spPr/>
      <dgm:t>
        <a:bodyPr/>
        <a:lstStyle/>
        <a:p>
          <a:endParaRPr lang="id-ID"/>
        </a:p>
      </dgm:t>
    </dgm:pt>
    <dgm:pt modelId="{0456BA7D-991F-4896-9456-C4D6351A3831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Systematic Literature Review (SLR)</a:t>
          </a:r>
          <a:endParaRPr lang="en-US" dirty="0">
            <a:solidFill>
              <a:schemeClr val="tx1"/>
            </a:solidFill>
          </a:endParaRPr>
        </a:p>
      </dgm:t>
    </dgm:pt>
    <dgm:pt modelId="{887F28E8-7285-425E-BDBB-98D450343A84}" type="parTrans" cxnId="{D0752EE4-2582-4A48-B75A-30E270DEAF86}">
      <dgm:prSet/>
      <dgm:spPr/>
      <dgm:t>
        <a:bodyPr/>
        <a:lstStyle/>
        <a:p>
          <a:endParaRPr lang="id-ID"/>
        </a:p>
      </dgm:t>
    </dgm:pt>
    <dgm:pt modelId="{5FBF904B-1344-48E2-A20E-3FBF9BD4A004}" type="sibTrans" cxnId="{D0752EE4-2582-4A48-B75A-30E270DEAF86}">
      <dgm:prSet/>
      <dgm:spPr/>
      <dgm:t>
        <a:bodyPr/>
        <a:lstStyle/>
        <a:p>
          <a:endParaRPr lang="id-ID"/>
        </a:p>
      </dgm:t>
    </dgm:pt>
    <dgm:pt modelId="{D385DD73-CD43-4171-BCE4-C9E0319250BB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6. </a:t>
          </a:r>
          <a:r>
            <a:rPr lang="en-US" dirty="0" err="1" smtClean="0">
              <a:solidFill>
                <a:schemeClr val="tx1"/>
              </a:solidFill>
            </a:rPr>
            <a:t>Pembimbingan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Presentasi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Penelitian</a:t>
          </a:r>
          <a:endParaRPr lang="en-US" dirty="0">
            <a:solidFill>
              <a:schemeClr val="tx1"/>
            </a:solidFill>
          </a:endParaRPr>
        </a:p>
      </dgm:t>
    </dgm:pt>
    <dgm:pt modelId="{A32F877D-796E-4468-8F30-54246868CF79}" type="parTrans" cxnId="{BA6C0385-0E76-4C17-9678-7E9C465A3A44}">
      <dgm:prSet/>
      <dgm:spPr/>
      <dgm:t>
        <a:bodyPr/>
        <a:lstStyle/>
        <a:p>
          <a:endParaRPr lang="id-ID"/>
        </a:p>
      </dgm:t>
    </dgm:pt>
    <dgm:pt modelId="{A8CA130C-6714-4C20-80BA-43D3C00D6B6F}" type="sibTrans" cxnId="{BA6C0385-0E76-4C17-9678-7E9C465A3A44}">
      <dgm:prSet/>
      <dgm:spPr/>
      <dgm:t>
        <a:bodyPr/>
        <a:lstStyle/>
        <a:p>
          <a:endParaRPr lang="id-ID"/>
        </a:p>
      </dgm:t>
    </dgm:pt>
    <dgm:pt modelId="{B7FA4153-5FAB-4ABD-9543-2EDE3A3A6DE1}" type="pres">
      <dgm:prSet presAssocID="{B07D86EF-2D62-44C6-B66B-D0BCD8B5415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507BAF8-5B4A-447C-ABB5-C52C4CEF29D4}" type="pres">
      <dgm:prSet presAssocID="{B07D86EF-2D62-44C6-B66B-D0BCD8B5415C}" presName="Name1" presStyleCnt="0"/>
      <dgm:spPr/>
    </dgm:pt>
    <dgm:pt modelId="{FBB0DBA0-904F-4732-B5FC-F9A81C3FB897}" type="pres">
      <dgm:prSet presAssocID="{B07D86EF-2D62-44C6-B66B-D0BCD8B5415C}" presName="cycle" presStyleCnt="0"/>
      <dgm:spPr/>
    </dgm:pt>
    <dgm:pt modelId="{06DCD9DD-7CB6-4A26-A4DA-C66898499B46}" type="pres">
      <dgm:prSet presAssocID="{B07D86EF-2D62-44C6-B66B-D0BCD8B5415C}" presName="srcNode" presStyleLbl="node1" presStyleIdx="0" presStyleCnt="6"/>
      <dgm:spPr/>
    </dgm:pt>
    <dgm:pt modelId="{F2668C33-3775-45F7-8B1C-53CD547A9962}" type="pres">
      <dgm:prSet presAssocID="{B07D86EF-2D62-44C6-B66B-D0BCD8B5415C}" presName="conn" presStyleLbl="parChTrans1D2" presStyleIdx="0" presStyleCnt="1"/>
      <dgm:spPr/>
      <dgm:t>
        <a:bodyPr/>
        <a:lstStyle/>
        <a:p>
          <a:endParaRPr lang="en-US"/>
        </a:p>
      </dgm:t>
    </dgm:pt>
    <dgm:pt modelId="{DF2A2467-01F5-4720-84E2-9FFC6ACFFD99}" type="pres">
      <dgm:prSet presAssocID="{B07D86EF-2D62-44C6-B66B-D0BCD8B5415C}" presName="extraNode" presStyleLbl="node1" presStyleIdx="0" presStyleCnt="6"/>
      <dgm:spPr/>
    </dgm:pt>
    <dgm:pt modelId="{E98A4464-3594-4859-B4E1-8FD459CAE4C7}" type="pres">
      <dgm:prSet presAssocID="{B07D86EF-2D62-44C6-B66B-D0BCD8B5415C}" presName="dstNode" presStyleLbl="node1" presStyleIdx="0" presStyleCnt="6"/>
      <dgm:spPr/>
    </dgm:pt>
    <dgm:pt modelId="{C95AE1C9-6883-41D7-BFBF-96D36DF01284}" type="pres">
      <dgm:prSet presAssocID="{61E75B28-AB85-4D5B-99BF-27A392F181B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A2194-AD0F-40FB-B76E-84EC5EEF1804}" type="pres">
      <dgm:prSet presAssocID="{61E75B28-AB85-4D5B-99BF-27A392F181BC}" presName="accent_1" presStyleCnt="0"/>
      <dgm:spPr/>
    </dgm:pt>
    <dgm:pt modelId="{6A4F07D3-5ED9-4760-BDA4-B572E595E3B3}" type="pres">
      <dgm:prSet presAssocID="{61E75B28-AB85-4D5B-99BF-27A392F181BC}" presName="accentRepeatNode" presStyleLbl="solidFgAcc1" presStyleIdx="0" presStyleCnt="6"/>
      <dgm:spPr/>
    </dgm:pt>
    <dgm:pt modelId="{A46F6442-9543-402D-9D72-6CD69DA9E324}" type="pres">
      <dgm:prSet presAssocID="{5ABA629F-5ACA-4CB0-852E-36507611C0B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A3CC3EC-20F6-4AB8-8CC2-5AE0F4BC6A52}" type="pres">
      <dgm:prSet presAssocID="{5ABA629F-5ACA-4CB0-852E-36507611C0B2}" presName="accent_2" presStyleCnt="0"/>
      <dgm:spPr/>
    </dgm:pt>
    <dgm:pt modelId="{745C97B3-5596-4939-A084-551783CA53DD}" type="pres">
      <dgm:prSet presAssocID="{5ABA629F-5ACA-4CB0-852E-36507611C0B2}" presName="accentRepeatNode" presStyleLbl="solidFgAcc1" presStyleIdx="1" presStyleCnt="6"/>
      <dgm:spPr/>
    </dgm:pt>
    <dgm:pt modelId="{55261763-0AEC-4D31-8136-12392D2D8CAC}" type="pres">
      <dgm:prSet presAssocID="{E6AD5E5A-494C-4B2C-B964-BCF6B1A23883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54989E-1859-49B5-9D2C-E6523DA4E475}" type="pres">
      <dgm:prSet presAssocID="{E6AD5E5A-494C-4B2C-B964-BCF6B1A23883}" presName="accent_3" presStyleCnt="0"/>
      <dgm:spPr/>
    </dgm:pt>
    <dgm:pt modelId="{3BB461CF-AE05-4EC3-83A9-BD1BBC1DF3F0}" type="pres">
      <dgm:prSet presAssocID="{E6AD5E5A-494C-4B2C-B964-BCF6B1A23883}" presName="accentRepeatNode" presStyleLbl="solidFgAcc1" presStyleIdx="2" presStyleCnt="6"/>
      <dgm:spPr/>
    </dgm:pt>
    <dgm:pt modelId="{37045537-A092-43CE-9489-E2363CE24285}" type="pres">
      <dgm:prSet presAssocID="{13C7DB5F-04EB-475B-983A-55E668C397BC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2D0488-EFAE-4289-9A49-0A883F0A5E47}" type="pres">
      <dgm:prSet presAssocID="{13C7DB5F-04EB-475B-983A-55E668C397BC}" presName="accent_4" presStyleCnt="0"/>
      <dgm:spPr/>
    </dgm:pt>
    <dgm:pt modelId="{F22447C9-6178-4BDF-AD93-D3C8B72968BB}" type="pres">
      <dgm:prSet presAssocID="{13C7DB5F-04EB-475B-983A-55E668C397BC}" presName="accentRepeatNode" presStyleLbl="solidFgAcc1" presStyleIdx="3" presStyleCnt="6"/>
      <dgm:spPr/>
    </dgm:pt>
    <dgm:pt modelId="{F8208DB3-772A-413C-9BE1-16529BF6F398}" type="pres">
      <dgm:prSet presAssocID="{0456BA7D-991F-4896-9456-C4D6351A383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742B94E-CDAD-4DB6-8AE3-02B3263B75FE}" type="pres">
      <dgm:prSet presAssocID="{0456BA7D-991F-4896-9456-C4D6351A3831}" presName="accent_5" presStyleCnt="0"/>
      <dgm:spPr/>
    </dgm:pt>
    <dgm:pt modelId="{2FFBCD89-C349-420B-A154-252D9F74A287}" type="pres">
      <dgm:prSet presAssocID="{0456BA7D-991F-4896-9456-C4D6351A3831}" presName="accentRepeatNode" presStyleLbl="solidFgAcc1" presStyleIdx="4" presStyleCnt="6"/>
      <dgm:spPr/>
    </dgm:pt>
    <dgm:pt modelId="{DE8BBC9A-2AED-4E65-8D98-B344E92E5F79}" type="pres">
      <dgm:prSet presAssocID="{D385DD73-CD43-4171-BCE4-C9E0319250BB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B34327F-0CD2-4C8C-8AB1-83B9635AA843}" type="pres">
      <dgm:prSet presAssocID="{D385DD73-CD43-4171-BCE4-C9E0319250BB}" presName="accent_6" presStyleCnt="0"/>
      <dgm:spPr/>
    </dgm:pt>
    <dgm:pt modelId="{14679AA7-89A1-4991-9B88-549C5E85B9DA}" type="pres">
      <dgm:prSet presAssocID="{D385DD73-CD43-4171-BCE4-C9E0319250BB}" presName="accentRepeatNode" presStyleLbl="solidFgAcc1" presStyleIdx="5" presStyleCnt="6"/>
      <dgm:spPr/>
    </dgm:pt>
  </dgm:ptLst>
  <dgm:cxnLst>
    <dgm:cxn modelId="{3E1AA1C9-ED64-47E4-B406-180EEC3BAD54}" type="presOf" srcId="{0456BA7D-991F-4896-9456-C4D6351A3831}" destId="{F8208DB3-772A-413C-9BE1-16529BF6F398}" srcOrd="0" destOrd="0" presId="urn:microsoft.com/office/officeart/2008/layout/VerticalCurvedList"/>
    <dgm:cxn modelId="{CF621D7D-204A-4BCC-83D3-64564866CCC8}" type="presOf" srcId="{5EE00A65-C21A-4C65-9FFE-7C072A098420}" destId="{F2668C33-3775-45F7-8B1C-53CD547A9962}" srcOrd="0" destOrd="0" presId="urn:microsoft.com/office/officeart/2008/layout/VerticalCurvedList"/>
    <dgm:cxn modelId="{6DC9DC2C-F56A-4828-99D7-2B9429D6FF34}" type="presOf" srcId="{13C7DB5F-04EB-475B-983A-55E668C397BC}" destId="{37045537-A092-43CE-9489-E2363CE24285}" srcOrd="0" destOrd="0" presId="urn:microsoft.com/office/officeart/2008/layout/VerticalCurvedList"/>
    <dgm:cxn modelId="{0857503E-F73E-4558-A884-6F3240429823}" type="presOf" srcId="{E6AD5E5A-494C-4B2C-B964-BCF6B1A23883}" destId="{55261763-0AEC-4D31-8136-12392D2D8CAC}" srcOrd="0" destOrd="0" presId="urn:microsoft.com/office/officeart/2008/layout/VerticalCurvedList"/>
    <dgm:cxn modelId="{D0752EE4-2582-4A48-B75A-30E270DEAF86}" srcId="{B07D86EF-2D62-44C6-B66B-D0BCD8B5415C}" destId="{0456BA7D-991F-4896-9456-C4D6351A3831}" srcOrd="4" destOrd="0" parTransId="{887F28E8-7285-425E-BDBB-98D450343A84}" sibTransId="{5FBF904B-1344-48E2-A20E-3FBF9BD4A004}"/>
    <dgm:cxn modelId="{BA6C0385-0E76-4C17-9678-7E9C465A3A44}" srcId="{B07D86EF-2D62-44C6-B66B-D0BCD8B5415C}" destId="{D385DD73-CD43-4171-BCE4-C9E0319250BB}" srcOrd="5" destOrd="0" parTransId="{A32F877D-796E-4468-8F30-54246868CF79}" sibTransId="{A8CA130C-6714-4C20-80BA-43D3C00D6B6F}"/>
    <dgm:cxn modelId="{38EEAE81-A3A2-4A39-A75F-72F1124BECF5}" srcId="{B07D86EF-2D62-44C6-B66B-D0BCD8B5415C}" destId="{E6AD5E5A-494C-4B2C-B964-BCF6B1A23883}" srcOrd="2" destOrd="0" parTransId="{0F790713-4237-433A-8611-B0EA4EE639FF}" sibTransId="{DB194F82-9C0F-4155-888B-04752AD0EED8}"/>
    <dgm:cxn modelId="{F3E6976B-C3C7-4A62-B896-A9FD224FBF7C}" srcId="{B07D86EF-2D62-44C6-B66B-D0BCD8B5415C}" destId="{5ABA629F-5ACA-4CB0-852E-36507611C0B2}" srcOrd="1" destOrd="0" parTransId="{F3E6C27E-9AE1-416E-AA30-16DAF43C395D}" sibTransId="{9DBB2C32-27B7-462E-A2E1-D859B61C444E}"/>
    <dgm:cxn modelId="{6C4221B2-DDFC-40D3-92AB-963D1673AF0A}" type="presOf" srcId="{B07D86EF-2D62-44C6-B66B-D0BCD8B5415C}" destId="{B7FA4153-5FAB-4ABD-9543-2EDE3A3A6DE1}" srcOrd="0" destOrd="0" presId="urn:microsoft.com/office/officeart/2008/layout/VerticalCurvedList"/>
    <dgm:cxn modelId="{78CC4E9D-4447-43EE-9CAC-A132C1540246}" type="presOf" srcId="{61E75B28-AB85-4D5B-99BF-27A392F181BC}" destId="{C95AE1C9-6883-41D7-BFBF-96D36DF01284}" srcOrd="0" destOrd="0" presId="urn:microsoft.com/office/officeart/2008/layout/VerticalCurvedList"/>
    <dgm:cxn modelId="{BA346185-E011-4D15-8749-77EBDF9A77E4}" srcId="{B07D86EF-2D62-44C6-B66B-D0BCD8B5415C}" destId="{61E75B28-AB85-4D5B-99BF-27A392F181BC}" srcOrd="0" destOrd="0" parTransId="{DFFFE710-2B7D-4EE5-8422-2CA958DD2836}" sibTransId="{5EE00A65-C21A-4C65-9FFE-7C072A098420}"/>
    <dgm:cxn modelId="{7E10D7F9-0DC2-4601-AE20-1071C021FE4F}" type="presOf" srcId="{D385DD73-CD43-4171-BCE4-C9E0319250BB}" destId="{DE8BBC9A-2AED-4E65-8D98-B344E92E5F79}" srcOrd="0" destOrd="0" presId="urn:microsoft.com/office/officeart/2008/layout/VerticalCurvedList"/>
    <dgm:cxn modelId="{B1A68F55-CC5C-444C-8F19-BA640397F8B2}" srcId="{B07D86EF-2D62-44C6-B66B-D0BCD8B5415C}" destId="{13C7DB5F-04EB-475B-983A-55E668C397BC}" srcOrd="3" destOrd="0" parTransId="{746EE1F1-EAA0-4762-9295-012CEE423930}" sibTransId="{C81F0F70-70E7-412E-A3A6-5FC15B6ECAAC}"/>
    <dgm:cxn modelId="{20C44F38-493E-4D72-AAAA-4D8209F63D3E}" type="presOf" srcId="{5ABA629F-5ACA-4CB0-852E-36507611C0B2}" destId="{A46F6442-9543-402D-9D72-6CD69DA9E324}" srcOrd="0" destOrd="0" presId="urn:microsoft.com/office/officeart/2008/layout/VerticalCurvedList"/>
    <dgm:cxn modelId="{D0FD0634-FDB9-4143-8E09-412F605B4EFC}" type="presParOf" srcId="{B7FA4153-5FAB-4ABD-9543-2EDE3A3A6DE1}" destId="{D507BAF8-5B4A-447C-ABB5-C52C4CEF29D4}" srcOrd="0" destOrd="0" presId="urn:microsoft.com/office/officeart/2008/layout/VerticalCurvedList"/>
    <dgm:cxn modelId="{03291229-D245-415B-B7F5-47D3EDC18647}" type="presParOf" srcId="{D507BAF8-5B4A-447C-ABB5-C52C4CEF29D4}" destId="{FBB0DBA0-904F-4732-B5FC-F9A81C3FB897}" srcOrd="0" destOrd="0" presId="urn:microsoft.com/office/officeart/2008/layout/VerticalCurvedList"/>
    <dgm:cxn modelId="{7B564BB4-E452-4380-A86C-BCFE5EBA87BC}" type="presParOf" srcId="{FBB0DBA0-904F-4732-B5FC-F9A81C3FB897}" destId="{06DCD9DD-7CB6-4A26-A4DA-C66898499B46}" srcOrd="0" destOrd="0" presId="urn:microsoft.com/office/officeart/2008/layout/VerticalCurvedList"/>
    <dgm:cxn modelId="{A388EBCA-5302-471D-8FB0-83D9D95DB714}" type="presParOf" srcId="{FBB0DBA0-904F-4732-B5FC-F9A81C3FB897}" destId="{F2668C33-3775-45F7-8B1C-53CD547A9962}" srcOrd="1" destOrd="0" presId="urn:microsoft.com/office/officeart/2008/layout/VerticalCurvedList"/>
    <dgm:cxn modelId="{071C53FC-178F-4F60-A2E0-1E32803BF4D0}" type="presParOf" srcId="{FBB0DBA0-904F-4732-B5FC-F9A81C3FB897}" destId="{DF2A2467-01F5-4720-84E2-9FFC6ACFFD99}" srcOrd="2" destOrd="0" presId="urn:microsoft.com/office/officeart/2008/layout/VerticalCurvedList"/>
    <dgm:cxn modelId="{35D3DF1E-EA65-4E73-AFF8-DCF5B2DFCEF1}" type="presParOf" srcId="{FBB0DBA0-904F-4732-B5FC-F9A81C3FB897}" destId="{E98A4464-3594-4859-B4E1-8FD459CAE4C7}" srcOrd="3" destOrd="0" presId="urn:microsoft.com/office/officeart/2008/layout/VerticalCurvedList"/>
    <dgm:cxn modelId="{67D35925-6AF8-4630-884A-BFFB444A0BD6}" type="presParOf" srcId="{D507BAF8-5B4A-447C-ABB5-C52C4CEF29D4}" destId="{C95AE1C9-6883-41D7-BFBF-96D36DF01284}" srcOrd="1" destOrd="0" presId="urn:microsoft.com/office/officeart/2008/layout/VerticalCurvedList"/>
    <dgm:cxn modelId="{3C008BBC-4E5F-4D74-A4CF-D7A580270CDF}" type="presParOf" srcId="{D507BAF8-5B4A-447C-ABB5-C52C4CEF29D4}" destId="{F82A2194-AD0F-40FB-B76E-84EC5EEF1804}" srcOrd="2" destOrd="0" presId="urn:microsoft.com/office/officeart/2008/layout/VerticalCurvedList"/>
    <dgm:cxn modelId="{B7073805-B279-45B7-B494-FB7EA3F59358}" type="presParOf" srcId="{F82A2194-AD0F-40FB-B76E-84EC5EEF1804}" destId="{6A4F07D3-5ED9-4760-BDA4-B572E595E3B3}" srcOrd="0" destOrd="0" presId="urn:microsoft.com/office/officeart/2008/layout/VerticalCurvedList"/>
    <dgm:cxn modelId="{C66E51F7-53A1-4A66-9525-F6E932708AC5}" type="presParOf" srcId="{D507BAF8-5B4A-447C-ABB5-C52C4CEF29D4}" destId="{A46F6442-9543-402D-9D72-6CD69DA9E324}" srcOrd="3" destOrd="0" presId="urn:microsoft.com/office/officeart/2008/layout/VerticalCurvedList"/>
    <dgm:cxn modelId="{505981D6-E160-4FA3-AE1D-46F793441B67}" type="presParOf" srcId="{D507BAF8-5B4A-447C-ABB5-C52C4CEF29D4}" destId="{5A3CC3EC-20F6-4AB8-8CC2-5AE0F4BC6A52}" srcOrd="4" destOrd="0" presId="urn:microsoft.com/office/officeart/2008/layout/VerticalCurvedList"/>
    <dgm:cxn modelId="{F19AA9DA-EC04-44A5-BC64-8E5F4B30EBC6}" type="presParOf" srcId="{5A3CC3EC-20F6-4AB8-8CC2-5AE0F4BC6A52}" destId="{745C97B3-5596-4939-A084-551783CA53DD}" srcOrd="0" destOrd="0" presId="urn:microsoft.com/office/officeart/2008/layout/VerticalCurvedList"/>
    <dgm:cxn modelId="{47727259-D3C7-44A9-AD6A-FF959359A4FD}" type="presParOf" srcId="{D507BAF8-5B4A-447C-ABB5-C52C4CEF29D4}" destId="{55261763-0AEC-4D31-8136-12392D2D8CAC}" srcOrd="5" destOrd="0" presId="urn:microsoft.com/office/officeart/2008/layout/VerticalCurvedList"/>
    <dgm:cxn modelId="{6C7CCCC5-FDF1-4283-95D8-5A28D3244E08}" type="presParOf" srcId="{D507BAF8-5B4A-447C-ABB5-C52C4CEF29D4}" destId="{2154989E-1859-49B5-9D2C-E6523DA4E475}" srcOrd="6" destOrd="0" presId="urn:microsoft.com/office/officeart/2008/layout/VerticalCurvedList"/>
    <dgm:cxn modelId="{52FC776B-EB43-4B8C-AE53-E7AC53932C36}" type="presParOf" srcId="{2154989E-1859-49B5-9D2C-E6523DA4E475}" destId="{3BB461CF-AE05-4EC3-83A9-BD1BBC1DF3F0}" srcOrd="0" destOrd="0" presId="urn:microsoft.com/office/officeart/2008/layout/VerticalCurvedList"/>
    <dgm:cxn modelId="{D771ECBC-9DCF-4E03-9DF9-D17702921242}" type="presParOf" srcId="{D507BAF8-5B4A-447C-ABB5-C52C4CEF29D4}" destId="{37045537-A092-43CE-9489-E2363CE24285}" srcOrd="7" destOrd="0" presId="urn:microsoft.com/office/officeart/2008/layout/VerticalCurvedList"/>
    <dgm:cxn modelId="{67BA65F0-FB6B-4704-86E3-50C5DFA76B6E}" type="presParOf" srcId="{D507BAF8-5B4A-447C-ABB5-C52C4CEF29D4}" destId="{3F2D0488-EFAE-4289-9A49-0A883F0A5E47}" srcOrd="8" destOrd="0" presId="urn:microsoft.com/office/officeart/2008/layout/VerticalCurvedList"/>
    <dgm:cxn modelId="{E985B0AA-BFCA-407F-8224-993665664CD1}" type="presParOf" srcId="{3F2D0488-EFAE-4289-9A49-0A883F0A5E47}" destId="{F22447C9-6178-4BDF-AD93-D3C8B72968BB}" srcOrd="0" destOrd="0" presId="urn:microsoft.com/office/officeart/2008/layout/VerticalCurvedList"/>
    <dgm:cxn modelId="{94F1ABBE-F360-4C3C-8FEC-F708F935E521}" type="presParOf" srcId="{D507BAF8-5B4A-447C-ABB5-C52C4CEF29D4}" destId="{F8208DB3-772A-413C-9BE1-16529BF6F398}" srcOrd="9" destOrd="0" presId="urn:microsoft.com/office/officeart/2008/layout/VerticalCurvedList"/>
    <dgm:cxn modelId="{1DF94579-8C38-419A-A672-0AF494B01133}" type="presParOf" srcId="{D507BAF8-5B4A-447C-ABB5-C52C4CEF29D4}" destId="{1742B94E-CDAD-4DB6-8AE3-02B3263B75FE}" srcOrd="10" destOrd="0" presId="urn:microsoft.com/office/officeart/2008/layout/VerticalCurvedList"/>
    <dgm:cxn modelId="{C74998B8-F504-4E5A-8F38-BB6DFBC24582}" type="presParOf" srcId="{1742B94E-CDAD-4DB6-8AE3-02B3263B75FE}" destId="{2FFBCD89-C349-420B-A154-252D9F74A287}" srcOrd="0" destOrd="0" presId="urn:microsoft.com/office/officeart/2008/layout/VerticalCurvedList"/>
    <dgm:cxn modelId="{9BF84FAF-3497-4D22-AE31-E47347C2D7A1}" type="presParOf" srcId="{D507BAF8-5B4A-447C-ABB5-C52C4CEF29D4}" destId="{DE8BBC9A-2AED-4E65-8D98-B344E92E5F79}" srcOrd="11" destOrd="0" presId="urn:microsoft.com/office/officeart/2008/layout/VerticalCurvedList"/>
    <dgm:cxn modelId="{BC425413-3560-4D66-B4B9-CB5ED70091B9}" type="presParOf" srcId="{D507BAF8-5B4A-447C-ABB5-C52C4CEF29D4}" destId="{CB34327F-0CD2-4C8C-8AB1-83B9635AA843}" srcOrd="12" destOrd="0" presId="urn:microsoft.com/office/officeart/2008/layout/VerticalCurvedList"/>
    <dgm:cxn modelId="{D530228A-0E9B-402C-8C4C-86E70B8A2646}" type="presParOf" srcId="{CB34327F-0CD2-4C8C-8AB1-83B9635AA843}" destId="{14679AA7-89A1-4991-9B88-549C5E85B9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95DC0-91E5-4954-8C7B-8335638B5D1F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</dgm:pt>
    <dgm:pt modelId="{2BF6E295-4992-499C-8848-17E5DD1B4E20}">
      <dgm:prSet phldrT="[Text]" custT="1"/>
      <dgm:spPr/>
      <dgm:t>
        <a:bodyPr/>
        <a:lstStyle/>
        <a:p>
          <a:pPr algn="l"/>
          <a:r>
            <a:rPr lang="id-ID" sz="2200" dirty="0" smtClean="0"/>
            <a:t>1. </a:t>
          </a:r>
          <a:r>
            <a:rPr lang="en-US" sz="2200" dirty="0" err="1" smtClean="0"/>
            <a:t>Penentuan</a:t>
          </a:r>
          <a:r>
            <a:rPr lang="en-US" sz="2200" dirty="0" smtClean="0"/>
            <a:t> </a:t>
          </a:r>
          <a:r>
            <a:rPr lang="en-US" sz="2200" dirty="0" err="1" smtClean="0"/>
            <a:t>Bidang</a:t>
          </a:r>
          <a:r>
            <a:rPr lang="en-US" sz="2200" dirty="0" smtClean="0"/>
            <a:t> </a:t>
          </a:r>
          <a:r>
            <a:rPr lang="en-US" sz="2200" dirty="0" err="1" smtClean="0"/>
            <a:t>Penelitian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Research Field</a:t>
          </a:r>
          <a:r>
            <a:rPr lang="en-US" sz="2200" dirty="0" smtClean="0"/>
            <a:t>)</a:t>
          </a:r>
          <a:endParaRPr lang="en-US" sz="2200" dirty="0"/>
        </a:p>
      </dgm:t>
    </dgm:pt>
    <dgm:pt modelId="{5DBFD289-511B-440B-BB64-C7352D38421C}" type="parTrans" cxnId="{184209ED-53ED-4B67-B9D5-55360E776095}">
      <dgm:prSet/>
      <dgm:spPr/>
      <dgm:t>
        <a:bodyPr/>
        <a:lstStyle/>
        <a:p>
          <a:pPr algn="l"/>
          <a:endParaRPr lang="en-US"/>
        </a:p>
      </dgm:t>
    </dgm:pt>
    <dgm:pt modelId="{6D9F6640-3FC9-4945-914E-1DB19BA9FB6E}" type="sibTrans" cxnId="{184209ED-53ED-4B67-B9D5-55360E776095}">
      <dgm:prSet/>
      <dgm:spPr/>
      <dgm:t>
        <a:bodyPr/>
        <a:lstStyle/>
        <a:p>
          <a:pPr algn="l"/>
          <a:endParaRPr lang="en-US"/>
        </a:p>
      </dgm:t>
    </dgm:pt>
    <dgm:pt modelId="{1FBA68C5-CA92-40D3-86A0-A48A98EFEB26}">
      <dgm:prSet phldrT="[Text]" custT="1"/>
      <dgm:spPr/>
      <dgm:t>
        <a:bodyPr/>
        <a:lstStyle/>
        <a:p>
          <a:pPr algn="l"/>
          <a:r>
            <a:rPr lang="id-ID" sz="2200" dirty="0" smtClean="0"/>
            <a:t>2. </a:t>
          </a:r>
          <a:r>
            <a:rPr lang="en-US" sz="2200" dirty="0" err="1" smtClean="0"/>
            <a:t>Penentuan</a:t>
          </a:r>
          <a:r>
            <a:rPr lang="en-US" sz="2200" dirty="0" smtClean="0"/>
            <a:t> </a:t>
          </a:r>
          <a:r>
            <a:rPr lang="en-US" sz="2200" dirty="0" err="1" smtClean="0"/>
            <a:t>Topik</a:t>
          </a:r>
          <a:r>
            <a:rPr lang="en-US" sz="2200" dirty="0" smtClean="0"/>
            <a:t> </a:t>
          </a:r>
          <a:r>
            <a:rPr lang="en-US" sz="2200" dirty="0" err="1" smtClean="0"/>
            <a:t>Penelitian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Research Topic</a:t>
          </a:r>
          <a:r>
            <a:rPr lang="en-US" sz="2200" dirty="0" smtClean="0"/>
            <a:t>)</a:t>
          </a:r>
          <a:endParaRPr lang="en-US" sz="2200" dirty="0"/>
        </a:p>
      </dgm:t>
    </dgm:pt>
    <dgm:pt modelId="{53A27072-9AFC-44C8-A87F-ACEFD2C0CC67}" type="parTrans" cxnId="{75D00BAC-A0FC-48AE-B849-365799A9FC8A}">
      <dgm:prSet/>
      <dgm:spPr/>
      <dgm:t>
        <a:bodyPr/>
        <a:lstStyle/>
        <a:p>
          <a:pPr algn="l"/>
          <a:endParaRPr lang="en-US"/>
        </a:p>
      </dgm:t>
    </dgm:pt>
    <dgm:pt modelId="{8ADEF98F-F566-4CB2-91CE-D6706CBB9D62}" type="sibTrans" cxnId="{75D00BAC-A0FC-48AE-B849-365799A9FC8A}">
      <dgm:prSet/>
      <dgm:spPr/>
      <dgm:t>
        <a:bodyPr/>
        <a:lstStyle/>
        <a:p>
          <a:pPr algn="l"/>
          <a:endParaRPr lang="en-US"/>
        </a:p>
      </dgm:t>
    </dgm:pt>
    <dgm:pt modelId="{E838446E-E25D-4D0F-9959-B9403C5E2812}">
      <dgm:prSet phldrT="[Text]" custT="1"/>
      <dgm:spPr/>
      <dgm:t>
        <a:bodyPr/>
        <a:lstStyle/>
        <a:p>
          <a:pPr algn="l"/>
          <a:r>
            <a:rPr lang="en-US" sz="2200" dirty="0" smtClean="0"/>
            <a:t>3. </a:t>
          </a:r>
          <a:r>
            <a:rPr lang="en-US" sz="2200" dirty="0" err="1" smtClean="0"/>
            <a:t>Penentuan</a:t>
          </a:r>
          <a:r>
            <a:rPr lang="en-US" sz="2200" dirty="0" smtClean="0"/>
            <a:t> </a:t>
          </a:r>
          <a:r>
            <a:rPr lang="en-US" sz="2200" dirty="0" err="1" smtClean="0"/>
            <a:t>Masalah</a:t>
          </a:r>
          <a:r>
            <a:rPr lang="en-US" sz="2200" dirty="0" smtClean="0"/>
            <a:t> </a:t>
          </a:r>
          <a:r>
            <a:rPr lang="en-US" sz="2200" dirty="0" err="1" smtClean="0"/>
            <a:t>Penelitian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Research Problem</a:t>
          </a:r>
          <a:r>
            <a:rPr lang="en-US" sz="2200" dirty="0" smtClean="0"/>
            <a:t>)</a:t>
          </a:r>
          <a:endParaRPr lang="en-US" sz="2200" dirty="0"/>
        </a:p>
      </dgm:t>
    </dgm:pt>
    <dgm:pt modelId="{542153C2-EA1B-481C-857F-D09FCE0912FC}" type="parTrans" cxnId="{86EFCC12-11C6-46C1-9BA8-F71838BFA22B}">
      <dgm:prSet/>
      <dgm:spPr/>
      <dgm:t>
        <a:bodyPr/>
        <a:lstStyle/>
        <a:p>
          <a:pPr algn="l"/>
          <a:endParaRPr lang="en-US"/>
        </a:p>
      </dgm:t>
    </dgm:pt>
    <dgm:pt modelId="{733DDFFC-9A16-4CD1-9AE5-C9D612AD122F}" type="sibTrans" cxnId="{86EFCC12-11C6-46C1-9BA8-F71838BFA22B}">
      <dgm:prSet/>
      <dgm:spPr/>
      <dgm:t>
        <a:bodyPr/>
        <a:lstStyle/>
        <a:p>
          <a:pPr algn="l"/>
          <a:endParaRPr lang="en-US"/>
        </a:p>
      </dgm:t>
    </dgm:pt>
    <dgm:pt modelId="{5958AB8F-28B5-437E-873F-86F038561A4E}">
      <dgm:prSet phldrT="[Text]" custT="1"/>
      <dgm:spPr/>
      <dgm:t>
        <a:bodyPr/>
        <a:lstStyle/>
        <a:p>
          <a:pPr algn="l"/>
          <a:r>
            <a:rPr lang="en-US" sz="2200" dirty="0" smtClean="0"/>
            <a:t>4</a:t>
          </a:r>
          <a:r>
            <a:rPr lang="id-ID" sz="2200" dirty="0" smtClean="0"/>
            <a:t>. </a:t>
          </a:r>
          <a:r>
            <a:rPr lang="en-US" sz="2200" dirty="0" err="1" smtClean="0"/>
            <a:t>Perangkuman</a:t>
          </a:r>
          <a:r>
            <a:rPr lang="en-US" sz="2200" dirty="0" smtClean="0"/>
            <a:t> </a:t>
          </a:r>
          <a:r>
            <a:rPr lang="en-US" sz="2200" dirty="0" err="1" smtClean="0"/>
            <a:t>Metode-Metode</a:t>
          </a:r>
          <a:r>
            <a:rPr lang="en-US" sz="2200" dirty="0" smtClean="0"/>
            <a:t> </a:t>
          </a:r>
          <a:r>
            <a:rPr lang="en-US" sz="2200" dirty="0" smtClean="0"/>
            <a:t>Yang Ada (</a:t>
          </a:r>
          <a:r>
            <a:rPr lang="en-US" sz="2200" b="1" i="1" dirty="0" smtClean="0">
              <a:solidFill>
                <a:srgbClr val="C00000"/>
              </a:solidFill>
            </a:rPr>
            <a:t>State-of-the-Art </a:t>
          </a:r>
          <a:r>
            <a:rPr lang="en-US" sz="2200" b="1" i="1" dirty="0" smtClean="0">
              <a:solidFill>
                <a:srgbClr val="C00000"/>
              </a:solidFill>
            </a:rPr>
            <a:t>Methods</a:t>
          </a:r>
          <a:r>
            <a:rPr lang="en-US" sz="2200" dirty="0" smtClean="0"/>
            <a:t>)</a:t>
          </a:r>
          <a:endParaRPr lang="en-US" sz="2200" dirty="0"/>
        </a:p>
      </dgm:t>
    </dgm:pt>
    <dgm:pt modelId="{E0B57721-3737-4AD8-8B4A-3AEB4E63E2A5}" type="parTrans" cxnId="{15DF67B8-FD75-423F-82AB-00B254287D4B}">
      <dgm:prSet/>
      <dgm:spPr/>
      <dgm:t>
        <a:bodyPr/>
        <a:lstStyle/>
        <a:p>
          <a:pPr algn="l"/>
          <a:endParaRPr lang="en-US"/>
        </a:p>
      </dgm:t>
    </dgm:pt>
    <dgm:pt modelId="{4E50E150-56E9-4187-BA8D-9D3EE95C6848}" type="sibTrans" cxnId="{15DF67B8-FD75-423F-82AB-00B254287D4B}">
      <dgm:prSet/>
      <dgm:spPr/>
      <dgm:t>
        <a:bodyPr/>
        <a:lstStyle/>
        <a:p>
          <a:pPr algn="l"/>
          <a:endParaRPr lang="en-US"/>
        </a:p>
      </dgm:t>
    </dgm:pt>
    <dgm:pt modelId="{2758E9C8-827D-4A3F-A364-0E75DB1711AB}">
      <dgm:prSet phldrT="[Text]" custT="1"/>
      <dgm:spPr/>
      <dgm:t>
        <a:bodyPr/>
        <a:lstStyle/>
        <a:p>
          <a:pPr algn="l"/>
          <a:r>
            <a:rPr lang="en-US" sz="2200" dirty="0" smtClean="0"/>
            <a:t>5. </a:t>
          </a:r>
          <a:r>
            <a:rPr lang="en-US" sz="2200" dirty="0" err="1" smtClean="0"/>
            <a:t>Penentuan</a:t>
          </a:r>
          <a:r>
            <a:rPr lang="en-US" sz="2200" dirty="0" smtClean="0"/>
            <a:t> </a:t>
          </a:r>
          <a:r>
            <a:rPr lang="en-US" sz="2200" dirty="0" err="1" smtClean="0"/>
            <a:t>Metode</a:t>
          </a:r>
          <a:r>
            <a:rPr lang="en-US" sz="2200" dirty="0" smtClean="0"/>
            <a:t> </a:t>
          </a:r>
          <a:r>
            <a:rPr lang="en-US" sz="2200" dirty="0" smtClean="0"/>
            <a:t>Yang </a:t>
          </a:r>
          <a:r>
            <a:rPr lang="en-US" sz="2200" dirty="0" err="1" smtClean="0"/>
            <a:t>Diusulkan</a:t>
          </a:r>
          <a:r>
            <a:rPr lang="en-US" sz="2200" dirty="0" smtClean="0"/>
            <a:t> </a:t>
          </a:r>
          <a:r>
            <a:rPr lang="en-US" sz="2200" dirty="0" smtClean="0"/>
            <a:t>(</a:t>
          </a:r>
          <a:r>
            <a:rPr lang="en-US" sz="2200" b="1" i="1" dirty="0" smtClean="0">
              <a:solidFill>
                <a:srgbClr val="C00000"/>
              </a:solidFill>
            </a:rPr>
            <a:t>Proposed Method</a:t>
          </a:r>
          <a:r>
            <a:rPr lang="en-US" sz="2200" dirty="0" smtClean="0"/>
            <a:t>)</a:t>
          </a:r>
          <a:endParaRPr lang="en-US" sz="2200" dirty="0"/>
        </a:p>
      </dgm:t>
    </dgm:pt>
    <dgm:pt modelId="{EDF5E13C-8C94-4480-808A-A3FC6C5ECC7A}" type="parTrans" cxnId="{B23F5D63-1B39-4E72-8175-C86E70D36AA3}">
      <dgm:prSet/>
      <dgm:spPr/>
      <dgm:t>
        <a:bodyPr/>
        <a:lstStyle/>
        <a:p>
          <a:pPr algn="l"/>
          <a:endParaRPr lang="en-US"/>
        </a:p>
      </dgm:t>
    </dgm:pt>
    <dgm:pt modelId="{792D6546-60D8-452A-B6D5-BD83E78166A7}" type="sibTrans" cxnId="{B23F5D63-1B39-4E72-8175-C86E70D36AA3}">
      <dgm:prSet/>
      <dgm:spPr/>
      <dgm:t>
        <a:bodyPr/>
        <a:lstStyle/>
        <a:p>
          <a:pPr algn="l"/>
          <a:endParaRPr lang="en-US"/>
        </a:p>
      </dgm:t>
    </dgm:pt>
    <dgm:pt modelId="{4269BA43-4F7D-4E88-A996-6024F57EA5CA}">
      <dgm:prSet phldrT="[Text]" custT="1"/>
      <dgm:spPr/>
      <dgm:t>
        <a:bodyPr/>
        <a:lstStyle/>
        <a:p>
          <a:pPr algn="l"/>
          <a:r>
            <a:rPr lang="en-US" sz="2200" dirty="0" smtClean="0"/>
            <a:t>6. </a:t>
          </a:r>
          <a:r>
            <a:rPr lang="en-US" sz="2200" dirty="0" err="1" smtClean="0"/>
            <a:t>Evaluasi</a:t>
          </a:r>
          <a:r>
            <a:rPr lang="en-US" sz="2200" dirty="0" smtClean="0"/>
            <a:t> </a:t>
          </a:r>
          <a:r>
            <a:rPr lang="en-US" sz="2200" dirty="0" err="1" smtClean="0"/>
            <a:t>Metode</a:t>
          </a:r>
          <a:r>
            <a:rPr lang="en-US" sz="2200" dirty="0" smtClean="0"/>
            <a:t> </a:t>
          </a:r>
          <a:r>
            <a:rPr lang="en-US" sz="2200" dirty="0" smtClean="0"/>
            <a:t>Yang </a:t>
          </a:r>
          <a:r>
            <a:rPr lang="en-US" sz="2200" dirty="0" err="1" smtClean="0"/>
            <a:t>Diusulkan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Evaluation</a:t>
          </a:r>
          <a:r>
            <a:rPr lang="en-US" sz="2200" dirty="0" smtClean="0"/>
            <a:t>)</a:t>
          </a:r>
          <a:endParaRPr lang="en-US" sz="2200" dirty="0"/>
        </a:p>
      </dgm:t>
    </dgm:pt>
    <dgm:pt modelId="{953B5769-EB27-4190-BB6C-A13EC9023568}" type="parTrans" cxnId="{922ED797-B392-44E6-9EA7-1A9815605DA8}">
      <dgm:prSet/>
      <dgm:spPr/>
      <dgm:t>
        <a:bodyPr/>
        <a:lstStyle/>
        <a:p>
          <a:endParaRPr lang="id-ID"/>
        </a:p>
      </dgm:t>
    </dgm:pt>
    <dgm:pt modelId="{3C70F95F-029F-49B0-8B0C-79D395D10CD3}" type="sibTrans" cxnId="{922ED797-B392-44E6-9EA7-1A9815605DA8}">
      <dgm:prSet/>
      <dgm:spPr/>
      <dgm:t>
        <a:bodyPr/>
        <a:lstStyle/>
        <a:p>
          <a:endParaRPr lang="id-ID"/>
        </a:p>
      </dgm:t>
    </dgm:pt>
    <dgm:pt modelId="{9B070EED-3D56-405A-BBF9-D2B7F7F4BFBE}">
      <dgm:prSet phldrT="[Text]" custT="1"/>
      <dgm:spPr/>
      <dgm:t>
        <a:bodyPr/>
        <a:lstStyle/>
        <a:p>
          <a:pPr algn="l"/>
          <a:r>
            <a:rPr lang="en-US" sz="2200" dirty="0" smtClean="0"/>
            <a:t>7. </a:t>
          </a:r>
          <a:r>
            <a:rPr lang="en-US" sz="2200" dirty="0" err="1" smtClean="0"/>
            <a:t>Penulisan</a:t>
          </a:r>
          <a:r>
            <a:rPr lang="en-US" sz="2200" dirty="0" smtClean="0"/>
            <a:t> </a:t>
          </a:r>
          <a:r>
            <a:rPr lang="en-US" sz="2200" dirty="0" err="1" smtClean="0"/>
            <a:t>Ilmiah</a:t>
          </a:r>
          <a:r>
            <a:rPr lang="en-US" sz="2200" dirty="0" smtClean="0"/>
            <a:t> </a:t>
          </a:r>
          <a:r>
            <a:rPr lang="en-US" sz="2200" dirty="0" err="1" smtClean="0"/>
            <a:t>dan</a:t>
          </a:r>
          <a:r>
            <a:rPr lang="en-US" sz="2200" dirty="0" smtClean="0"/>
            <a:t> </a:t>
          </a:r>
          <a:r>
            <a:rPr lang="en-US" sz="2200" dirty="0" err="1" smtClean="0"/>
            <a:t>Publikasi</a:t>
          </a:r>
          <a:r>
            <a:rPr lang="en-US" sz="2200" dirty="0" smtClean="0"/>
            <a:t> </a:t>
          </a:r>
          <a:r>
            <a:rPr lang="en-US" sz="2200" dirty="0" err="1" smtClean="0"/>
            <a:t>Hasil</a:t>
          </a:r>
          <a:r>
            <a:rPr lang="en-US" sz="2200" dirty="0" smtClean="0"/>
            <a:t> </a:t>
          </a:r>
          <a:r>
            <a:rPr lang="en-US" sz="2200" dirty="0" err="1" smtClean="0"/>
            <a:t>Penelitian</a:t>
          </a:r>
          <a:r>
            <a:rPr lang="en-US" sz="2200" dirty="0" smtClean="0"/>
            <a:t> (</a:t>
          </a:r>
          <a:r>
            <a:rPr lang="en-US" sz="2200" b="1" i="1" dirty="0" smtClean="0">
              <a:solidFill>
                <a:srgbClr val="C00000"/>
              </a:solidFill>
            </a:rPr>
            <a:t>Publications</a:t>
          </a:r>
          <a:r>
            <a:rPr lang="en-US" sz="2200" dirty="0" smtClean="0"/>
            <a:t>)</a:t>
          </a:r>
          <a:endParaRPr lang="en-US" sz="2200" dirty="0"/>
        </a:p>
      </dgm:t>
    </dgm:pt>
    <dgm:pt modelId="{9F99E544-C6F5-4120-AD7E-014E10D16126}" type="parTrans" cxnId="{53BACAEF-AB38-4FBE-8E31-4D33421A8C52}">
      <dgm:prSet/>
      <dgm:spPr/>
      <dgm:t>
        <a:bodyPr/>
        <a:lstStyle/>
        <a:p>
          <a:endParaRPr lang="id-ID"/>
        </a:p>
      </dgm:t>
    </dgm:pt>
    <dgm:pt modelId="{24035A7D-00A0-4228-8A16-C498E09257A2}" type="sibTrans" cxnId="{53BACAEF-AB38-4FBE-8E31-4D33421A8C52}">
      <dgm:prSet/>
      <dgm:spPr/>
      <dgm:t>
        <a:bodyPr/>
        <a:lstStyle/>
        <a:p>
          <a:endParaRPr lang="id-ID"/>
        </a:p>
      </dgm:t>
    </dgm:pt>
    <dgm:pt modelId="{F0550927-BDCB-4C50-B73C-62AC87FEF9F9}" type="pres">
      <dgm:prSet presAssocID="{40F95DC0-91E5-4954-8C7B-8335638B5D1F}" presName="linearFlow" presStyleCnt="0">
        <dgm:presLayoutVars>
          <dgm:resizeHandles val="exact"/>
        </dgm:presLayoutVars>
      </dgm:prSet>
      <dgm:spPr/>
    </dgm:pt>
    <dgm:pt modelId="{99CBE896-B728-4082-B705-31534B89A164}" type="pres">
      <dgm:prSet presAssocID="{2BF6E295-4992-499C-8848-17E5DD1B4E20}" presName="node" presStyleLbl="node1" presStyleIdx="0" presStyleCnt="7" custScaleX="496141" custLinFactNeighborX="6258" custLinFactNeighborY="-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591A8-1704-4ECC-9CFE-F3F9064D9674}" type="pres">
      <dgm:prSet presAssocID="{6D9F6640-3FC9-4945-914E-1DB19BA9FB6E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8FA3E03-F1E7-4279-8A0B-897B71E0A928}" type="pres">
      <dgm:prSet presAssocID="{6D9F6640-3FC9-4945-914E-1DB19BA9FB6E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11A853C-CEFF-4837-BADE-24CF1E2C3729}" type="pres">
      <dgm:prSet presAssocID="{1FBA68C5-CA92-40D3-86A0-A48A98EFEB26}" presName="node" presStyleLbl="node1" presStyleIdx="1" presStyleCnt="7" custScaleX="496141" custLinFactNeighborX="1564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19570-EA1C-4F11-ADD1-7F59E0C140CC}" type="pres">
      <dgm:prSet presAssocID="{8ADEF98F-F566-4CB2-91CE-D6706CBB9D62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A6A53D8-B661-444D-8BC6-A6B0C1F34CB7}" type="pres">
      <dgm:prSet presAssocID="{8ADEF98F-F566-4CB2-91CE-D6706CBB9D62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4BFBA2DF-5D1A-4692-9572-DD1DC778C2AE}" type="pres">
      <dgm:prSet presAssocID="{E838446E-E25D-4D0F-9959-B9403C5E2812}" presName="node" presStyleLbl="node1" presStyleIdx="2" presStyleCnt="7" custScaleX="496141" custLinFactNeighborX="1564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D0A9B-C0B7-4A90-8634-CD4951ED9FF5}" type="pres">
      <dgm:prSet presAssocID="{733DDFFC-9A16-4CD1-9AE5-C9D612AD122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1381362-3ABF-4338-B71A-5407DDE2FB0A}" type="pres">
      <dgm:prSet presAssocID="{733DDFFC-9A16-4CD1-9AE5-C9D612AD122F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6412A0F-61FF-4A76-980F-ADC7C2042A0B}" type="pres">
      <dgm:prSet presAssocID="{5958AB8F-28B5-437E-873F-86F038561A4E}" presName="node" presStyleLbl="node1" presStyleIdx="3" presStyleCnt="7" custScaleX="496141" custLinFactNeighborX="1564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17ADE-A653-4572-A12B-C328E4FA8E3D}" type="pres">
      <dgm:prSet presAssocID="{4E50E150-56E9-4187-BA8D-9D3EE95C6848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ED03110-43B2-481B-9446-5ECD5DD1F2AE}" type="pres">
      <dgm:prSet presAssocID="{4E50E150-56E9-4187-BA8D-9D3EE95C684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891ADC6-E483-4227-8F79-3F250D8E716B}" type="pres">
      <dgm:prSet presAssocID="{2758E9C8-827D-4A3F-A364-0E75DB1711AB}" presName="node" presStyleLbl="node1" presStyleIdx="4" presStyleCnt="7" custScaleX="496141" custLinFactNeighborX="1564" custLinFactNeighborY="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6EAA5-0D09-4161-8D9A-7EC04FA1674E}" type="pres">
      <dgm:prSet presAssocID="{792D6546-60D8-452A-B6D5-BD83E78166A7}" presName="sibTrans" presStyleLbl="sibTrans2D1" presStyleIdx="4" presStyleCnt="6"/>
      <dgm:spPr/>
      <dgm:t>
        <a:bodyPr/>
        <a:lstStyle/>
        <a:p>
          <a:endParaRPr lang="id-ID"/>
        </a:p>
      </dgm:t>
    </dgm:pt>
    <dgm:pt modelId="{5E6259C7-2BAC-40F9-ABB3-B0FA949C0C2E}" type="pres">
      <dgm:prSet presAssocID="{792D6546-60D8-452A-B6D5-BD83E78166A7}" presName="connectorText" presStyleLbl="sibTrans2D1" presStyleIdx="4" presStyleCnt="6"/>
      <dgm:spPr/>
      <dgm:t>
        <a:bodyPr/>
        <a:lstStyle/>
        <a:p>
          <a:endParaRPr lang="id-ID"/>
        </a:p>
      </dgm:t>
    </dgm:pt>
    <dgm:pt modelId="{ED630954-78E6-4446-9DE7-A220588C9BF3}" type="pres">
      <dgm:prSet presAssocID="{4269BA43-4F7D-4E88-A996-6024F57EA5CA}" presName="node" presStyleLbl="node1" presStyleIdx="5" presStyleCnt="7" custScaleX="4961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D2BB53-1682-4ABF-AE95-26C724666FD1}" type="pres">
      <dgm:prSet presAssocID="{3C70F95F-029F-49B0-8B0C-79D395D10CD3}" presName="sibTrans" presStyleLbl="sibTrans2D1" presStyleIdx="5" presStyleCnt="6"/>
      <dgm:spPr/>
      <dgm:t>
        <a:bodyPr/>
        <a:lstStyle/>
        <a:p>
          <a:endParaRPr lang="id-ID"/>
        </a:p>
      </dgm:t>
    </dgm:pt>
    <dgm:pt modelId="{CA298CCA-6CDA-4999-BFBC-8FE4CA96EAC0}" type="pres">
      <dgm:prSet presAssocID="{3C70F95F-029F-49B0-8B0C-79D395D10CD3}" presName="connectorText" presStyleLbl="sibTrans2D1" presStyleIdx="5" presStyleCnt="6"/>
      <dgm:spPr/>
      <dgm:t>
        <a:bodyPr/>
        <a:lstStyle/>
        <a:p>
          <a:endParaRPr lang="id-ID"/>
        </a:p>
      </dgm:t>
    </dgm:pt>
    <dgm:pt modelId="{D01CCC73-DB11-4641-996D-464799A53EA1}" type="pres">
      <dgm:prSet presAssocID="{9B070EED-3D56-405A-BBF9-D2B7F7F4BFBE}" presName="node" presStyleLbl="node1" presStyleIdx="6" presStyleCnt="7" custScaleX="4961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7F1D78A-FDBF-411F-B79E-FD40B00118BF}" type="presOf" srcId="{4E50E150-56E9-4187-BA8D-9D3EE95C6848}" destId="{3ED03110-43B2-481B-9446-5ECD5DD1F2AE}" srcOrd="1" destOrd="0" presId="urn:microsoft.com/office/officeart/2005/8/layout/process2"/>
    <dgm:cxn modelId="{EE0B5F2D-B42A-4B15-AA68-E18955E1997C}" type="presOf" srcId="{792D6546-60D8-452A-B6D5-BD83E78166A7}" destId="{4AB6EAA5-0D09-4161-8D9A-7EC04FA1674E}" srcOrd="0" destOrd="0" presId="urn:microsoft.com/office/officeart/2005/8/layout/process2"/>
    <dgm:cxn modelId="{474B9BD7-4B61-48CB-9BD2-E3069471BBED}" type="presOf" srcId="{2BF6E295-4992-499C-8848-17E5DD1B4E20}" destId="{99CBE896-B728-4082-B705-31534B89A164}" srcOrd="0" destOrd="0" presId="urn:microsoft.com/office/officeart/2005/8/layout/process2"/>
    <dgm:cxn modelId="{184209ED-53ED-4B67-B9D5-55360E776095}" srcId="{40F95DC0-91E5-4954-8C7B-8335638B5D1F}" destId="{2BF6E295-4992-499C-8848-17E5DD1B4E20}" srcOrd="0" destOrd="0" parTransId="{5DBFD289-511B-440B-BB64-C7352D38421C}" sibTransId="{6D9F6640-3FC9-4945-914E-1DB19BA9FB6E}"/>
    <dgm:cxn modelId="{B5B3862E-58AF-4678-9261-D3E291A03DAA}" type="presOf" srcId="{733DDFFC-9A16-4CD1-9AE5-C9D612AD122F}" destId="{32DD0A9B-C0B7-4A90-8634-CD4951ED9FF5}" srcOrd="0" destOrd="0" presId="urn:microsoft.com/office/officeart/2005/8/layout/process2"/>
    <dgm:cxn modelId="{0DD21621-2517-4C18-8A67-44D5557372F4}" type="presOf" srcId="{733DDFFC-9A16-4CD1-9AE5-C9D612AD122F}" destId="{71381362-3ABF-4338-B71A-5407DDE2FB0A}" srcOrd="1" destOrd="0" presId="urn:microsoft.com/office/officeart/2005/8/layout/process2"/>
    <dgm:cxn modelId="{D0A230AF-9F6D-40EE-8F63-EDF45BD21D25}" type="presOf" srcId="{6D9F6640-3FC9-4945-914E-1DB19BA9FB6E}" destId="{BDF591A8-1704-4ECC-9CFE-F3F9064D9674}" srcOrd="0" destOrd="0" presId="urn:microsoft.com/office/officeart/2005/8/layout/process2"/>
    <dgm:cxn modelId="{53BACAEF-AB38-4FBE-8E31-4D33421A8C52}" srcId="{40F95DC0-91E5-4954-8C7B-8335638B5D1F}" destId="{9B070EED-3D56-405A-BBF9-D2B7F7F4BFBE}" srcOrd="6" destOrd="0" parTransId="{9F99E544-C6F5-4120-AD7E-014E10D16126}" sibTransId="{24035A7D-00A0-4228-8A16-C498E09257A2}"/>
    <dgm:cxn modelId="{86EFCC12-11C6-46C1-9BA8-F71838BFA22B}" srcId="{40F95DC0-91E5-4954-8C7B-8335638B5D1F}" destId="{E838446E-E25D-4D0F-9959-B9403C5E2812}" srcOrd="2" destOrd="0" parTransId="{542153C2-EA1B-481C-857F-D09FCE0912FC}" sibTransId="{733DDFFC-9A16-4CD1-9AE5-C9D612AD122F}"/>
    <dgm:cxn modelId="{C5436D72-3ACD-4A11-BF73-DF27E11C0239}" type="presOf" srcId="{8ADEF98F-F566-4CB2-91CE-D6706CBB9D62}" destId="{7CE19570-EA1C-4F11-ADD1-7F59E0C140CC}" srcOrd="0" destOrd="0" presId="urn:microsoft.com/office/officeart/2005/8/layout/process2"/>
    <dgm:cxn modelId="{5D4E6161-0163-439C-9BC4-86206FB7CA6A}" type="presOf" srcId="{2758E9C8-827D-4A3F-A364-0E75DB1711AB}" destId="{D891ADC6-E483-4227-8F79-3F250D8E716B}" srcOrd="0" destOrd="0" presId="urn:microsoft.com/office/officeart/2005/8/layout/process2"/>
    <dgm:cxn modelId="{75D00BAC-A0FC-48AE-B849-365799A9FC8A}" srcId="{40F95DC0-91E5-4954-8C7B-8335638B5D1F}" destId="{1FBA68C5-CA92-40D3-86A0-A48A98EFEB26}" srcOrd="1" destOrd="0" parTransId="{53A27072-9AFC-44C8-A87F-ACEFD2C0CC67}" sibTransId="{8ADEF98F-F566-4CB2-91CE-D6706CBB9D62}"/>
    <dgm:cxn modelId="{15DF67B8-FD75-423F-82AB-00B254287D4B}" srcId="{40F95DC0-91E5-4954-8C7B-8335638B5D1F}" destId="{5958AB8F-28B5-437E-873F-86F038561A4E}" srcOrd="3" destOrd="0" parTransId="{E0B57721-3737-4AD8-8B4A-3AEB4E63E2A5}" sibTransId="{4E50E150-56E9-4187-BA8D-9D3EE95C6848}"/>
    <dgm:cxn modelId="{922ED797-B392-44E6-9EA7-1A9815605DA8}" srcId="{40F95DC0-91E5-4954-8C7B-8335638B5D1F}" destId="{4269BA43-4F7D-4E88-A996-6024F57EA5CA}" srcOrd="5" destOrd="0" parTransId="{953B5769-EB27-4190-BB6C-A13EC9023568}" sibTransId="{3C70F95F-029F-49B0-8B0C-79D395D10CD3}"/>
    <dgm:cxn modelId="{543DB3D2-3EA2-4107-9B34-7C44EDE2DAB4}" type="presOf" srcId="{6D9F6640-3FC9-4945-914E-1DB19BA9FB6E}" destId="{08FA3E03-F1E7-4279-8A0B-897B71E0A928}" srcOrd="1" destOrd="0" presId="urn:microsoft.com/office/officeart/2005/8/layout/process2"/>
    <dgm:cxn modelId="{B00228F9-4083-42E9-AA1E-3D84CE373145}" type="presOf" srcId="{40F95DC0-91E5-4954-8C7B-8335638B5D1F}" destId="{F0550927-BDCB-4C50-B73C-62AC87FEF9F9}" srcOrd="0" destOrd="0" presId="urn:microsoft.com/office/officeart/2005/8/layout/process2"/>
    <dgm:cxn modelId="{387D5C3D-7433-49E4-9CF7-BD0E0EE24C3C}" type="presOf" srcId="{8ADEF98F-F566-4CB2-91CE-D6706CBB9D62}" destId="{3A6A53D8-B661-444D-8BC6-A6B0C1F34CB7}" srcOrd="1" destOrd="0" presId="urn:microsoft.com/office/officeart/2005/8/layout/process2"/>
    <dgm:cxn modelId="{D6500ED2-8E54-43C5-B501-08B24B8C7FF2}" type="presOf" srcId="{5958AB8F-28B5-437E-873F-86F038561A4E}" destId="{26412A0F-61FF-4A76-980F-ADC7C2042A0B}" srcOrd="0" destOrd="0" presId="urn:microsoft.com/office/officeart/2005/8/layout/process2"/>
    <dgm:cxn modelId="{B60AD647-12F9-42ED-AD28-7561BFF68D64}" type="presOf" srcId="{792D6546-60D8-452A-B6D5-BD83E78166A7}" destId="{5E6259C7-2BAC-40F9-ABB3-B0FA949C0C2E}" srcOrd="1" destOrd="0" presId="urn:microsoft.com/office/officeart/2005/8/layout/process2"/>
    <dgm:cxn modelId="{64B0E851-EFE0-475D-BB75-08A54D9D48DD}" type="presOf" srcId="{4269BA43-4F7D-4E88-A996-6024F57EA5CA}" destId="{ED630954-78E6-4446-9DE7-A220588C9BF3}" srcOrd="0" destOrd="0" presId="urn:microsoft.com/office/officeart/2005/8/layout/process2"/>
    <dgm:cxn modelId="{B23F5D63-1B39-4E72-8175-C86E70D36AA3}" srcId="{40F95DC0-91E5-4954-8C7B-8335638B5D1F}" destId="{2758E9C8-827D-4A3F-A364-0E75DB1711AB}" srcOrd="4" destOrd="0" parTransId="{EDF5E13C-8C94-4480-808A-A3FC6C5ECC7A}" sibTransId="{792D6546-60D8-452A-B6D5-BD83E78166A7}"/>
    <dgm:cxn modelId="{2F7791FE-5315-475F-B326-669AFA614F75}" type="presOf" srcId="{3C70F95F-029F-49B0-8B0C-79D395D10CD3}" destId="{50D2BB53-1682-4ABF-AE95-26C724666FD1}" srcOrd="0" destOrd="0" presId="urn:microsoft.com/office/officeart/2005/8/layout/process2"/>
    <dgm:cxn modelId="{09EE6A9E-1969-4C99-91AD-D546C90968B8}" type="presOf" srcId="{4E50E150-56E9-4187-BA8D-9D3EE95C6848}" destId="{EFB17ADE-A653-4572-A12B-C328E4FA8E3D}" srcOrd="0" destOrd="0" presId="urn:microsoft.com/office/officeart/2005/8/layout/process2"/>
    <dgm:cxn modelId="{5CE8C5FF-FC4F-426B-ADC6-4EAAB58FFAA6}" type="presOf" srcId="{E838446E-E25D-4D0F-9959-B9403C5E2812}" destId="{4BFBA2DF-5D1A-4692-9572-DD1DC778C2AE}" srcOrd="0" destOrd="0" presId="urn:microsoft.com/office/officeart/2005/8/layout/process2"/>
    <dgm:cxn modelId="{1D370394-BCC4-468A-8E94-61799DD95F84}" type="presOf" srcId="{3C70F95F-029F-49B0-8B0C-79D395D10CD3}" destId="{CA298CCA-6CDA-4999-BFBC-8FE4CA96EAC0}" srcOrd="1" destOrd="0" presId="urn:microsoft.com/office/officeart/2005/8/layout/process2"/>
    <dgm:cxn modelId="{387A684A-48D6-4CB8-840E-59CAE9F3140C}" type="presOf" srcId="{1FBA68C5-CA92-40D3-86A0-A48A98EFEB26}" destId="{111A853C-CEFF-4837-BADE-24CF1E2C3729}" srcOrd="0" destOrd="0" presId="urn:microsoft.com/office/officeart/2005/8/layout/process2"/>
    <dgm:cxn modelId="{9BE0C40A-B236-45A0-BA86-E454E6332079}" type="presOf" srcId="{9B070EED-3D56-405A-BBF9-D2B7F7F4BFBE}" destId="{D01CCC73-DB11-4641-996D-464799A53EA1}" srcOrd="0" destOrd="0" presId="urn:microsoft.com/office/officeart/2005/8/layout/process2"/>
    <dgm:cxn modelId="{8F709028-DECF-4197-9374-1524954146B6}" type="presParOf" srcId="{F0550927-BDCB-4C50-B73C-62AC87FEF9F9}" destId="{99CBE896-B728-4082-B705-31534B89A164}" srcOrd="0" destOrd="0" presId="urn:microsoft.com/office/officeart/2005/8/layout/process2"/>
    <dgm:cxn modelId="{0FD63B7B-2B7C-40EB-A8E2-F1A876C23827}" type="presParOf" srcId="{F0550927-BDCB-4C50-B73C-62AC87FEF9F9}" destId="{BDF591A8-1704-4ECC-9CFE-F3F9064D9674}" srcOrd="1" destOrd="0" presId="urn:microsoft.com/office/officeart/2005/8/layout/process2"/>
    <dgm:cxn modelId="{907E018E-D697-4072-83A1-9CBEABDAFCB7}" type="presParOf" srcId="{BDF591A8-1704-4ECC-9CFE-F3F9064D9674}" destId="{08FA3E03-F1E7-4279-8A0B-897B71E0A928}" srcOrd="0" destOrd="0" presId="urn:microsoft.com/office/officeart/2005/8/layout/process2"/>
    <dgm:cxn modelId="{7DEE37A9-AB1C-488B-868C-5679E166A794}" type="presParOf" srcId="{F0550927-BDCB-4C50-B73C-62AC87FEF9F9}" destId="{111A853C-CEFF-4837-BADE-24CF1E2C3729}" srcOrd="2" destOrd="0" presId="urn:microsoft.com/office/officeart/2005/8/layout/process2"/>
    <dgm:cxn modelId="{6864BC10-63AE-445F-9B58-981B520A10F9}" type="presParOf" srcId="{F0550927-BDCB-4C50-B73C-62AC87FEF9F9}" destId="{7CE19570-EA1C-4F11-ADD1-7F59E0C140CC}" srcOrd="3" destOrd="0" presId="urn:microsoft.com/office/officeart/2005/8/layout/process2"/>
    <dgm:cxn modelId="{9A580F4A-E8BB-4FC4-A701-7D24C0F07F50}" type="presParOf" srcId="{7CE19570-EA1C-4F11-ADD1-7F59E0C140CC}" destId="{3A6A53D8-B661-444D-8BC6-A6B0C1F34CB7}" srcOrd="0" destOrd="0" presId="urn:microsoft.com/office/officeart/2005/8/layout/process2"/>
    <dgm:cxn modelId="{56B8608C-4E2A-4A68-9DF7-02680DC059FF}" type="presParOf" srcId="{F0550927-BDCB-4C50-B73C-62AC87FEF9F9}" destId="{4BFBA2DF-5D1A-4692-9572-DD1DC778C2AE}" srcOrd="4" destOrd="0" presId="urn:microsoft.com/office/officeart/2005/8/layout/process2"/>
    <dgm:cxn modelId="{0C259695-9D83-4E04-AD01-343ACB3C3990}" type="presParOf" srcId="{F0550927-BDCB-4C50-B73C-62AC87FEF9F9}" destId="{32DD0A9B-C0B7-4A90-8634-CD4951ED9FF5}" srcOrd="5" destOrd="0" presId="urn:microsoft.com/office/officeart/2005/8/layout/process2"/>
    <dgm:cxn modelId="{F905FD69-2CCA-418A-82D3-62A297F0A88C}" type="presParOf" srcId="{32DD0A9B-C0B7-4A90-8634-CD4951ED9FF5}" destId="{71381362-3ABF-4338-B71A-5407DDE2FB0A}" srcOrd="0" destOrd="0" presId="urn:microsoft.com/office/officeart/2005/8/layout/process2"/>
    <dgm:cxn modelId="{870204FE-C16E-489A-8F47-8C5E3547962A}" type="presParOf" srcId="{F0550927-BDCB-4C50-B73C-62AC87FEF9F9}" destId="{26412A0F-61FF-4A76-980F-ADC7C2042A0B}" srcOrd="6" destOrd="0" presId="urn:microsoft.com/office/officeart/2005/8/layout/process2"/>
    <dgm:cxn modelId="{417B5656-2606-446A-9AA8-B02533D9A08C}" type="presParOf" srcId="{F0550927-BDCB-4C50-B73C-62AC87FEF9F9}" destId="{EFB17ADE-A653-4572-A12B-C328E4FA8E3D}" srcOrd="7" destOrd="0" presId="urn:microsoft.com/office/officeart/2005/8/layout/process2"/>
    <dgm:cxn modelId="{54A5AF1C-F806-4163-A0EA-F8E5DD8D89BF}" type="presParOf" srcId="{EFB17ADE-A653-4572-A12B-C328E4FA8E3D}" destId="{3ED03110-43B2-481B-9446-5ECD5DD1F2AE}" srcOrd="0" destOrd="0" presId="urn:microsoft.com/office/officeart/2005/8/layout/process2"/>
    <dgm:cxn modelId="{E6B2E71E-7A3E-40F6-8D08-A630006E7FE7}" type="presParOf" srcId="{F0550927-BDCB-4C50-B73C-62AC87FEF9F9}" destId="{D891ADC6-E483-4227-8F79-3F250D8E716B}" srcOrd="8" destOrd="0" presId="urn:microsoft.com/office/officeart/2005/8/layout/process2"/>
    <dgm:cxn modelId="{E16E5132-14EC-472B-B16E-17B6A24E32A9}" type="presParOf" srcId="{F0550927-BDCB-4C50-B73C-62AC87FEF9F9}" destId="{4AB6EAA5-0D09-4161-8D9A-7EC04FA1674E}" srcOrd="9" destOrd="0" presId="urn:microsoft.com/office/officeart/2005/8/layout/process2"/>
    <dgm:cxn modelId="{ABFB2B72-FB1E-45AD-9514-8C16F38BB4F3}" type="presParOf" srcId="{4AB6EAA5-0D09-4161-8D9A-7EC04FA1674E}" destId="{5E6259C7-2BAC-40F9-ABB3-B0FA949C0C2E}" srcOrd="0" destOrd="0" presId="urn:microsoft.com/office/officeart/2005/8/layout/process2"/>
    <dgm:cxn modelId="{83D2716E-A4D3-4DA2-B72F-C53C933A930E}" type="presParOf" srcId="{F0550927-BDCB-4C50-B73C-62AC87FEF9F9}" destId="{ED630954-78E6-4446-9DE7-A220588C9BF3}" srcOrd="10" destOrd="0" presId="urn:microsoft.com/office/officeart/2005/8/layout/process2"/>
    <dgm:cxn modelId="{8F6D3708-2656-45F5-B03A-0D75BD9BC1D4}" type="presParOf" srcId="{F0550927-BDCB-4C50-B73C-62AC87FEF9F9}" destId="{50D2BB53-1682-4ABF-AE95-26C724666FD1}" srcOrd="11" destOrd="0" presId="urn:microsoft.com/office/officeart/2005/8/layout/process2"/>
    <dgm:cxn modelId="{AA3DBF52-A1A3-4A15-B5A0-5D006A455A17}" type="presParOf" srcId="{50D2BB53-1682-4ABF-AE95-26C724666FD1}" destId="{CA298CCA-6CDA-4999-BFBC-8FE4CA96EAC0}" srcOrd="0" destOrd="0" presId="urn:microsoft.com/office/officeart/2005/8/layout/process2"/>
    <dgm:cxn modelId="{95224255-9B18-42F4-A86C-961BA2E974BB}" type="presParOf" srcId="{F0550927-BDCB-4C50-B73C-62AC87FEF9F9}" destId="{D01CCC73-DB11-4641-996D-464799A53EA1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68C33-3775-45F7-8B1C-53CD547A9962}">
      <dsp:nvSpPr>
        <dsp:cNvPr id="0" name=""/>
        <dsp:cNvSpPr/>
      </dsp:nvSpPr>
      <dsp:spPr>
        <a:xfrm>
          <a:off x="-5249900" y="-804071"/>
          <a:ext cx="6251579" cy="6251579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AE1C9-6883-41D7-BFBF-96D36DF01284}">
      <dsp:nvSpPr>
        <dsp:cNvPr id="0" name=""/>
        <dsp:cNvSpPr/>
      </dsp:nvSpPr>
      <dsp:spPr>
        <a:xfrm>
          <a:off x="373537" y="244523"/>
          <a:ext cx="7448823" cy="4888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803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solidFill>
                <a:schemeClr val="tx1"/>
              </a:solidFill>
              <a:effectLst/>
            </a:rPr>
            <a:t>1. </a:t>
          </a:r>
          <a:r>
            <a:rPr lang="id-ID" sz="2500" b="0" kern="1200" dirty="0" smtClean="0">
              <a:solidFill>
                <a:schemeClr val="tx1"/>
              </a:solidFill>
              <a:effectLst/>
            </a:rPr>
            <a:t>Pengantar Penelitian</a:t>
          </a:r>
          <a:endParaRPr lang="en-US" sz="2500" b="0" kern="1200" dirty="0">
            <a:solidFill>
              <a:schemeClr val="tx1"/>
            </a:solidFill>
            <a:effectLst/>
          </a:endParaRPr>
        </a:p>
      </dsp:txBody>
      <dsp:txXfrm>
        <a:off x="373537" y="244523"/>
        <a:ext cx="7448823" cy="488861"/>
      </dsp:txXfrm>
    </dsp:sp>
    <dsp:sp modelId="{6A4F07D3-5ED9-4760-BDA4-B572E595E3B3}">
      <dsp:nvSpPr>
        <dsp:cNvPr id="0" name=""/>
        <dsp:cNvSpPr/>
      </dsp:nvSpPr>
      <dsp:spPr>
        <a:xfrm>
          <a:off x="67999" y="183415"/>
          <a:ext cx="611076" cy="61107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46F6442-9543-402D-9D72-6CD69DA9E324}">
      <dsp:nvSpPr>
        <dsp:cNvPr id="0" name=""/>
        <dsp:cNvSpPr/>
      </dsp:nvSpPr>
      <dsp:spPr>
        <a:xfrm>
          <a:off x="775659" y="977722"/>
          <a:ext cx="7046702" cy="4888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803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tx1"/>
              </a:solidFill>
            </a:rPr>
            <a:t>2. </a:t>
          </a:r>
          <a:r>
            <a:rPr lang="en-US" sz="2500" b="1" kern="1200" dirty="0" err="1" smtClean="0">
              <a:solidFill>
                <a:schemeClr val="tx1"/>
              </a:solidFill>
            </a:rPr>
            <a:t>Tahapan</a:t>
          </a:r>
          <a:r>
            <a:rPr lang="en-US" sz="2500" b="1" kern="1200" dirty="0" smtClean="0">
              <a:solidFill>
                <a:schemeClr val="tx1"/>
              </a:solidFill>
            </a:rPr>
            <a:t> </a:t>
          </a:r>
          <a:r>
            <a:rPr lang="en-US" sz="2500" b="1" kern="1200" dirty="0" err="1" smtClean="0">
              <a:solidFill>
                <a:schemeClr val="tx1"/>
              </a:solidFill>
            </a:rPr>
            <a:t>Penelitian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775659" y="977722"/>
        <a:ext cx="7046702" cy="488861"/>
      </dsp:txXfrm>
    </dsp:sp>
    <dsp:sp modelId="{745C97B3-5596-4939-A084-551783CA53DD}">
      <dsp:nvSpPr>
        <dsp:cNvPr id="0" name=""/>
        <dsp:cNvSpPr/>
      </dsp:nvSpPr>
      <dsp:spPr>
        <a:xfrm>
          <a:off x="470121" y="916614"/>
          <a:ext cx="611076" cy="61107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5261763-0AEC-4D31-8136-12392D2D8CAC}">
      <dsp:nvSpPr>
        <dsp:cNvPr id="0" name=""/>
        <dsp:cNvSpPr/>
      </dsp:nvSpPr>
      <dsp:spPr>
        <a:xfrm>
          <a:off x="959539" y="1710920"/>
          <a:ext cx="6862822" cy="48886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803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3. Literature Review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959539" y="1710920"/>
        <a:ext cx="6862822" cy="488861"/>
      </dsp:txXfrm>
    </dsp:sp>
    <dsp:sp modelId="{3BB461CF-AE05-4EC3-83A9-BD1BBC1DF3F0}">
      <dsp:nvSpPr>
        <dsp:cNvPr id="0" name=""/>
        <dsp:cNvSpPr/>
      </dsp:nvSpPr>
      <dsp:spPr>
        <a:xfrm>
          <a:off x="654001" y="1649813"/>
          <a:ext cx="611076" cy="61107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7045537-A092-43CE-9489-E2363CE24285}">
      <dsp:nvSpPr>
        <dsp:cNvPr id="0" name=""/>
        <dsp:cNvSpPr/>
      </dsp:nvSpPr>
      <dsp:spPr>
        <a:xfrm>
          <a:off x="959539" y="2443655"/>
          <a:ext cx="6862822" cy="4888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803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4. </a:t>
          </a:r>
          <a:r>
            <a:rPr lang="en-US" sz="2500" kern="1200" dirty="0" err="1" smtClean="0">
              <a:solidFill>
                <a:schemeClr val="tx1"/>
              </a:solidFill>
            </a:rPr>
            <a:t>Penulisan</a:t>
          </a:r>
          <a:r>
            <a:rPr lang="en-US" sz="2500" kern="1200" dirty="0" smtClean="0">
              <a:solidFill>
                <a:schemeClr val="tx1"/>
              </a:solidFill>
            </a:rPr>
            <a:t> </a:t>
          </a:r>
          <a:r>
            <a:rPr lang="en-US" sz="2500" kern="1200" dirty="0" err="1" smtClean="0">
              <a:solidFill>
                <a:schemeClr val="tx1"/>
              </a:solidFill>
            </a:rPr>
            <a:t>Ilmiah</a:t>
          </a:r>
          <a:r>
            <a:rPr lang="en-US" sz="2500" kern="1200" dirty="0" smtClean="0">
              <a:solidFill>
                <a:schemeClr val="tx1"/>
              </a:solidFill>
            </a:rPr>
            <a:t> </a:t>
          </a:r>
          <a:r>
            <a:rPr lang="en-US" sz="2500" kern="1200" dirty="0" err="1" smtClean="0">
              <a:solidFill>
                <a:schemeClr val="tx1"/>
              </a:solidFill>
            </a:rPr>
            <a:t>dan</a:t>
          </a:r>
          <a:r>
            <a:rPr lang="en-US" sz="2500" kern="1200" dirty="0" smtClean="0">
              <a:solidFill>
                <a:schemeClr val="tx1"/>
              </a:solidFill>
            </a:rPr>
            <a:t> </a:t>
          </a:r>
          <a:r>
            <a:rPr lang="en-US" sz="2500" kern="1200" dirty="0" err="1" smtClean="0">
              <a:solidFill>
                <a:schemeClr val="tx1"/>
              </a:solidFill>
            </a:rPr>
            <a:t>Publikasi</a:t>
          </a:r>
          <a:r>
            <a:rPr lang="en-US" sz="2500" kern="1200" dirty="0" smtClean="0">
              <a:solidFill>
                <a:schemeClr val="tx1"/>
              </a:solidFill>
            </a:rPr>
            <a:t> </a:t>
          </a:r>
          <a:r>
            <a:rPr lang="en-US" sz="2500" kern="1200" dirty="0" err="1" smtClean="0">
              <a:solidFill>
                <a:schemeClr val="tx1"/>
              </a:solidFill>
            </a:rPr>
            <a:t>Penelitian</a:t>
          </a:r>
          <a:endParaRPr lang="id-ID" sz="2500" i="1" kern="1200" dirty="0">
            <a:solidFill>
              <a:schemeClr val="tx1"/>
            </a:solidFill>
          </a:endParaRPr>
        </a:p>
      </dsp:txBody>
      <dsp:txXfrm>
        <a:off x="959539" y="2443655"/>
        <a:ext cx="6862822" cy="488861"/>
      </dsp:txXfrm>
    </dsp:sp>
    <dsp:sp modelId="{F22447C9-6178-4BDF-AD93-D3C8B72968BB}">
      <dsp:nvSpPr>
        <dsp:cNvPr id="0" name=""/>
        <dsp:cNvSpPr/>
      </dsp:nvSpPr>
      <dsp:spPr>
        <a:xfrm>
          <a:off x="654001" y="2382547"/>
          <a:ext cx="611076" cy="61107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208DB3-772A-413C-9BE1-16529BF6F398}">
      <dsp:nvSpPr>
        <dsp:cNvPr id="0" name=""/>
        <dsp:cNvSpPr/>
      </dsp:nvSpPr>
      <dsp:spPr>
        <a:xfrm>
          <a:off x="775659" y="3176853"/>
          <a:ext cx="7046702" cy="4888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803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5. Systematic Literature Review (SLR)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775659" y="3176853"/>
        <a:ext cx="7046702" cy="488861"/>
      </dsp:txXfrm>
    </dsp:sp>
    <dsp:sp modelId="{2FFBCD89-C349-420B-A154-252D9F74A287}">
      <dsp:nvSpPr>
        <dsp:cNvPr id="0" name=""/>
        <dsp:cNvSpPr/>
      </dsp:nvSpPr>
      <dsp:spPr>
        <a:xfrm>
          <a:off x="470121" y="3115746"/>
          <a:ext cx="611076" cy="61107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E8BBC9A-2AED-4E65-8D98-B344E92E5F79}">
      <dsp:nvSpPr>
        <dsp:cNvPr id="0" name=""/>
        <dsp:cNvSpPr/>
      </dsp:nvSpPr>
      <dsp:spPr>
        <a:xfrm>
          <a:off x="373537" y="3910052"/>
          <a:ext cx="7448823" cy="4888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803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6. </a:t>
          </a:r>
          <a:r>
            <a:rPr lang="en-US" sz="2500" kern="1200" dirty="0" err="1" smtClean="0">
              <a:solidFill>
                <a:schemeClr val="tx1"/>
              </a:solidFill>
            </a:rPr>
            <a:t>Pembimbingan</a:t>
          </a:r>
          <a:r>
            <a:rPr lang="en-US" sz="2500" kern="1200" dirty="0" smtClean="0">
              <a:solidFill>
                <a:schemeClr val="tx1"/>
              </a:solidFill>
            </a:rPr>
            <a:t> </a:t>
          </a:r>
          <a:r>
            <a:rPr lang="en-US" sz="2500" kern="1200" dirty="0" err="1" smtClean="0">
              <a:solidFill>
                <a:schemeClr val="tx1"/>
              </a:solidFill>
            </a:rPr>
            <a:t>dan</a:t>
          </a:r>
          <a:r>
            <a:rPr lang="en-US" sz="2500" kern="1200" dirty="0" smtClean="0">
              <a:solidFill>
                <a:schemeClr val="tx1"/>
              </a:solidFill>
            </a:rPr>
            <a:t> </a:t>
          </a:r>
          <a:r>
            <a:rPr lang="en-US" sz="2500" kern="1200" dirty="0" err="1" smtClean="0">
              <a:solidFill>
                <a:schemeClr val="tx1"/>
              </a:solidFill>
            </a:rPr>
            <a:t>Presentasi</a:t>
          </a:r>
          <a:r>
            <a:rPr lang="en-US" sz="2500" kern="1200" dirty="0" smtClean="0">
              <a:solidFill>
                <a:schemeClr val="tx1"/>
              </a:solidFill>
            </a:rPr>
            <a:t> </a:t>
          </a:r>
          <a:r>
            <a:rPr lang="en-US" sz="2500" kern="1200" dirty="0" err="1" smtClean="0">
              <a:solidFill>
                <a:schemeClr val="tx1"/>
              </a:solidFill>
            </a:rPr>
            <a:t>Penelitian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373537" y="3910052"/>
        <a:ext cx="7448823" cy="488861"/>
      </dsp:txXfrm>
    </dsp:sp>
    <dsp:sp modelId="{14679AA7-89A1-4991-9B88-549C5E85B9DA}">
      <dsp:nvSpPr>
        <dsp:cNvPr id="0" name=""/>
        <dsp:cNvSpPr/>
      </dsp:nvSpPr>
      <dsp:spPr>
        <a:xfrm>
          <a:off x="67999" y="3848944"/>
          <a:ext cx="611076" cy="61107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BE896-B728-4082-B705-31534B89A164}">
      <dsp:nvSpPr>
        <dsp:cNvPr id="0" name=""/>
        <dsp:cNvSpPr/>
      </dsp:nvSpPr>
      <dsp:spPr>
        <a:xfrm>
          <a:off x="4" y="2084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1. </a:t>
          </a:r>
          <a:r>
            <a:rPr lang="en-US" sz="2200" kern="1200" dirty="0" err="1" smtClean="0"/>
            <a:t>Penentuan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Bidang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Penelitian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Research Field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14567"/>
        <a:ext cx="8433229" cy="401233"/>
      </dsp:txXfrm>
    </dsp:sp>
    <dsp:sp modelId="{BDF591A8-1704-4ECC-9CFE-F3F9064D9674}">
      <dsp:nvSpPr>
        <dsp:cNvPr id="0" name=""/>
        <dsp:cNvSpPr/>
      </dsp:nvSpPr>
      <dsp:spPr>
        <a:xfrm rot="5400000">
          <a:off x="4148506" y="439849"/>
          <a:ext cx="161191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4171566" y="455148"/>
        <a:ext cx="115073" cy="112834"/>
      </dsp:txXfrm>
    </dsp:sp>
    <dsp:sp modelId="{111A853C-CEFF-4837-BADE-24CF1E2C3729}">
      <dsp:nvSpPr>
        <dsp:cNvPr id="0" name=""/>
        <dsp:cNvSpPr/>
      </dsp:nvSpPr>
      <dsp:spPr>
        <a:xfrm>
          <a:off x="4" y="643204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2. </a:t>
          </a:r>
          <a:r>
            <a:rPr lang="en-US" sz="2200" kern="1200" dirty="0" err="1" smtClean="0"/>
            <a:t>Penentuan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Topik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Penelitian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Research Topic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655687"/>
        <a:ext cx="8433229" cy="401233"/>
      </dsp:txXfrm>
    </dsp:sp>
    <dsp:sp modelId="{7CE19570-EA1C-4F11-ADD1-7F59E0C140CC}">
      <dsp:nvSpPr>
        <dsp:cNvPr id="0" name=""/>
        <dsp:cNvSpPr/>
      </dsp:nvSpPr>
      <dsp:spPr>
        <a:xfrm rot="5400000">
          <a:off x="4149189" y="1080059"/>
          <a:ext cx="159824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4171565" y="1096042"/>
        <a:ext cx="115073" cy="111877"/>
      </dsp:txXfrm>
    </dsp:sp>
    <dsp:sp modelId="{4BFBA2DF-5D1A-4692-9572-DD1DC778C2AE}">
      <dsp:nvSpPr>
        <dsp:cNvPr id="0" name=""/>
        <dsp:cNvSpPr/>
      </dsp:nvSpPr>
      <dsp:spPr>
        <a:xfrm>
          <a:off x="4" y="1282503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3. </a:t>
          </a:r>
          <a:r>
            <a:rPr lang="en-US" sz="2200" kern="1200" dirty="0" err="1" smtClean="0"/>
            <a:t>Penentuan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Masalah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Penelitian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Research Problem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1294986"/>
        <a:ext cx="8433229" cy="401233"/>
      </dsp:txXfrm>
    </dsp:sp>
    <dsp:sp modelId="{32DD0A9B-C0B7-4A90-8634-CD4951ED9FF5}">
      <dsp:nvSpPr>
        <dsp:cNvPr id="0" name=""/>
        <dsp:cNvSpPr/>
      </dsp:nvSpPr>
      <dsp:spPr>
        <a:xfrm rot="5400000">
          <a:off x="4149189" y="1719357"/>
          <a:ext cx="159824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4171565" y="1735340"/>
        <a:ext cx="115073" cy="111877"/>
      </dsp:txXfrm>
    </dsp:sp>
    <dsp:sp modelId="{26412A0F-61FF-4A76-980F-ADC7C2042A0B}">
      <dsp:nvSpPr>
        <dsp:cNvPr id="0" name=""/>
        <dsp:cNvSpPr/>
      </dsp:nvSpPr>
      <dsp:spPr>
        <a:xfrm>
          <a:off x="4" y="1921802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4</a:t>
          </a:r>
          <a:r>
            <a:rPr lang="id-ID" sz="2200" kern="1200" dirty="0" smtClean="0"/>
            <a:t>. </a:t>
          </a:r>
          <a:r>
            <a:rPr lang="en-US" sz="2200" kern="1200" dirty="0" err="1" smtClean="0"/>
            <a:t>Perangkuman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Metode-Metode</a:t>
          </a:r>
          <a:r>
            <a:rPr lang="en-US" sz="2200" kern="1200" dirty="0" smtClean="0"/>
            <a:t> </a:t>
          </a:r>
          <a:r>
            <a:rPr lang="en-US" sz="2200" kern="1200" dirty="0" smtClean="0"/>
            <a:t>Yang Ada (</a:t>
          </a:r>
          <a:r>
            <a:rPr lang="en-US" sz="2200" b="1" i="1" kern="1200" dirty="0" smtClean="0">
              <a:solidFill>
                <a:srgbClr val="C00000"/>
              </a:solidFill>
            </a:rPr>
            <a:t>State-of-the-Art </a:t>
          </a:r>
          <a:r>
            <a:rPr lang="en-US" sz="2200" b="1" i="1" kern="1200" dirty="0" smtClean="0">
              <a:solidFill>
                <a:srgbClr val="C00000"/>
              </a:solidFill>
            </a:rPr>
            <a:t>Methods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1934285"/>
        <a:ext cx="8433229" cy="401233"/>
      </dsp:txXfrm>
    </dsp:sp>
    <dsp:sp modelId="{EFB17ADE-A653-4572-A12B-C328E4FA8E3D}">
      <dsp:nvSpPr>
        <dsp:cNvPr id="0" name=""/>
        <dsp:cNvSpPr/>
      </dsp:nvSpPr>
      <dsp:spPr>
        <a:xfrm rot="5400000">
          <a:off x="4149189" y="2358656"/>
          <a:ext cx="159824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4171565" y="2374639"/>
        <a:ext cx="115073" cy="111877"/>
      </dsp:txXfrm>
    </dsp:sp>
    <dsp:sp modelId="{D891ADC6-E483-4227-8F79-3F250D8E716B}">
      <dsp:nvSpPr>
        <dsp:cNvPr id="0" name=""/>
        <dsp:cNvSpPr/>
      </dsp:nvSpPr>
      <dsp:spPr>
        <a:xfrm>
          <a:off x="4" y="2561101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5. </a:t>
          </a:r>
          <a:r>
            <a:rPr lang="en-US" sz="2200" kern="1200" dirty="0" err="1" smtClean="0"/>
            <a:t>Penentuan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Metode</a:t>
          </a:r>
          <a:r>
            <a:rPr lang="en-US" sz="2200" kern="1200" dirty="0" smtClean="0"/>
            <a:t> </a:t>
          </a:r>
          <a:r>
            <a:rPr lang="en-US" sz="2200" kern="1200" dirty="0" smtClean="0"/>
            <a:t>Yang </a:t>
          </a:r>
          <a:r>
            <a:rPr lang="en-US" sz="2200" kern="1200" dirty="0" err="1" smtClean="0"/>
            <a:t>Diusulkan</a:t>
          </a:r>
          <a:r>
            <a:rPr lang="en-US" sz="2200" kern="1200" dirty="0" smtClean="0"/>
            <a:t> </a:t>
          </a:r>
          <a:r>
            <a:rPr lang="en-US" sz="2200" kern="1200" dirty="0" smtClean="0"/>
            <a:t>(</a:t>
          </a:r>
          <a:r>
            <a:rPr lang="en-US" sz="2200" b="1" i="1" kern="1200" dirty="0" smtClean="0">
              <a:solidFill>
                <a:srgbClr val="C00000"/>
              </a:solidFill>
            </a:rPr>
            <a:t>Proposed Method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7" y="2573584"/>
        <a:ext cx="8433229" cy="401233"/>
      </dsp:txXfrm>
    </dsp:sp>
    <dsp:sp modelId="{4AB6EAA5-0D09-4161-8D9A-7EC04FA1674E}">
      <dsp:nvSpPr>
        <dsp:cNvPr id="0" name=""/>
        <dsp:cNvSpPr/>
      </dsp:nvSpPr>
      <dsp:spPr>
        <a:xfrm rot="5400011">
          <a:off x="4149676" y="2997304"/>
          <a:ext cx="158848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4171564" y="3013774"/>
        <a:ext cx="115073" cy="111194"/>
      </dsp:txXfrm>
    </dsp:sp>
    <dsp:sp modelId="{ED630954-78E6-4446-9DE7-A220588C9BF3}">
      <dsp:nvSpPr>
        <dsp:cNvPr id="0" name=""/>
        <dsp:cNvSpPr/>
      </dsp:nvSpPr>
      <dsp:spPr>
        <a:xfrm>
          <a:off x="2" y="3199098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6. </a:t>
          </a:r>
          <a:r>
            <a:rPr lang="en-US" sz="2200" kern="1200" dirty="0" err="1" smtClean="0"/>
            <a:t>Evaluasi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Metode</a:t>
          </a:r>
          <a:r>
            <a:rPr lang="en-US" sz="2200" kern="1200" dirty="0" smtClean="0"/>
            <a:t> </a:t>
          </a:r>
          <a:r>
            <a:rPr lang="en-US" sz="2200" kern="1200" dirty="0" smtClean="0"/>
            <a:t>Yang </a:t>
          </a:r>
          <a:r>
            <a:rPr lang="en-US" sz="2200" kern="1200" dirty="0" err="1" smtClean="0"/>
            <a:t>Diusulkan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Evaluation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5" y="3211581"/>
        <a:ext cx="8433229" cy="401233"/>
      </dsp:txXfrm>
    </dsp:sp>
    <dsp:sp modelId="{50D2BB53-1682-4ABF-AE95-26C724666FD1}">
      <dsp:nvSpPr>
        <dsp:cNvPr id="0" name=""/>
        <dsp:cNvSpPr/>
      </dsp:nvSpPr>
      <dsp:spPr>
        <a:xfrm rot="5400000">
          <a:off x="4149187" y="3635952"/>
          <a:ext cx="159824" cy="191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800" kern="1200"/>
        </a:p>
      </dsp:txBody>
      <dsp:txXfrm rot="-5400000">
        <a:off x="4171563" y="3651935"/>
        <a:ext cx="115073" cy="111877"/>
      </dsp:txXfrm>
    </dsp:sp>
    <dsp:sp modelId="{D01CCC73-DB11-4641-996D-464799A53EA1}">
      <dsp:nvSpPr>
        <dsp:cNvPr id="0" name=""/>
        <dsp:cNvSpPr/>
      </dsp:nvSpPr>
      <dsp:spPr>
        <a:xfrm>
          <a:off x="2" y="3838396"/>
          <a:ext cx="8458195" cy="42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7. </a:t>
          </a:r>
          <a:r>
            <a:rPr lang="en-US" sz="2200" kern="1200" dirty="0" err="1" smtClean="0"/>
            <a:t>Penulisan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Ilmiah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Publikasi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Hasil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Penelitian</a:t>
          </a:r>
          <a:r>
            <a:rPr lang="en-US" sz="2200" kern="1200" dirty="0" smtClean="0"/>
            <a:t> (</a:t>
          </a:r>
          <a:r>
            <a:rPr lang="en-US" sz="2200" b="1" i="1" kern="1200" dirty="0" smtClean="0">
              <a:solidFill>
                <a:srgbClr val="C00000"/>
              </a:solidFill>
            </a:rPr>
            <a:t>Publications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12485" y="3850879"/>
        <a:ext cx="8433229" cy="401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81400" y="9224965"/>
            <a:ext cx="3200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9" tIns="47690" rIns="95379" bIns="47690" numCol="1" anchor="t" anchorCtr="0" compatLnSpc="1">
            <a:prstTxWarp prst="textNoShape">
              <a:avLst/>
            </a:prstTxWarp>
          </a:bodyPr>
          <a:lstStyle>
            <a:lvl1pPr algn="r" defTabSz="953991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11190" y="180976"/>
            <a:ext cx="61642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9" tIns="47690" rIns="95379" bIns="47690" numCol="1" anchor="t" anchorCtr="0" compatLnSpc="1">
            <a:prstTxWarp prst="textNoShape">
              <a:avLst/>
            </a:prstTxWarp>
          </a:bodyPr>
          <a:lstStyle>
            <a:lvl1pPr algn="r" defTabSz="953991">
              <a:defRPr sz="700" i="1" dirty="0" smtClean="0">
                <a:effectLst/>
              </a:defRPr>
            </a:lvl1pPr>
          </a:lstStyle>
          <a:p>
            <a:pPr>
              <a:defRPr/>
            </a:pPr>
            <a:r>
              <a:rPr lang="en-US" altLang="ja-JP" dirty="0" smtClean="0"/>
              <a:t>Research Methodology</a:t>
            </a:r>
            <a:endParaRPr lang="en-US" altLang="ja-JP" dirty="0"/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95301" y="9101139"/>
            <a:ext cx="3314701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9" tIns="47690" rIns="95379" bIns="47690" numCol="1" anchor="b" anchorCtr="0" compatLnSpc="1">
            <a:prstTxWarp prst="textNoShape">
              <a:avLst/>
            </a:prstTxWarp>
          </a:bodyPr>
          <a:lstStyle>
            <a:lvl1pPr algn="l" defTabSz="953991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611190" y="381000"/>
            <a:ext cx="6096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/>
          <a:lstStyle/>
          <a:p>
            <a:pPr>
              <a:defRPr/>
            </a:pPr>
            <a:endParaRPr lang="id-ID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611190" y="9220200"/>
            <a:ext cx="6096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/>
          <a:lstStyle/>
          <a:p>
            <a:pPr>
              <a:defRPr/>
            </a:pP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"/>
          </p:nvPr>
        </p:nvSpPr>
        <p:spPr>
          <a:xfrm>
            <a:off x="611190" y="-100012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F70BB06A-BCC8-4C11-A7C1-67582F4C337E}" type="slidenum">
              <a:rPr lang="en-US" sz="700" i="1" smtClean="0">
                <a:effectLst/>
              </a:rPr>
              <a:pPr algn="l"/>
              <a:t>‹#›</a:t>
            </a:fld>
            <a:endParaRPr lang="en-US" sz="700" i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5611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9" tIns="47690" rIns="95379" bIns="47690" numCol="1" anchor="t" anchorCtr="0" compatLnSpc="1">
            <a:prstTxWarp prst="textNoShape">
              <a:avLst/>
            </a:prstTxWarp>
          </a:bodyPr>
          <a:lstStyle>
            <a:lvl1pPr algn="l" defTabSz="95399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6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9" tIns="47690" rIns="95379" bIns="47690" numCol="1" anchor="t" anchorCtr="0" compatLnSpc="1">
            <a:prstTxWarp prst="textNoShape">
              <a:avLst/>
            </a:prstTxWarp>
          </a:bodyPr>
          <a:lstStyle>
            <a:lvl1pPr algn="r" defTabSz="95399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4CD75735-1E94-47CC-9DBE-43AE6ADE1834}" type="datetime1">
              <a:rPr lang="en-US" altLang="ja-JP" smtClean="0"/>
              <a:t>7/8/2015</a:t>
            </a:fld>
            <a:endParaRPr lang="en-US" altLang="ja-JP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0725"/>
            <a:ext cx="479901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3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9" tIns="47690" rIns="95379" bIns="47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9" tIns="47690" rIns="95379" bIns="47690" numCol="1" anchor="b" anchorCtr="0" compatLnSpc="1">
            <a:prstTxWarp prst="textNoShape">
              <a:avLst/>
            </a:prstTxWarp>
          </a:bodyPr>
          <a:lstStyle>
            <a:lvl1pPr algn="l" defTabSz="95399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6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9" tIns="47690" rIns="95379" bIns="47690" numCol="1" anchor="b" anchorCtr="0" compatLnSpc="1">
            <a:prstTxWarp prst="textNoShape">
              <a:avLst/>
            </a:prstTxWarp>
          </a:bodyPr>
          <a:lstStyle>
            <a:lvl1pPr algn="r" defTabSz="95399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38C9D2B2-F8A0-41B1-8482-D108E1D20E7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242092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116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4DE5D-4095-4917-B3BC-EA2D7883FF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7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909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652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961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93528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63856"/>
            <a:ext cx="2057400" cy="365125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39"/>
            <a:ext cx="62865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8517030" y="2053939"/>
            <a:ext cx="62865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7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485461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8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66975"/>
            <a:ext cx="78867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6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96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43050"/>
            <a:ext cx="3886200" cy="4633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43050"/>
            <a:ext cx="3886200" cy="4633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squares"/>
          <p:cNvGrpSpPr/>
          <p:nvPr userDrawn="1"/>
        </p:nvGrpSpPr>
        <p:grpSpPr>
          <a:xfrm>
            <a:off x="1" y="485461"/>
            <a:ext cx="628650" cy="524183"/>
            <a:chOff x="0" y="452558"/>
            <a:chExt cx="914400" cy="524182"/>
          </a:xfrm>
        </p:grpSpPr>
        <p:sp>
          <p:nvSpPr>
            <p:cNvPr id="17" name="Rounded Rectangle 16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5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0817"/>
            <a:ext cx="7886700" cy="12122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squares"/>
          <p:cNvGrpSpPr/>
          <p:nvPr userDrawn="1"/>
        </p:nvGrpSpPr>
        <p:grpSpPr>
          <a:xfrm>
            <a:off x="1" y="485461"/>
            <a:ext cx="628650" cy="524183"/>
            <a:chOff x="0" y="452558"/>
            <a:chExt cx="914400" cy="524182"/>
          </a:xfrm>
        </p:grpSpPr>
        <p:sp>
          <p:nvSpPr>
            <p:cNvPr id="15" name="Rounded Rectangle 14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0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485461"/>
            <a:ext cx="62865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00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200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9104"/>
            <a:ext cx="7886700" cy="464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546E0E4-908A-4724-B308-E4F6AE4FA0DD}" type="slidenum">
              <a:rPr kumimoji="0"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84" y="6593288"/>
            <a:ext cx="850100" cy="2017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" y="6593288"/>
            <a:ext cx="1019247" cy="2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3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05800" cy="14843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sz="6600" dirty="0" smtClean="0">
                <a:solidFill>
                  <a:schemeClr val="bg1">
                    <a:lumMod val="65000"/>
                  </a:schemeClr>
                </a:solidFill>
              </a:rPr>
              <a:t>Research Methodology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sz="6600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28800" y="4267200"/>
            <a:ext cx="5486400" cy="16002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id-ID" sz="3600" dirty="0" smtClean="0"/>
              <a:t>Romi Satria Wahon</a:t>
            </a:r>
            <a:r>
              <a:rPr lang="en-US" sz="3600" dirty="0" smtClean="0"/>
              <a:t>o</a:t>
            </a:r>
            <a:br>
              <a:rPr lang="en-US" sz="3600" dirty="0" smtClean="0"/>
            </a:b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romi@romisatriawahono.net</a:t>
            </a:r>
            <a:b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r>
              <a:rPr lang="en-US" sz="2500" i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://romisatriawahono.net/rm</a:t>
            </a: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WA/SMS</a:t>
            </a:r>
            <a:r>
              <a:rPr lang="id-ID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+6281586220090</a:t>
            </a:r>
            <a:r>
              <a:rPr lang="id-ID" sz="2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id-ID" sz="2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515350" cy="1200149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8439150" cy="5124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mata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kuliah</a:t>
            </a:r>
            <a:r>
              <a:rPr lang="en-US" dirty="0" smtClean="0">
                <a:solidFill>
                  <a:srgbClr val="C00000"/>
                </a:solidFill>
              </a:rPr>
              <a:t> yang </a:t>
            </a:r>
            <a:r>
              <a:rPr lang="en-US" dirty="0" err="1" smtClean="0">
                <a:solidFill>
                  <a:srgbClr val="C00000"/>
                </a:solidFill>
              </a:rPr>
              <a:t>sudah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kita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terima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di </a:t>
            </a:r>
            <a:r>
              <a:rPr lang="en-US" dirty="0" err="1" smtClean="0"/>
              <a:t>perkuliahan</a:t>
            </a:r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Bidang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penelitian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di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smtClean="0"/>
              <a:t>computing: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passion!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Software Engineering (SE)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2743200"/>
          <a:ext cx="6096000" cy="1854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Engineering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Mining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 Processing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Vision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Computer Interaction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 Computing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Information Retrieval</a:t>
                      </a:r>
                      <a:endParaRPr lang="id-ID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Bioinformatics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dsb</a:t>
                      </a:r>
                      <a:endParaRPr lang="id-ID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8058150" cy="51002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Searching</a:t>
            </a:r>
            <a:r>
              <a:rPr lang="en-US" dirty="0" smtClean="0"/>
              <a:t> di </a:t>
            </a:r>
            <a:r>
              <a:rPr lang="en-US" dirty="0" err="1" smtClean="0"/>
              <a:t>google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scholar, ACM, IEEE Explore, </a:t>
            </a:r>
            <a:r>
              <a:rPr lang="en-US" dirty="0" err="1" smtClean="0"/>
              <a:t>ScienceDirect.Com</a:t>
            </a:r>
            <a:r>
              <a:rPr lang="en-US" dirty="0" smtClean="0"/>
              <a:t>:</a:t>
            </a:r>
          </a:p>
          <a:p>
            <a:pPr lvl="1"/>
            <a:r>
              <a:rPr lang="id-ID" dirty="0" err="1" smtClean="0"/>
              <a:t>research</a:t>
            </a:r>
            <a:r>
              <a:rPr lang="id-ID" dirty="0" smtClean="0"/>
              <a:t> </a:t>
            </a:r>
            <a:r>
              <a:rPr lang="id-ID" dirty="0" err="1" smtClean="0">
                <a:solidFill>
                  <a:srgbClr val="0070C0"/>
                </a:solidFill>
              </a:rPr>
              <a:t>trends</a:t>
            </a:r>
            <a:r>
              <a:rPr lang="en-US" dirty="0" smtClean="0">
                <a:solidFill>
                  <a:srgbClr val="0070C0"/>
                </a:solidFill>
              </a:rPr>
              <a:t>/challenge/topics</a:t>
            </a:r>
            <a:r>
              <a:rPr lang="id-ID" dirty="0" smtClean="0">
                <a:solidFill>
                  <a:srgbClr val="0070C0"/>
                </a:solidFill>
              </a:rPr>
              <a:t> </a:t>
            </a:r>
            <a:r>
              <a:rPr lang="id-ID" dirty="0" smtClean="0"/>
              <a:t>on</a:t>
            </a:r>
            <a:r>
              <a:rPr lang="en-US" dirty="0" smtClean="0"/>
              <a:t> NAMA BIDANG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id-ID" dirty="0" err="1" smtClean="0">
                <a:solidFill>
                  <a:srgbClr val="C00000"/>
                </a:solidFill>
              </a:rPr>
              <a:t>ontoh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</a:t>
            </a:r>
            <a:r>
              <a:rPr lang="id-ID" dirty="0" smtClean="0"/>
              <a:t>ari </a:t>
            </a:r>
            <a:r>
              <a:rPr lang="en-US" dirty="0" smtClean="0"/>
              <a:t>paper-paper survey </a:t>
            </a:r>
            <a:r>
              <a:rPr lang="en-US" dirty="0" err="1" smtClean="0"/>
              <a:t>dan</a:t>
            </a:r>
            <a:r>
              <a:rPr lang="en-US" dirty="0" smtClean="0"/>
              <a:t> review </a:t>
            </a:r>
            <a:r>
              <a:rPr lang="en-US" dirty="0" err="1" smtClean="0"/>
              <a:t>tentang</a:t>
            </a:r>
            <a:r>
              <a:rPr lang="en-US" dirty="0" smtClean="0"/>
              <a:t> software engineering,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trend </a:t>
            </a:r>
            <a:r>
              <a:rPr lang="en-US" dirty="0" err="1" smtClean="0">
                <a:solidFill>
                  <a:srgbClr val="0070C0"/>
                </a:solidFill>
              </a:rPr>
              <a:t>penelitian</a:t>
            </a:r>
            <a:r>
              <a:rPr lang="en-US" dirty="0" smtClean="0">
                <a:solidFill>
                  <a:srgbClr val="0070C0"/>
                </a:solidFill>
              </a:rPr>
              <a:t> di </a:t>
            </a:r>
            <a:r>
              <a:rPr lang="en-US" dirty="0" err="1" smtClean="0">
                <a:solidFill>
                  <a:srgbClr val="0070C0"/>
                </a:solidFill>
              </a:rPr>
              <a:t>bidang</a:t>
            </a:r>
            <a:r>
              <a:rPr lang="en-US" dirty="0" smtClean="0">
                <a:solidFill>
                  <a:srgbClr val="0070C0"/>
                </a:solidFill>
              </a:rPr>
              <a:t> SE</a:t>
            </a:r>
            <a:r>
              <a:rPr lang="en-US" dirty="0" smtClean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Autonomic Computing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Software Defect Prediction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Software Process Improvement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Service Oriented Architecture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Soft Computing Applications in Software Engineering</a:t>
            </a:r>
          </a:p>
          <a:p>
            <a:pPr lvl="1"/>
            <a:r>
              <a:rPr lang="en-US" dirty="0" smtClean="0"/>
              <a:t>S</a:t>
            </a:r>
            <a:r>
              <a:rPr lang="id-ID" dirty="0" err="1" smtClean="0"/>
              <a:t>aya</a:t>
            </a:r>
            <a:r>
              <a:rPr lang="id-ID" dirty="0" smtClean="0"/>
              <a:t> mengambil </a:t>
            </a:r>
            <a:r>
              <a:rPr lang="id-ID" dirty="0"/>
              <a:t>topik </a:t>
            </a:r>
            <a:r>
              <a:rPr lang="id-ID" dirty="0" smtClean="0"/>
              <a:t>penelitian</a:t>
            </a:r>
            <a:r>
              <a:rPr lang="en-US" dirty="0" smtClean="0"/>
              <a:t>: </a:t>
            </a:r>
            <a:r>
              <a:rPr lang="id-ID" dirty="0" err="1" smtClean="0">
                <a:solidFill>
                  <a:srgbClr val="0070C0"/>
                </a:solidFill>
              </a:rPr>
              <a:t>Software</a:t>
            </a:r>
            <a:r>
              <a:rPr lang="id-ID" dirty="0" smtClean="0">
                <a:solidFill>
                  <a:srgbClr val="0070C0"/>
                </a:solidFill>
              </a:rPr>
              <a:t> </a:t>
            </a:r>
            <a:r>
              <a:rPr lang="id-ID" dirty="0" err="1" smtClean="0">
                <a:solidFill>
                  <a:srgbClr val="0070C0"/>
                </a:solidFill>
              </a:rPr>
              <a:t>Defect</a:t>
            </a:r>
            <a:r>
              <a:rPr lang="id-ID" dirty="0" smtClean="0">
                <a:solidFill>
                  <a:srgbClr val="0070C0"/>
                </a:solidFill>
              </a:rPr>
              <a:t> </a:t>
            </a:r>
            <a:r>
              <a:rPr lang="id-ID" dirty="0" err="1" smtClean="0">
                <a:solidFill>
                  <a:srgbClr val="0070C0"/>
                </a:solidFill>
              </a:rPr>
              <a:t>Prediction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3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49"/>
            <a:ext cx="8058150" cy="4887914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/>
              <a:t>Estimasi</a:t>
            </a:r>
            <a:r>
              <a:rPr lang="en-US" sz="2800" dirty="0" smtClean="0"/>
              <a:t> (Estimation)</a:t>
            </a:r>
            <a:endParaRPr lang="id-ID" sz="2800" dirty="0" smtClean="0"/>
          </a:p>
          <a:p>
            <a:pPr marL="801687" lvl="1" indent="-514350" algn="just"/>
            <a:r>
              <a:rPr lang="en-US" sz="2400" dirty="0"/>
              <a:t>Neural Network, Multiple Linear Regression, </a:t>
            </a:r>
            <a:r>
              <a:rPr lang="en-US" sz="2400" dirty="0" err="1" smtClean="0"/>
              <a:t>dsb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/>
              <a:t>Prediksi</a:t>
            </a:r>
            <a:r>
              <a:rPr lang="en-US" sz="2800" dirty="0" smtClean="0"/>
              <a:t> (Prediction):</a:t>
            </a:r>
          </a:p>
          <a:p>
            <a:pPr marL="863600" lvl="1" indent="-514350" algn="just"/>
            <a:r>
              <a:rPr lang="en-US" sz="2400" dirty="0" smtClean="0"/>
              <a:t>Neural Network, </a:t>
            </a:r>
            <a:r>
              <a:rPr lang="en-US" sz="2400" dirty="0" err="1" smtClean="0"/>
              <a:t>Multipl</a:t>
            </a:r>
            <a:r>
              <a:rPr lang="id-ID" sz="2400" dirty="0" smtClean="0"/>
              <a:t>e </a:t>
            </a:r>
            <a:r>
              <a:rPr lang="en-US" sz="2400" dirty="0" smtClean="0"/>
              <a:t>Linear Regression, </a:t>
            </a:r>
            <a:r>
              <a:rPr lang="id-ID" sz="2400" dirty="0" smtClean="0"/>
              <a:t>SVM, </a:t>
            </a:r>
            <a:r>
              <a:rPr lang="en-US" sz="2400" dirty="0" err="1" smtClean="0"/>
              <a:t>dsb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Klasifikasi (Classification): </a:t>
            </a:r>
            <a:endParaRPr lang="en-US" sz="2800" dirty="0"/>
          </a:p>
          <a:p>
            <a:pPr marL="914400" lvl="1" indent="-514350" algn="just"/>
            <a:r>
              <a:rPr lang="en-US" sz="2400" dirty="0"/>
              <a:t>CART, K-NN, ID3, C4.5, </a:t>
            </a:r>
            <a:r>
              <a:rPr lang="en-US" sz="2400" dirty="0" err="1"/>
              <a:t>dsb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/>
              <a:t>Pengelompokan</a:t>
            </a:r>
            <a:r>
              <a:rPr lang="en-US" sz="2800" dirty="0" smtClean="0"/>
              <a:t> (Clustering):</a:t>
            </a:r>
            <a:endParaRPr lang="en-US" sz="2800" dirty="0"/>
          </a:p>
          <a:p>
            <a:pPr marL="914400" lvl="1" indent="-514350" algn="just"/>
            <a:r>
              <a:rPr lang="en-US" sz="2400" dirty="0" smtClean="0"/>
              <a:t>K-Means,</a:t>
            </a:r>
            <a:r>
              <a:rPr lang="id-ID" sz="2400" dirty="0"/>
              <a:t> </a:t>
            </a:r>
            <a:r>
              <a:rPr lang="id-ID" sz="2400" dirty="0" smtClean="0"/>
              <a:t>Fuzzy C-Means, SOM, K-Medoids</a:t>
            </a:r>
            <a:r>
              <a:rPr lang="en-US" sz="2400" dirty="0" smtClean="0"/>
              <a:t>, </a:t>
            </a:r>
            <a:r>
              <a:rPr lang="en-US" sz="2400" dirty="0" err="1" smtClean="0"/>
              <a:t>dsb</a:t>
            </a:r>
            <a:endParaRPr lang="en-US" sz="2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/>
              <a:t>Asosiasi</a:t>
            </a:r>
            <a:r>
              <a:rPr lang="en-US" sz="2800" dirty="0" smtClean="0"/>
              <a:t> (Association):</a:t>
            </a:r>
          </a:p>
          <a:p>
            <a:pPr marL="914400" lvl="1" indent="-514350" algn="just"/>
            <a:r>
              <a:rPr lang="id-ID" sz="2400" dirty="0" smtClean="0"/>
              <a:t>Apriori, FP-Growth, </a:t>
            </a:r>
            <a:r>
              <a:rPr lang="en-US" sz="2400" dirty="0" err="1" smtClean="0"/>
              <a:t>dsb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  <a:p>
            <a:pPr marL="514350" indent="-514350" algn="just">
              <a:buFont typeface="+mj-lt"/>
              <a:buAutoNum type="arabicPeriod"/>
            </a:pPr>
            <a:endParaRPr lang="id-ID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7200"/>
            <a:ext cx="8561387" cy="6477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3600" dirty="0" smtClean="0"/>
              <a:t>Image Restoration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 smtClean="0"/>
              <a:t>Image Compression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 smtClean="0"/>
              <a:t>Biometrics:</a:t>
            </a:r>
          </a:p>
          <a:p>
            <a:pPr marL="801687" lvl="1" indent="-514350"/>
            <a:r>
              <a:rPr lang="id-ID" sz="2800" dirty="0" smtClean="0"/>
              <a:t>Face/Fingerprint/Iris 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 smtClean="0"/>
              <a:t>Real Application:</a:t>
            </a:r>
          </a:p>
          <a:p>
            <a:pPr marL="801687" lvl="1" indent="-514350">
              <a:buFont typeface="+mj-lt"/>
              <a:buAutoNum type="arabicPeriod"/>
            </a:pPr>
            <a:r>
              <a:rPr lang="id-ID" sz="3200" dirty="0" smtClean="0"/>
              <a:t>Car Plate Identification</a:t>
            </a:r>
          </a:p>
          <a:p>
            <a:pPr marL="801687" lvl="1" indent="-514350">
              <a:buFont typeface="+mj-lt"/>
              <a:buAutoNum type="arabicPeriod"/>
            </a:pPr>
            <a:r>
              <a:rPr lang="id-ID" sz="3200" dirty="0" smtClean="0"/>
              <a:t>Vehicle Motion Detection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5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Kumpulan Survey Paper di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Computing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000"/>
            <a:ext cx="7886700" cy="4267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Baca </a:t>
            </a:r>
            <a:r>
              <a:rPr lang="en-US" sz="3000" dirty="0" err="1" smtClean="0"/>
              <a:t>artikel</a:t>
            </a:r>
            <a:r>
              <a:rPr lang="en-US" sz="3000" dirty="0" smtClean="0"/>
              <a:t> </a:t>
            </a:r>
            <a:r>
              <a:rPr lang="en-US" sz="3000" dirty="0" err="1" smtClean="0"/>
              <a:t>tentang</a:t>
            </a:r>
            <a:r>
              <a:rPr lang="en-US" sz="3000" dirty="0" smtClean="0"/>
              <a:t> </a:t>
            </a:r>
            <a:r>
              <a:rPr lang="en-US" sz="3000" dirty="0" err="1" smtClean="0"/>
              <a:t>tahapan</a:t>
            </a:r>
            <a:r>
              <a:rPr lang="en-US" sz="3000" dirty="0" smtClean="0"/>
              <a:t> </a:t>
            </a:r>
            <a:r>
              <a:rPr lang="en-US" sz="3000" dirty="0" err="1" smtClean="0"/>
              <a:t>memulai</a:t>
            </a:r>
            <a:r>
              <a:rPr lang="en-US" sz="3000" dirty="0" smtClean="0"/>
              <a:t> </a:t>
            </a:r>
            <a:r>
              <a:rPr lang="en-US" sz="3000" dirty="0" err="1" smtClean="0"/>
              <a:t>penelitian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mahasiswa</a:t>
            </a:r>
            <a:r>
              <a:rPr lang="en-US" sz="3000" dirty="0" smtClean="0"/>
              <a:t> </a:t>
            </a:r>
            <a:r>
              <a:rPr lang="en-US" sz="3000" dirty="0" err="1" smtClean="0"/>
              <a:t>galau</a:t>
            </a:r>
            <a:r>
              <a:rPr lang="en-US" sz="3000" dirty="0" smtClean="0"/>
              <a:t> di romisatriawahono.net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/>
              <a:t>Tentukan</a:t>
            </a:r>
            <a:r>
              <a:rPr lang="en-US" sz="3000" dirty="0" smtClean="0"/>
              <a:t> topic </a:t>
            </a:r>
            <a:r>
              <a:rPr lang="en-US" sz="3000" dirty="0" err="1" smtClean="0"/>
              <a:t>penelitian</a:t>
            </a:r>
            <a:r>
              <a:rPr lang="en-US" sz="3000" dirty="0" smtClean="0"/>
              <a:t> yang </a:t>
            </a:r>
            <a:r>
              <a:rPr lang="en-US" sz="3000" dirty="0" err="1" smtClean="0"/>
              <a:t>kira-kira</a:t>
            </a:r>
            <a:r>
              <a:rPr lang="en-US" sz="3000" dirty="0" smtClean="0"/>
              <a:t> </a:t>
            </a:r>
            <a:r>
              <a:rPr lang="en-US" sz="3000" dirty="0" err="1" smtClean="0"/>
              <a:t>kita</a:t>
            </a:r>
            <a:r>
              <a:rPr lang="en-US" sz="3000" dirty="0" smtClean="0"/>
              <a:t> </a:t>
            </a:r>
            <a:r>
              <a:rPr lang="en-US" sz="3000" dirty="0" err="1" smtClean="0"/>
              <a:t>inginkan</a:t>
            </a:r>
            <a:r>
              <a:rPr lang="en-US" sz="3000" dirty="0" smtClean="0"/>
              <a:t> </a:t>
            </a:r>
            <a:r>
              <a:rPr lang="en-US" sz="3000" dirty="0" err="1" smtClean="0"/>
              <a:t>lewat</a:t>
            </a:r>
            <a:r>
              <a:rPr lang="en-US" sz="3000" dirty="0" smtClean="0"/>
              <a:t> paper-paper di: </a:t>
            </a:r>
            <a:r>
              <a:rPr lang="id-ID" dirty="0" smtClean="0">
                <a:solidFill>
                  <a:srgbClr val="C00000"/>
                </a:solidFill>
              </a:rPr>
              <a:t>http</a:t>
            </a:r>
            <a:r>
              <a:rPr lang="id-ID" dirty="0">
                <a:solidFill>
                  <a:srgbClr val="C00000"/>
                </a:solidFill>
              </a:rPr>
              <a:t>://romisatriawahono.net/lecture/rm/survey</a:t>
            </a:r>
            <a:r>
              <a:rPr lang="id-ID" dirty="0" smtClean="0">
                <a:solidFill>
                  <a:srgbClr val="C00000"/>
                </a:solidFill>
              </a:rPr>
              <a:t>/</a:t>
            </a: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Baca paper survey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rangkumkan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bentuk</a:t>
            </a:r>
            <a:r>
              <a:rPr lang="en-US" sz="3000" dirty="0" smtClean="0"/>
              <a:t> slide</a:t>
            </a:r>
            <a:endParaRPr lang="id-ID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3.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5200650"/>
          </a:xfrm>
        </p:spPr>
        <p:txBody>
          <a:bodyPr>
            <a:normAutofit fontScale="92500" lnSpcReduction="20000"/>
          </a:bodyPr>
          <a:lstStyle/>
          <a:p>
            <a:r>
              <a:rPr lang="id-ID" dirty="0" err="1">
                <a:solidFill>
                  <a:srgbClr val="C00000"/>
                </a:solidFill>
              </a:rPr>
              <a:t>Searching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di </a:t>
            </a:r>
            <a:r>
              <a:rPr lang="id-ID" dirty="0" err="1"/>
              <a:t>google</a:t>
            </a:r>
            <a:r>
              <a:rPr lang="id-ID" dirty="0"/>
              <a:t>, </a:t>
            </a:r>
            <a:r>
              <a:rPr lang="id-ID" dirty="0" err="1"/>
              <a:t>google</a:t>
            </a:r>
            <a:r>
              <a:rPr lang="id-ID" dirty="0"/>
              <a:t> </a:t>
            </a:r>
            <a:r>
              <a:rPr lang="id-ID" dirty="0" err="1"/>
              <a:t>scholar</a:t>
            </a:r>
            <a:r>
              <a:rPr lang="id-ID" dirty="0"/>
              <a:t>, </a:t>
            </a:r>
            <a:r>
              <a:rPr lang="id-ID" dirty="0" err="1" smtClean="0"/>
              <a:t>ScienceDirect.Com</a:t>
            </a:r>
            <a:r>
              <a:rPr lang="id-ID" dirty="0"/>
              <a:t>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Survey/review</a:t>
            </a:r>
            <a:r>
              <a:rPr lang="en-US" dirty="0" smtClean="0"/>
              <a:t> </a:t>
            </a:r>
            <a:r>
              <a:rPr lang="id-ID" dirty="0" smtClean="0"/>
              <a:t>on </a:t>
            </a:r>
            <a:r>
              <a:rPr lang="id-ID" dirty="0"/>
              <a:t>NAMA </a:t>
            </a:r>
            <a:r>
              <a:rPr lang="en-US" dirty="0" smtClean="0"/>
              <a:t>TOPIK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Research problem/challenge </a:t>
            </a:r>
            <a:r>
              <a:rPr lang="en-US" dirty="0" smtClean="0"/>
              <a:t>on NAMA TOPIK </a:t>
            </a:r>
            <a:endParaRPr lang="id-ID" dirty="0"/>
          </a:p>
          <a:p>
            <a:r>
              <a:rPr lang="en-US" dirty="0" smtClean="0"/>
              <a:t>Dari “survey paper” yang </a:t>
            </a:r>
            <a:r>
              <a:rPr lang="en-US" dirty="0" err="1" smtClean="0"/>
              <a:t>ditemukan</a:t>
            </a:r>
            <a:r>
              <a:rPr lang="en-US" dirty="0" smtClean="0"/>
              <a:t>, </a:t>
            </a:r>
            <a:r>
              <a:rPr lang="en-US" dirty="0" err="1" smtClean="0"/>
              <a:t>kejar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“technical paper”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endParaRPr lang="en-US" dirty="0" smtClean="0"/>
          </a:p>
          <a:p>
            <a:r>
              <a:rPr lang="en-US" dirty="0" smtClean="0"/>
              <a:t>Dari </a:t>
            </a:r>
            <a:r>
              <a:rPr lang="en-US" dirty="0" err="1" smtClean="0"/>
              <a:t>puluhan</a:t>
            </a:r>
            <a:r>
              <a:rPr lang="en-US" dirty="0" smtClean="0"/>
              <a:t>/</a:t>
            </a:r>
            <a:r>
              <a:rPr lang="en-US" dirty="0" err="1" smtClean="0"/>
              <a:t>ratusan</a:t>
            </a:r>
            <a:r>
              <a:rPr lang="en-US" dirty="0" smtClean="0"/>
              <a:t>/</a:t>
            </a:r>
            <a:r>
              <a:rPr lang="en-US" dirty="0" err="1" smtClean="0"/>
              <a:t>ribuan</a:t>
            </a:r>
            <a:r>
              <a:rPr lang="en-US" dirty="0" smtClean="0"/>
              <a:t> paper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scanning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paper journal yang </a:t>
            </a:r>
            <a:r>
              <a:rPr lang="en-US" dirty="0" err="1" smtClean="0">
                <a:solidFill>
                  <a:srgbClr val="C00000"/>
                </a:solidFill>
              </a:rPr>
              <a:t>terindeks</a:t>
            </a:r>
            <a:r>
              <a:rPr lang="en-US" dirty="0" smtClean="0">
                <a:solidFill>
                  <a:srgbClr val="C00000"/>
                </a:solidFill>
              </a:rPr>
              <a:t> SCOPUS/ISI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3 </a:t>
            </a:r>
            <a:r>
              <a:rPr lang="en-US" dirty="0" err="1" smtClean="0">
                <a:solidFill>
                  <a:srgbClr val="C00000"/>
                </a:solidFill>
              </a:rPr>
              <a:t>tahun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terakhir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masalah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paper-paper </a:t>
            </a:r>
            <a:r>
              <a:rPr lang="en-US" dirty="0" err="1" smtClean="0"/>
              <a:t>itu</a:t>
            </a:r>
            <a:endParaRPr lang="en-US" dirty="0" smtClean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Mendeley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satu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atau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dua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masalah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penelitian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anggap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menantang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jadikan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515350" cy="1200149"/>
          </a:xfrm>
        </p:spPr>
        <p:txBody>
          <a:bodyPr>
            <a:normAutofit/>
          </a:bodyPr>
          <a:lstStyle/>
          <a:p>
            <a:pPr lvl="0"/>
            <a:r>
              <a:rPr lang="en-US" sz="4000" dirty="0" err="1" smtClean="0"/>
              <a:t>Susun</a:t>
            </a:r>
            <a:r>
              <a:rPr lang="en-US" sz="4000" dirty="0" smtClean="0"/>
              <a:t> Research Problem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Landasan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481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75878"/>
              </p:ext>
            </p:extLst>
          </p:nvPr>
        </p:nvGraphicFramePr>
        <p:xfrm>
          <a:off x="228600" y="1143001"/>
          <a:ext cx="8686800" cy="54102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13000"/>
                <a:gridCol w="6273800"/>
              </a:tblGrid>
              <a:tr h="5462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Masalah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Penelitian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Landasan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Literatur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rowSpan="6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Data set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 </a:t>
                      </a:r>
                      <a:r>
                        <a:rPr lang="en-US" sz="1800" dirty="0" err="1">
                          <a:effectLst/>
                        </a:rPr>
                        <a:t>berdimensi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tinggi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memiliki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atribut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noisy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classnya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seimbang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menyebabkan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penurunan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akurasi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</a:t>
                      </a:r>
                      <a:endParaRPr lang="id-ID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There are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noisy data points </a:t>
                      </a:r>
                      <a:r>
                        <a:rPr lang="en-US" sz="1800" dirty="0">
                          <a:effectLst/>
                        </a:rPr>
                        <a:t>in the software defect data sets that can not be confidently assumed to be erroneous using such simple method </a:t>
                      </a:r>
                      <a:r>
                        <a:rPr lang="en-US" sz="1400" i="1" dirty="0">
                          <a:effectLst/>
                        </a:rPr>
                        <a:t>(Gray, Bowes, Davey, &amp; Christianson,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 performances of software defect prediction improved when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irrelevant and redundant attributes</a:t>
                      </a:r>
                      <a:r>
                        <a:rPr lang="en-US" sz="1800" dirty="0">
                          <a:effectLst/>
                        </a:rPr>
                        <a:t> are removed </a:t>
                      </a:r>
                      <a:r>
                        <a:rPr lang="en-US" sz="1400" i="1" dirty="0">
                          <a:effectLst/>
                        </a:rPr>
                        <a:t>(Wang, </a:t>
                      </a:r>
                      <a:r>
                        <a:rPr lang="en-US" sz="1400" i="1" dirty="0" err="1">
                          <a:effectLst/>
                        </a:rPr>
                        <a:t>Khoshgoftaar</a:t>
                      </a:r>
                      <a:r>
                        <a:rPr lang="en-US" sz="1400" i="1" dirty="0">
                          <a:effectLst/>
                        </a:rPr>
                        <a:t>, &amp; Napolitano, 2010)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 software defect prediction performance decreases significantly because the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dataset contains noisy attr</a:t>
                      </a:r>
                      <a:r>
                        <a:rPr lang="en-US" sz="1800" dirty="0">
                          <a:effectLst/>
                        </a:rPr>
                        <a:t>ibutes </a:t>
                      </a:r>
                      <a:r>
                        <a:rPr lang="en-US" sz="1400" i="1" dirty="0">
                          <a:effectLst/>
                        </a:rPr>
                        <a:t>(Kim, Zhang, Wu, &amp; Gong,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Software defect datasets have an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imbalanced nature </a:t>
                      </a:r>
                      <a:r>
                        <a:rPr lang="en-US" sz="1800" dirty="0">
                          <a:effectLst/>
                        </a:rPr>
                        <a:t>with very few defective modules compared to defect-free ones </a:t>
                      </a:r>
                      <a:r>
                        <a:rPr lang="en-US" sz="1400" i="1" dirty="0">
                          <a:effectLst/>
                        </a:rPr>
                        <a:t>(</a:t>
                      </a:r>
                      <a:r>
                        <a:rPr lang="en-US" sz="1400" i="1" dirty="0" err="1">
                          <a:effectLst/>
                        </a:rPr>
                        <a:t>Tosun</a:t>
                      </a:r>
                      <a:r>
                        <a:rPr lang="en-US" sz="1400" i="1" dirty="0">
                          <a:effectLst/>
                        </a:rPr>
                        <a:t>, </a:t>
                      </a:r>
                      <a:r>
                        <a:rPr lang="en-US" sz="1400" i="1" dirty="0" err="1">
                          <a:effectLst/>
                        </a:rPr>
                        <a:t>Bener</a:t>
                      </a:r>
                      <a:r>
                        <a:rPr lang="en-US" sz="1400" i="1" dirty="0">
                          <a:effectLst/>
                        </a:rPr>
                        <a:t>, </a:t>
                      </a:r>
                      <a:r>
                        <a:rPr lang="en-US" sz="1400" i="1" dirty="0" err="1">
                          <a:effectLst/>
                        </a:rPr>
                        <a:t>Turhan</a:t>
                      </a:r>
                      <a:r>
                        <a:rPr lang="en-US" sz="1400" i="1" dirty="0">
                          <a:effectLst/>
                        </a:rPr>
                        <a:t>, &amp; </a:t>
                      </a:r>
                      <a:r>
                        <a:rPr lang="en-US" sz="1400" i="1" dirty="0" err="1">
                          <a:effectLst/>
                        </a:rPr>
                        <a:t>Menzies</a:t>
                      </a:r>
                      <a:r>
                        <a:rPr lang="en-US" sz="1400" i="1" dirty="0">
                          <a:effectLst/>
                        </a:rPr>
                        <a:t>, 2010)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Imbalance</a:t>
                      </a:r>
                      <a:r>
                        <a:rPr lang="en-US" sz="1800" dirty="0">
                          <a:effectLst/>
                        </a:rPr>
                        <a:t> can lead to a model that is not practical in software defect prediction, because most instances will be predicted as non-defect prone </a:t>
                      </a:r>
                      <a:r>
                        <a:rPr lang="en-US" sz="1400" i="1" dirty="0">
                          <a:effectLst/>
                        </a:rPr>
                        <a:t>(</a:t>
                      </a:r>
                      <a:r>
                        <a:rPr lang="en-US" sz="1400" i="1" dirty="0" err="1">
                          <a:effectLst/>
                        </a:rPr>
                        <a:t>Khoshgoftaar</a:t>
                      </a:r>
                      <a:r>
                        <a:rPr lang="en-US" sz="1400" i="1" dirty="0">
                          <a:effectLst/>
                        </a:rPr>
                        <a:t>, Van </a:t>
                      </a:r>
                      <a:r>
                        <a:rPr lang="en-US" sz="1400" i="1" dirty="0" err="1">
                          <a:effectLst/>
                        </a:rPr>
                        <a:t>Hulse</a:t>
                      </a:r>
                      <a:r>
                        <a:rPr lang="en-US" sz="1400" i="1" dirty="0">
                          <a:effectLst/>
                        </a:rPr>
                        <a:t>, &amp; Napolitano,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57222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Software fault prediction data sets are often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highly imbalanced </a:t>
                      </a:r>
                      <a:r>
                        <a:rPr lang="en-US" sz="1400" i="1" dirty="0">
                          <a:effectLst/>
                        </a:rPr>
                        <a:t>(Zhang &amp; Zhang, 2007)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1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Perangkuman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Ada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Pahami</a:t>
            </a:r>
            <a:r>
              <a:rPr lang="en-US" dirty="0" smtClean="0"/>
              <a:t> </a:t>
            </a:r>
            <a:r>
              <a:rPr lang="id-ID" dirty="0" smtClean="0"/>
              <a:t>semua </a:t>
            </a:r>
            <a:r>
              <a:rPr lang="en-US" dirty="0" smtClean="0"/>
              <a:t>paper </a:t>
            </a:r>
            <a:r>
              <a:rPr lang="id-ID" dirty="0" smtClean="0"/>
              <a:t>penelitian </a:t>
            </a:r>
            <a:r>
              <a:rPr lang="id-ID" dirty="0"/>
              <a:t>yang tujuannya </a:t>
            </a:r>
            <a:r>
              <a:rPr lang="id-ID" dirty="0">
                <a:solidFill>
                  <a:srgbClr val="C00000"/>
                </a:solidFill>
              </a:rPr>
              <a:t>memecahkan masalah yang sama </a:t>
            </a:r>
            <a:r>
              <a:rPr lang="id-ID" dirty="0"/>
              <a:t>dengan yang kita </a:t>
            </a:r>
            <a:r>
              <a:rPr lang="en-US" dirty="0" err="1" smtClean="0"/>
              <a:t>pilih</a:t>
            </a:r>
            <a:endParaRPr lang="en-US" dirty="0"/>
          </a:p>
          <a:p>
            <a:r>
              <a:rPr lang="id-ID" dirty="0" smtClean="0"/>
              <a:t>Pahami </a:t>
            </a:r>
            <a:r>
              <a:rPr lang="id-ID" dirty="0">
                <a:solidFill>
                  <a:srgbClr val="C00000"/>
                </a:solidFill>
              </a:rPr>
              <a:t>metode/algoritma </a:t>
            </a:r>
            <a:r>
              <a:rPr lang="id-ID" dirty="0" err="1">
                <a:solidFill>
                  <a:srgbClr val="C00000"/>
                </a:solidFill>
              </a:rPr>
              <a:t>terkini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yang mereka gunakan untuk memecahkan masalah penelitian </a:t>
            </a:r>
            <a:r>
              <a:rPr lang="id-ID" dirty="0" smtClean="0"/>
              <a:t>mereka. </a:t>
            </a:r>
            <a:r>
              <a:rPr lang="id-ID" dirty="0"/>
              <a:t>Ini yang </a:t>
            </a:r>
            <a:r>
              <a:rPr lang="en-US" dirty="0" smtClean="0"/>
              <a:t>di</a:t>
            </a:r>
            <a:r>
              <a:rPr lang="id-ID" dirty="0" smtClean="0"/>
              <a:t>sebut </a:t>
            </a:r>
            <a:r>
              <a:rPr lang="id-ID" dirty="0"/>
              <a:t>dengan </a:t>
            </a:r>
            <a:r>
              <a:rPr lang="id-ID" dirty="0" err="1" smtClean="0">
                <a:solidFill>
                  <a:srgbClr val="C00000"/>
                </a:solidFill>
              </a:rPr>
              <a:t>state-of-the-art</a:t>
            </a:r>
            <a:r>
              <a:rPr lang="id-ID" dirty="0" smtClean="0">
                <a:solidFill>
                  <a:srgbClr val="C00000"/>
                </a:solidFill>
              </a:rPr>
              <a:t> </a:t>
            </a:r>
            <a:r>
              <a:rPr lang="id-ID" dirty="0" err="1" smtClean="0">
                <a:solidFill>
                  <a:srgbClr val="C00000"/>
                </a:solidFill>
              </a:rPr>
              <a:t>method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id-ID" dirty="0"/>
              <a:t>Dalam bidang </a:t>
            </a:r>
            <a:r>
              <a:rPr lang="id-ID" dirty="0" err="1"/>
              <a:t>computing</a:t>
            </a:r>
            <a:r>
              <a:rPr lang="id-ID" dirty="0"/>
              <a:t>, metode biasanya berupa </a:t>
            </a:r>
            <a:r>
              <a:rPr lang="id-ID" dirty="0">
                <a:solidFill>
                  <a:srgbClr val="C00000"/>
                </a:solidFill>
              </a:rPr>
              <a:t>algoritma yang secara sistematis</a:t>
            </a:r>
            <a:r>
              <a:rPr lang="id-ID" dirty="0"/>
              <a:t>, logis dan matematis menyelesaikan </a:t>
            </a:r>
            <a:r>
              <a:rPr lang="id-ID" dirty="0" smtClean="0"/>
              <a:t>masalah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</a:t>
            </a:r>
            <a:r>
              <a:rPr lang="id-ID" dirty="0" smtClean="0"/>
              <a:t>-</a:t>
            </a:r>
            <a:r>
              <a:rPr lang="en-US" dirty="0" smtClean="0"/>
              <a:t>of</a:t>
            </a:r>
            <a:r>
              <a:rPr lang="id-ID" dirty="0" smtClean="0"/>
              <a:t>-</a:t>
            </a:r>
            <a:r>
              <a:rPr lang="en-US" dirty="0" smtClean="0"/>
              <a:t>the</a:t>
            </a:r>
            <a:r>
              <a:rPr lang="id-ID" dirty="0" smtClean="0"/>
              <a:t>-</a:t>
            </a:r>
            <a:r>
              <a:rPr lang="en-US" dirty="0" smtClean="0"/>
              <a:t>Art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454"/>
            <a:ext cx="8058150" cy="5021263"/>
          </a:xfrm>
        </p:spPr>
        <p:txBody>
          <a:bodyPr>
            <a:normAutofit lnSpcReduction="10000"/>
          </a:bodyPr>
          <a:lstStyle/>
          <a:p>
            <a:r>
              <a:rPr lang="en-US" sz="2700" dirty="0" smtClean="0"/>
              <a:t>The </a:t>
            </a:r>
            <a:r>
              <a:rPr lang="en-US" sz="2700" dirty="0" smtClean="0">
                <a:solidFill>
                  <a:srgbClr val="C00000"/>
                </a:solidFill>
              </a:rPr>
              <a:t>highest level of development</a:t>
            </a:r>
            <a:r>
              <a:rPr lang="en-US" sz="2700" dirty="0" smtClean="0"/>
              <a:t>, as of a device, technique, or scientific field, achieved at a particular time</a:t>
            </a:r>
          </a:p>
          <a:p>
            <a:r>
              <a:rPr lang="en-US" sz="2700" dirty="0" smtClean="0"/>
              <a:t>The </a:t>
            </a:r>
            <a:r>
              <a:rPr lang="en-US" sz="2700" dirty="0" smtClean="0">
                <a:solidFill>
                  <a:srgbClr val="C00000"/>
                </a:solidFill>
              </a:rPr>
              <a:t>level of development </a:t>
            </a:r>
            <a:r>
              <a:rPr lang="en-US" sz="2700" dirty="0" smtClean="0"/>
              <a:t>(as of a device, procedure, process, technique, or science) </a:t>
            </a:r>
            <a:r>
              <a:rPr lang="en-US" sz="2700" dirty="0" smtClean="0">
                <a:solidFill>
                  <a:srgbClr val="C00000"/>
                </a:solidFill>
              </a:rPr>
              <a:t>reached</a:t>
            </a:r>
            <a:r>
              <a:rPr lang="en-US" sz="2700" dirty="0" smtClean="0"/>
              <a:t> at any particular time usually as a result of modern methods  (</a:t>
            </a:r>
            <a:r>
              <a:rPr lang="en-US" sz="2700" i="1" dirty="0" smtClean="0"/>
              <a:t>Merriam Webster Dictionary</a:t>
            </a:r>
            <a:r>
              <a:rPr lang="en-US" sz="2700" dirty="0" smtClean="0"/>
              <a:t>)</a:t>
            </a:r>
            <a:endParaRPr lang="id-ID" sz="2700" dirty="0" smtClean="0"/>
          </a:p>
          <a:p>
            <a:pPr lvl="1"/>
            <a:r>
              <a:rPr lang="en-US" sz="2300" dirty="0"/>
              <a:t>This machine is an example of </a:t>
            </a:r>
            <a:r>
              <a:rPr lang="en-US" sz="2300" dirty="0">
                <a:solidFill>
                  <a:srgbClr val="C00000"/>
                </a:solidFill>
              </a:rPr>
              <a:t>state-of-the-art</a:t>
            </a:r>
            <a:r>
              <a:rPr lang="en-US" sz="2300" dirty="0"/>
              <a:t> technology</a:t>
            </a:r>
          </a:p>
          <a:p>
            <a:pPr lvl="1"/>
            <a:r>
              <a:rPr lang="en-US" sz="2300" dirty="0"/>
              <a:t>The state of the art in this field is mostly related to the ABC </a:t>
            </a:r>
            <a:r>
              <a:rPr lang="en-US" sz="2300" dirty="0" smtClean="0"/>
              <a:t>technology</a:t>
            </a:r>
            <a:endParaRPr lang="en-US" sz="2700" dirty="0" smtClean="0"/>
          </a:p>
          <a:p>
            <a:r>
              <a:rPr lang="id-ID" sz="2700" dirty="0"/>
              <a:t>A</a:t>
            </a:r>
            <a:r>
              <a:rPr lang="en-US" sz="2700" dirty="0" smtClean="0"/>
              <a:t> concept used in the process of </a:t>
            </a:r>
            <a:r>
              <a:rPr lang="en-US" sz="2700" dirty="0" smtClean="0">
                <a:solidFill>
                  <a:srgbClr val="C00000"/>
                </a:solidFill>
              </a:rPr>
              <a:t>assessing and asserting novelty and inventive step </a:t>
            </a:r>
            <a:r>
              <a:rPr lang="en-US" sz="2700" dirty="0" smtClean="0"/>
              <a:t>(</a:t>
            </a:r>
            <a:r>
              <a:rPr lang="en-US" sz="2700" i="1" dirty="0" smtClean="0"/>
              <a:t>European Patent Convention (EPC)</a:t>
            </a:r>
            <a:r>
              <a:rPr lang="en-US" sz="2700" dirty="0" smtClean="0"/>
              <a:t>)</a:t>
            </a:r>
            <a:endParaRPr lang="id-ID" sz="27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Diusulkan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49"/>
            <a:ext cx="7886700" cy="5123999"/>
          </a:xfrm>
        </p:spPr>
        <p:txBody>
          <a:bodyPr>
            <a:noAutofit/>
          </a:bodyPr>
          <a:lstStyle/>
          <a:p>
            <a:r>
              <a:rPr lang="en-US" sz="2200" dirty="0" smtClean="0"/>
              <a:t>Kita </a:t>
            </a:r>
            <a:r>
              <a:rPr lang="id-ID" sz="2200" dirty="0" smtClean="0"/>
              <a:t>harus </a:t>
            </a:r>
            <a:r>
              <a:rPr lang="id-ID" sz="2200" dirty="0" smtClean="0">
                <a:solidFill>
                  <a:srgbClr val="C00000"/>
                </a:solidFill>
              </a:rPr>
              <a:t>membangun </a:t>
            </a:r>
            <a:r>
              <a:rPr lang="id-ID" sz="2200" dirty="0">
                <a:solidFill>
                  <a:srgbClr val="C00000"/>
                </a:solidFill>
              </a:rPr>
              <a:t>dan mengusulkan </a:t>
            </a:r>
            <a:r>
              <a:rPr lang="id-ID" sz="2200" dirty="0" err="1">
                <a:solidFill>
                  <a:srgbClr val="C00000"/>
                </a:solidFill>
              </a:rPr>
              <a:t>suatu</a:t>
            </a:r>
            <a:r>
              <a:rPr lang="id-ID" sz="2200" dirty="0">
                <a:solidFill>
                  <a:srgbClr val="C00000"/>
                </a:solidFill>
              </a:rPr>
              <a:t> </a:t>
            </a:r>
            <a:r>
              <a:rPr lang="id-ID" sz="2200" dirty="0" err="1" smtClean="0">
                <a:solidFill>
                  <a:srgbClr val="C00000"/>
                </a:solidFill>
              </a:rPr>
              <a:t>metod</a:t>
            </a:r>
            <a:r>
              <a:rPr lang="en-US" sz="2200" dirty="0" smtClean="0">
                <a:solidFill>
                  <a:srgbClr val="C00000"/>
                </a:solidFill>
              </a:rPr>
              <a:t>e</a:t>
            </a:r>
            <a:r>
              <a:rPr lang="en-US" sz="2200" dirty="0" smtClean="0"/>
              <a:t> (</a:t>
            </a:r>
            <a:r>
              <a:rPr lang="en-US" sz="2200" i="1" dirty="0" smtClean="0"/>
              <a:t>proposed method</a:t>
            </a:r>
            <a:r>
              <a:rPr lang="en-US" sz="2200" dirty="0" smtClean="0"/>
              <a:t>)</a:t>
            </a:r>
            <a:r>
              <a:rPr lang="id-ID" sz="2200" dirty="0" smtClean="0"/>
              <a:t>, </a:t>
            </a:r>
            <a:r>
              <a:rPr lang="id-ID" sz="2200" dirty="0" err="1"/>
              <a:t>yg</a:t>
            </a:r>
            <a:r>
              <a:rPr lang="id-ID" sz="2200" dirty="0"/>
              <a:t> </a:t>
            </a:r>
            <a:r>
              <a:rPr lang="id-ID" sz="2200" dirty="0" smtClean="0">
                <a:solidFill>
                  <a:srgbClr val="C00000"/>
                </a:solidFill>
              </a:rPr>
              <a:t>lebih </a:t>
            </a:r>
            <a:r>
              <a:rPr lang="id-ID" sz="2200" dirty="0">
                <a:solidFill>
                  <a:srgbClr val="C00000"/>
                </a:solidFill>
              </a:rPr>
              <a:t>baik  </a:t>
            </a:r>
            <a:r>
              <a:rPr lang="id-ID" sz="2200" dirty="0"/>
              <a:t>bila dibandingkan dengan metode-metode yang ada saat </a:t>
            </a:r>
            <a:r>
              <a:rPr lang="id-ID" sz="2200" dirty="0" smtClean="0"/>
              <a:t>ini</a:t>
            </a:r>
            <a:endParaRPr lang="en-US" sz="2200" dirty="0"/>
          </a:p>
          <a:p>
            <a:r>
              <a:rPr lang="en-US" sz="2200" dirty="0" smtClean="0"/>
              <a:t>K</a:t>
            </a:r>
            <a:r>
              <a:rPr lang="id-ID" sz="2200" dirty="0" err="1" smtClean="0"/>
              <a:t>eunggulan</a:t>
            </a:r>
            <a:r>
              <a:rPr lang="id-ID" sz="2200" dirty="0" smtClean="0"/>
              <a:t> </a:t>
            </a:r>
            <a:r>
              <a:rPr lang="id-ID" sz="2200" dirty="0"/>
              <a:t>metode </a:t>
            </a:r>
            <a:r>
              <a:rPr lang="en-US" sz="2200" dirty="0" smtClean="0"/>
              <a:t>yang </a:t>
            </a:r>
            <a:r>
              <a:rPr lang="en-US" sz="2200" dirty="0" err="1" smtClean="0"/>
              <a:t>kita</a:t>
            </a:r>
            <a:r>
              <a:rPr lang="en-US" sz="2200" dirty="0" smtClean="0"/>
              <a:t> </a:t>
            </a:r>
            <a:r>
              <a:rPr lang="en-US" sz="2200" dirty="0" err="1" smtClean="0"/>
              <a:t>usulkan</a:t>
            </a:r>
            <a:r>
              <a:rPr lang="en-US" sz="2200" dirty="0" smtClean="0"/>
              <a:t> </a:t>
            </a:r>
            <a:r>
              <a:rPr lang="id-ID" sz="2200" dirty="0" smtClean="0">
                <a:solidFill>
                  <a:srgbClr val="C00000"/>
                </a:solidFill>
              </a:rPr>
              <a:t>harus </a:t>
            </a:r>
            <a:r>
              <a:rPr lang="id-ID" sz="2200" dirty="0">
                <a:solidFill>
                  <a:srgbClr val="C00000"/>
                </a:solidFill>
              </a:rPr>
              <a:t>dilandasi </a:t>
            </a:r>
            <a:r>
              <a:rPr lang="id-ID" sz="2200" dirty="0"/>
              <a:t>(</a:t>
            </a:r>
            <a:r>
              <a:rPr lang="id-ID" sz="2200" i="1" dirty="0" err="1"/>
              <a:t>reference</a:t>
            </a:r>
            <a:r>
              <a:rPr lang="id-ID" sz="2200" dirty="0"/>
              <a:t>), </a:t>
            </a:r>
            <a:r>
              <a:rPr lang="id-ID" sz="2200" dirty="0">
                <a:solidFill>
                  <a:srgbClr val="C00000"/>
                </a:solidFill>
              </a:rPr>
              <a:t>dibuktikan secara </a:t>
            </a:r>
            <a:r>
              <a:rPr lang="id-ID" sz="2200" dirty="0" smtClean="0">
                <a:solidFill>
                  <a:srgbClr val="C00000"/>
                </a:solidFill>
              </a:rPr>
              <a:t>matematis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dan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id-ID" sz="2200" dirty="0" smtClean="0">
                <a:solidFill>
                  <a:srgbClr val="C00000"/>
                </a:solidFill>
              </a:rPr>
              <a:t>empiris </a:t>
            </a:r>
            <a:r>
              <a:rPr lang="id-ID" sz="2200" dirty="0"/>
              <a:t>lewat hasil eksperimen dan perbandingan dengan metode yang </a:t>
            </a:r>
            <a:r>
              <a:rPr lang="id-ID" sz="2200" dirty="0" smtClean="0"/>
              <a:t>ada</a:t>
            </a:r>
            <a:endParaRPr lang="en-US" sz="2200" dirty="0" smtClean="0"/>
          </a:p>
          <a:p>
            <a:r>
              <a:rPr lang="id-ID" sz="2200" dirty="0" smtClean="0"/>
              <a:t>Metode yang </a:t>
            </a:r>
            <a:r>
              <a:rPr lang="id-ID" sz="2200" dirty="0"/>
              <a:t>kita usulkan itu </a:t>
            </a:r>
            <a:r>
              <a:rPr lang="id-ID" sz="2200" dirty="0" smtClean="0"/>
              <a:t>bisa </a:t>
            </a:r>
            <a:r>
              <a:rPr lang="id-ID" sz="2200" dirty="0"/>
              <a:t>saja dari </a:t>
            </a:r>
            <a:r>
              <a:rPr lang="id-ID" sz="2200" i="1" dirty="0" err="1"/>
              <a:t>state-of-the-art</a:t>
            </a:r>
            <a:r>
              <a:rPr lang="id-ID" sz="2200" i="1" dirty="0"/>
              <a:t> </a:t>
            </a:r>
            <a:r>
              <a:rPr lang="id-ID" sz="2200" i="1" dirty="0" err="1" smtClean="0"/>
              <a:t>methods</a:t>
            </a:r>
            <a:r>
              <a:rPr lang="en-US" sz="2200" dirty="0" smtClean="0"/>
              <a:t>, </a:t>
            </a:r>
            <a:r>
              <a:rPr lang="id-ID" sz="2200" dirty="0" smtClean="0"/>
              <a:t>kita </a:t>
            </a:r>
            <a:r>
              <a:rPr lang="id-ID" sz="2200" dirty="0"/>
              <a:t>kemudian </a:t>
            </a:r>
            <a:r>
              <a:rPr lang="id-ID" sz="2200" dirty="0">
                <a:solidFill>
                  <a:srgbClr val="C00000"/>
                </a:solidFill>
              </a:rPr>
              <a:t>“menambahkan” sesuatu </a:t>
            </a:r>
            <a:r>
              <a:rPr lang="id-ID" sz="2200" dirty="0"/>
              <a:t>(algoritma, koefisien, formula, </a:t>
            </a:r>
            <a:r>
              <a:rPr lang="id-ID" sz="2200" dirty="0" err="1"/>
              <a:t>dsb</a:t>
            </a:r>
            <a:r>
              <a:rPr lang="id-ID" sz="2200" dirty="0"/>
              <a:t>), yang akhirnya ketika kita bandingkan dengan metode </a:t>
            </a:r>
            <a:r>
              <a:rPr lang="id-ID" sz="2200" dirty="0" err="1"/>
              <a:t>original</a:t>
            </a:r>
            <a:r>
              <a:rPr lang="id-ID" sz="2200" dirty="0"/>
              <a:t>, metode kita lebih baik (</a:t>
            </a:r>
            <a:r>
              <a:rPr lang="id-ID" sz="2200" dirty="0">
                <a:solidFill>
                  <a:srgbClr val="C00000"/>
                </a:solidFill>
              </a:rPr>
              <a:t>lebih cepat</a:t>
            </a:r>
            <a:r>
              <a:rPr lang="id-ID" sz="2200" dirty="0"/>
              <a:t>, </a:t>
            </a:r>
            <a:r>
              <a:rPr lang="id-ID" sz="2200" dirty="0">
                <a:solidFill>
                  <a:srgbClr val="C00000"/>
                </a:solidFill>
              </a:rPr>
              <a:t>lebih akurat</a:t>
            </a:r>
            <a:r>
              <a:rPr lang="id-ID" sz="2200" dirty="0"/>
              <a:t>, </a:t>
            </a:r>
            <a:r>
              <a:rPr lang="id-ID" sz="2200" dirty="0">
                <a:solidFill>
                  <a:srgbClr val="C00000"/>
                </a:solidFill>
              </a:rPr>
              <a:t>lebih konsisten</a:t>
            </a:r>
            <a:r>
              <a:rPr lang="id-ID" sz="2200" dirty="0"/>
              <a:t>, </a:t>
            </a:r>
            <a:r>
              <a:rPr lang="id-ID" sz="2200" dirty="0" err="1"/>
              <a:t>dsb</a:t>
            </a:r>
            <a:r>
              <a:rPr lang="id-ID" sz="2200" dirty="0"/>
              <a:t>). </a:t>
            </a:r>
            <a:endParaRPr lang="en-US" sz="2200" dirty="0" smtClean="0"/>
          </a:p>
          <a:p>
            <a:r>
              <a:rPr lang="id-ID" sz="2200" dirty="0" smtClean="0">
                <a:solidFill>
                  <a:srgbClr val="C00000"/>
                </a:solidFill>
              </a:rPr>
              <a:t>“</a:t>
            </a:r>
            <a:r>
              <a:rPr lang="id-ID" sz="2200" dirty="0">
                <a:solidFill>
                  <a:srgbClr val="C00000"/>
                </a:solidFill>
              </a:rPr>
              <a:t>Penambahan” </a:t>
            </a:r>
            <a:r>
              <a:rPr lang="id-ID" sz="2200" dirty="0"/>
              <a:t>yang kita lakukan dan akhirnya membuat pemecahan masalah menjadi lebih baik itulah yang disebut dengan </a:t>
            </a:r>
            <a:r>
              <a:rPr lang="id-ID" sz="2200" dirty="0" smtClean="0">
                <a:solidFill>
                  <a:srgbClr val="C00000"/>
                </a:solidFill>
              </a:rPr>
              <a:t>kontribusi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ke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pengetahuan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(</a:t>
            </a:r>
            <a:r>
              <a:rPr lang="en-US" sz="2200" i="1" dirty="0" smtClean="0"/>
              <a:t>contribution to knowledge</a:t>
            </a:r>
            <a:r>
              <a:rPr lang="en-US" sz="2200" dirty="0" smtClean="0"/>
              <a:t>) (Dawson, 2009)</a:t>
            </a:r>
            <a:endParaRPr lang="id-ID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Romi Satria Wahono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 l="4478" t="3448" r="8186" b="6897"/>
          <a:stretch>
            <a:fillRect/>
          </a:stretch>
        </p:blipFill>
        <p:spPr bwMode="auto">
          <a:xfrm>
            <a:off x="5791200" y="1224754"/>
            <a:ext cx="3208565" cy="427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>
                <a:solidFill>
                  <a:srgbClr val="C00000"/>
                </a:solidFill>
              </a:rPr>
              <a:t>SD Sompok </a:t>
            </a:r>
            <a:r>
              <a:rPr lang="id-ID" dirty="0"/>
              <a:t>Semarang (1987)</a:t>
            </a:r>
          </a:p>
          <a:p>
            <a:r>
              <a:rPr lang="id-ID" dirty="0">
                <a:solidFill>
                  <a:srgbClr val="C00000"/>
                </a:solidFill>
              </a:rPr>
              <a:t>SMPN 8</a:t>
            </a:r>
            <a:r>
              <a:rPr lang="id-ID" dirty="0"/>
              <a:t> Semarang (1990)</a:t>
            </a:r>
          </a:p>
          <a:p>
            <a:r>
              <a:rPr lang="id-ID" dirty="0">
                <a:solidFill>
                  <a:srgbClr val="C00000"/>
                </a:solidFill>
              </a:rPr>
              <a:t>SMA Taruna Nusantara</a:t>
            </a:r>
            <a:r>
              <a:rPr lang="en-US" dirty="0"/>
              <a:t> </a:t>
            </a:r>
            <a:r>
              <a:rPr lang="id-ID" dirty="0"/>
              <a:t>Magelang (1993)</a:t>
            </a:r>
          </a:p>
          <a:p>
            <a:r>
              <a:rPr lang="id-ID" dirty="0">
                <a:solidFill>
                  <a:srgbClr val="C00000"/>
                </a:solidFill>
              </a:rPr>
              <a:t>B.Eng</a:t>
            </a:r>
            <a:r>
              <a:rPr lang="id-ID" dirty="0"/>
              <a:t>, </a:t>
            </a:r>
            <a:r>
              <a:rPr lang="id-ID" dirty="0">
                <a:solidFill>
                  <a:srgbClr val="C00000"/>
                </a:solidFill>
              </a:rPr>
              <a:t>M.Eng</a:t>
            </a:r>
            <a:r>
              <a:rPr lang="id-ID" dirty="0"/>
              <a:t> and </a:t>
            </a:r>
            <a:r>
              <a:rPr lang="id-ID" dirty="0">
                <a:solidFill>
                  <a:srgbClr val="C00000"/>
                </a:solidFill>
              </a:rPr>
              <a:t>Ph.D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id-ID" dirty="0"/>
              <a:t>in Software Engineering from</a:t>
            </a:r>
            <a:br>
              <a:rPr lang="id-ID" dirty="0"/>
            </a:br>
            <a:r>
              <a:rPr lang="id-ID" dirty="0"/>
              <a:t>Saitama University Japan (1994-2004)</a:t>
            </a:r>
            <a:br>
              <a:rPr lang="id-ID" dirty="0"/>
            </a:br>
            <a:r>
              <a:rPr lang="id-ID" dirty="0"/>
              <a:t>Universiti Teknikal Malaysia Melaka (2014)</a:t>
            </a:r>
          </a:p>
          <a:p>
            <a:r>
              <a:rPr lang="id-ID" dirty="0"/>
              <a:t>Research Interests: </a:t>
            </a:r>
            <a:r>
              <a:rPr lang="en-US" dirty="0">
                <a:solidFill>
                  <a:srgbClr val="C00000"/>
                </a:solidFill>
              </a:rPr>
              <a:t>Software Engineering</a:t>
            </a:r>
            <a:r>
              <a:rPr lang="en-US" dirty="0"/>
              <a:t>,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Intelligent Systems</a:t>
            </a:r>
            <a:endParaRPr lang="en-US" dirty="0"/>
          </a:p>
          <a:p>
            <a:r>
              <a:rPr lang="en-US" dirty="0"/>
              <a:t>Founder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Koordinator</a:t>
            </a:r>
            <a:r>
              <a:rPr lang="en-US" dirty="0"/>
              <a:t> </a:t>
            </a:r>
            <a:r>
              <a:rPr lang="en-US" dirty="0" err="1">
                <a:solidFill>
                  <a:srgbClr val="CC0000"/>
                </a:solidFill>
              </a:rPr>
              <a:t>IlmuKomputer.Com</a:t>
            </a:r>
            <a:endParaRPr lang="id-ID" dirty="0">
              <a:solidFill>
                <a:srgbClr val="CC0000"/>
              </a:solidFill>
            </a:endParaRPr>
          </a:p>
          <a:p>
            <a:r>
              <a:rPr lang="id-ID" dirty="0"/>
              <a:t>Peneliti LIPI (2004-2007)</a:t>
            </a:r>
          </a:p>
          <a:p>
            <a:r>
              <a:rPr lang="id-ID" dirty="0"/>
              <a:t>Founder dan CEO </a:t>
            </a:r>
            <a:r>
              <a:rPr lang="id-ID" dirty="0">
                <a:solidFill>
                  <a:srgbClr val="CC0000"/>
                </a:solidFill>
              </a:rPr>
              <a:t>PT Brainmatics Cipta Informatika</a:t>
            </a:r>
            <a:endParaRPr 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6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Susun</a:t>
            </a:r>
            <a:r>
              <a:rPr lang="en-US" dirty="0" smtClean="0"/>
              <a:t> RP-RQ-RO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736296"/>
              </p:ext>
            </p:extLst>
          </p:nvPr>
        </p:nvGraphicFramePr>
        <p:xfrm>
          <a:off x="0" y="1066800"/>
          <a:ext cx="9144001" cy="57748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7000"/>
                <a:gridCol w="3124200"/>
                <a:gridCol w="3352801"/>
              </a:tblGrid>
              <a:tr h="4657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>
                          <a:effectLst/>
                        </a:rPr>
                        <a:t>Research Problem (RP)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>
                          <a:effectLst/>
                        </a:rPr>
                        <a:t>Research Question (RQ)</a:t>
                      </a:r>
                      <a:endParaRPr lang="id-ID" sz="2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>
                          <a:effectLst/>
                        </a:rPr>
                        <a:t>Research Objective (RO)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6006"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RP1. Data set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 </a:t>
                      </a:r>
                      <a:r>
                        <a:rPr lang="en-US" sz="1800" dirty="0" err="1">
                          <a:effectLst/>
                        </a:rPr>
                        <a:t>berdimensi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tinggi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memiliki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atribut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noisy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classnya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seimbang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menyebabkan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penurunan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akurasi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</a:t>
                      </a:r>
                      <a:endParaRPr lang="id-ID" sz="2400" b="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RQ1. </a:t>
                      </a:r>
                      <a:r>
                        <a:rPr lang="en-US" sz="1800" dirty="0" err="1">
                          <a:effectLst/>
                        </a:rPr>
                        <a:t>Algoritma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pemilihan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fitur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apa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performanya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terbaik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meyelesaikan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masalah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atribut</a:t>
                      </a:r>
                      <a:r>
                        <a:rPr lang="en-US" sz="1800" dirty="0">
                          <a:effectLst/>
                        </a:rPr>
                        <a:t> yang noisy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software?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>
                          <a:effectLst/>
                        </a:rPr>
                        <a:t>RO1. Mengidentifikasi algoritma pemilihan fitur apa yang memiliki performa terbaik apabila digunakan untuk menyelesaikan masalah atribut yang noisy pada prediksi cacat software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7657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RQ2. </a:t>
                      </a:r>
                      <a:r>
                        <a:rPr lang="en-US" sz="1800" dirty="0" err="1">
                          <a:effectLst/>
                        </a:rPr>
                        <a:t>Algoritma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meta learning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apa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performanya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terbaik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menyelesaikan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masalah</a:t>
                      </a:r>
                      <a:r>
                        <a:rPr lang="en-US" sz="1800" dirty="0">
                          <a:effectLst/>
                        </a:rPr>
                        <a:t> class imbalance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software?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>
                          <a:effectLst/>
                        </a:rPr>
                        <a:t>RO2. Mengidentifikasi algoritma meta learning apa yang memiliki performa terbaik apabila digunakan untuk menyelesaikan masalah class imbalance pada prediksi cacat software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7657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RQ3. </a:t>
                      </a:r>
                      <a:r>
                        <a:rPr lang="en-US" sz="1800" dirty="0" err="1">
                          <a:effectLst/>
                        </a:rPr>
                        <a:t>Bagaimana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pengaruh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penggabungan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algoritma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pemilihan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fitur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dan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metode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meta learning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effectLst/>
                        </a:rPr>
                        <a:t>terbaik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peningkatan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akurasi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software?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RO3. </a:t>
                      </a:r>
                      <a:r>
                        <a:rPr lang="en-US" sz="1800" dirty="0" err="1">
                          <a:effectLst/>
                        </a:rPr>
                        <a:t>Mengembangkan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algoritma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baru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menggabungkan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algoritma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pemilihan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fitur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meta learning </a:t>
                      </a:r>
                      <a:r>
                        <a:rPr lang="en-US" sz="1800" dirty="0" err="1">
                          <a:effectLst/>
                        </a:rPr>
                        <a:t>terbaik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meningkatkan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akurasi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0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Diusulkan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49"/>
            <a:ext cx="8134350" cy="5123999"/>
          </a:xfrm>
        </p:spPr>
        <p:txBody>
          <a:bodyPr>
            <a:noAutofit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diusulkan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harus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divalidasi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dievaluasi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C00000"/>
                </a:solidFill>
              </a:rPr>
              <a:t>metode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pengukuran</a:t>
            </a:r>
            <a:r>
              <a:rPr lang="en-US" dirty="0">
                <a:solidFill>
                  <a:srgbClr val="C00000"/>
                </a:solidFill>
              </a:rPr>
              <a:t> standard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disepakati</a:t>
            </a:r>
            <a:r>
              <a:rPr lang="en-US" dirty="0" smtClean="0"/>
              <a:t> para </a:t>
            </a:r>
            <a:r>
              <a:rPr lang="en-US" dirty="0" err="1" smtClean="0"/>
              <a:t>peneliti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disesuaikan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masalah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tujuan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penelitian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Masalahnya</a:t>
            </a:r>
            <a:r>
              <a:rPr lang="en-US" dirty="0"/>
              <a:t> </a:t>
            </a:r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akurasi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pengukurannya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akurasi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efisiensi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pengukurannya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waktu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0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Data Mining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8372"/>
            <a:ext cx="8553450" cy="5181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600" dirty="0" err="1" smtClean="0"/>
              <a:t>Estimation</a:t>
            </a:r>
            <a:r>
              <a:rPr lang="id-ID" sz="2600" dirty="0" smtClean="0"/>
              <a:t>:</a:t>
            </a:r>
          </a:p>
          <a:p>
            <a:pPr marL="801687" lvl="1" indent="-514350"/>
            <a:r>
              <a:rPr lang="id-ID" sz="2000" dirty="0" smtClean="0">
                <a:solidFill>
                  <a:srgbClr val="C00000"/>
                </a:solidFill>
              </a:rPr>
              <a:t>Error</a:t>
            </a:r>
            <a:r>
              <a:rPr lang="id-ID" sz="2000" dirty="0" smtClean="0"/>
              <a:t>: Root Mean Square Error (RMSE), MSE, MAPE, etc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600" dirty="0" smtClean="0"/>
              <a:t>Prediction/Forecasting (Prediksi/Peramalan):</a:t>
            </a:r>
          </a:p>
          <a:p>
            <a:pPr marL="801687" lvl="1" indent="-514350"/>
            <a:r>
              <a:rPr lang="id-ID" sz="2000" dirty="0">
                <a:solidFill>
                  <a:srgbClr val="C00000"/>
                </a:solidFill>
              </a:rPr>
              <a:t>Error</a:t>
            </a:r>
            <a:r>
              <a:rPr lang="id-ID" sz="2000" dirty="0"/>
              <a:t>: Root Mean Square Error (RMSE) , MSE, MAPE, </a:t>
            </a:r>
            <a:r>
              <a:rPr lang="id-ID" sz="2000" dirty="0" smtClean="0"/>
              <a:t>etc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600" dirty="0" err="1" smtClean="0"/>
              <a:t>Classification</a:t>
            </a:r>
            <a:r>
              <a:rPr lang="id-ID" sz="2600" dirty="0" smtClean="0"/>
              <a:t>:</a:t>
            </a:r>
          </a:p>
          <a:p>
            <a:pPr marL="801687" lvl="1" indent="-514350"/>
            <a:r>
              <a:rPr lang="id-ID" sz="2000" dirty="0" err="1" smtClean="0">
                <a:solidFill>
                  <a:srgbClr val="C00000"/>
                </a:solidFill>
              </a:rPr>
              <a:t>Confusion</a:t>
            </a:r>
            <a:r>
              <a:rPr lang="id-ID" sz="2000" dirty="0" smtClean="0">
                <a:solidFill>
                  <a:srgbClr val="C00000"/>
                </a:solidFill>
              </a:rPr>
              <a:t> </a:t>
            </a:r>
            <a:r>
              <a:rPr lang="id-ID" sz="2000" dirty="0" err="1" smtClean="0">
                <a:solidFill>
                  <a:srgbClr val="C00000"/>
                </a:solidFill>
              </a:rPr>
              <a:t>Matrix</a:t>
            </a:r>
            <a:r>
              <a:rPr lang="id-ID" sz="2000" dirty="0" smtClean="0">
                <a:sym typeface="Wingdings" pitchFamily="2" charset="2"/>
              </a:rPr>
              <a:t>: </a:t>
            </a:r>
            <a:r>
              <a:rPr lang="id-ID" sz="2000" dirty="0" err="1" smtClean="0"/>
              <a:t>Accuracy</a:t>
            </a:r>
            <a:endParaRPr lang="id-ID" sz="2000" dirty="0"/>
          </a:p>
          <a:p>
            <a:pPr marL="801687" lvl="1" indent="-514350"/>
            <a:r>
              <a:rPr lang="id-ID" sz="2000" dirty="0" smtClean="0">
                <a:solidFill>
                  <a:srgbClr val="C00000"/>
                </a:solidFill>
              </a:rPr>
              <a:t>ROC </a:t>
            </a:r>
            <a:r>
              <a:rPr lang="id-ID" sz="2000" dirty="0" err="1" smtClean="0">
                <a:solidFill>
                  <a:srgbClr val="C00000"/>
                </a:solidFill>
              </a:rPr>
              <a:t>Curve</a:t>
            </a:r>
            <a:r>
              <a:rPr lang="id-ID" sz="2000" dirty="0" smtClean="0">
                <a:sym typeface="Wingdings" pitchFamily="2" charset="2"/>
              </a:rPr>
              <a:t>: </a:t>
            </a:r>
            <a:r>
              <a:rPr lang="id-ID" sz="2000" dirty="0" smtClean="0"/>
              <a:t>Area </a:t>
            </a:r>
            <a:r>
              <a:rPr lang="id-ID" sz="2000" dirty="0" err="1" smtClean="0"/>
              <a:t>Under</a:t>
            </a:r>
            <a:r>
              <a:rPr lang="id-ID" sz="2000" dirty="0" smtClean="0"/>
              <a:t> </a:t>
            </a:r>
            <a:r>
              <a:rPr lang="id-ID" sz="2000" dirty="0" err="1" smtClean="0"/>
              <a:t>Curve</a:t>
            </a:r>
            <a:r>
              <a:rPr lang="id-ID" sz="2000" dirty="0" smtClean="0"/>
              <a:t> (AUC) 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600" dirty="0" err="1" smtClean="0"/>
              <a:t>Clustering</a:t>
            </a:r>
            <a:r>
              <a:rPr lang="id-ID" sz="2600" dirty="0" smtClean="0"/>
              <a:t>:</a:t>
            </a:r>
          </a:p>
          <a:p>
            <a:pPr marL="801687" lvl="1" indent="-514350"/>
            <a:r>
              <a:rPr lang="id-ID" sz="1800" dirty="0" smtClean="0">
                <a:solidFill>
                  <a:srgbClr val="C00000"/>
                </a:solidFill>
              </a:rPr>
              <a:t>Internal </a:t>
            </a:r>
            <a:r>
              <a:rPr lang="id-ID" sz="1800" dirty="0" err="1" smtClean="0">
                <a:solidFill>
                  <a:srgbClr val="C00000"/>
                </a:solidFill>
              </a:rPr>
              <a:t>Evaluation</a:t>
            </a:r>
            <a:r>
              <a:rPr lang="id-ID" sz="1800" dirty="0" smtClean="0"/>
              <a:t>: </a:t>
            </a:r>
            <a:r>
              <a:rPr lang="id-ID" sz="1800" dirty="0" err="1"/>
              <a:t>Davies</a:t>
            </a:r>
            <a:r>
              <a:rPr lang="id-ID" sz="1800" dirty="0"/>
              <a:t>–</a:t>
            </a:r>
            <a:r>
              <a:rPr lang="id-ID" sz="1800" dirty="0" err="1"/>
              <a:t>Bouldin</a:t>
            </a:r>
            <a:r>
              <a:rPr lang="id-ID" sz="1800" dirty="0"/>
              <a:t> </a:t>
            </a:r>
            <a:r>
              <a:rPr lang="id-ID" sz="1800" dirty="0" err="1" smtClean="0"/>
              <a:t>index</a:t>
            </a:r>
            <a:r>
              <a:rPr lang="id-ID" sz="1800" dirty="0"/>
              <a:t>, </a:t>
            </a:r>
            <a:r>
              <a:rPr lang="id-ID" sz="1800" dirty="0" err="1"/>
              <a:t>Dunn</a:t>
            </a:r>
            <a:r>
              <a:rPr lang="id-ID" sz="1800" dirty="0"/>
              <a:t> </a:t>
            </a:r>
            <a:r>
              <a:rPr lang="id-ID" sz="1800" dirty="0" err="1" smtClean="0"/>
              <a:t>index</a:t>
            </a:r>
            <a:r>
              <a:rPr lang="id-ID" sz="1800" dirty="0" smtClean="0"/>
              <a:t>, </a:t>
            </a:r>
          </a:p>
          <a:p>
            <a:pPr marL="801687" lvl="1" indent="-514350"/>
            <a:r>
              <a:rPr lang="id-ID" sz="1800" dirty="0" smtClean="0">
                <a:solidFill>
                  <a:srgbClr val="C00000"/>
                </a:solidFill>
              </a:rPr>
              <a:t>External </a:t>
            </a:r>
            <a:r>
              <a:rPr lang="id-ID" sz="1800" dirty="0" err="1" smtClean="0">
                <a:solidFill>
                  <a:srgbClr val="C00000"/>
                </a:solidFill>
              </a:rPr>
              <a:t>Evaluation</a:t>
            </a:r>
            <a:r>
              <a:rPr lang="id-ID" sz="1800" dirty="0" smtClean="0"/>
              <a:t>: </a:t>
            </a:r>
            <a:r>
              <a:rPr lang="en-US" sz="1800" dirty="0" smtClean="0"/>
              <a:t> </a:t>
            </a:r>
            <a:r>
              <a:rPr lang="en-US" sz="1800" dirty="0"/>
              <a:t>Rand </a:t>
            </a:r>
            <a:r>
              <a:rPr lang="en-US" sz="1800" dirty="0" smtClean="0"/>
              <a:t>measure</a:t>
            </a:r>
            <a:r>
              <a:rPr lang="id-ID" sz="1800" dirty="0"/>
              <a:t>, </a:t>
            </a:r>
            <a:r>
              <a:rPr lang="id-ID" sz="1800" dirty="0" err="1" smtClean="0"/>
              <a:t>F-measure</a:t>
            </a:r>
            <a:r>
              <a:rPr lang="id-ID" sz="1800" dirty="0"/>
              <a:t>, </a:t>
            </a:r>
            <a:r>
              <a:rPr lang="id-ID" sz="1800" dirty="0" err="1"/>
              <a:t>Jaccard</a:t>
            </a:r>
            <a:r>
              <a:rPr lang="id-ID" sz="1800" dirty="0"/>
              <a:t> </a:t>
            </a:r>
            <a:r>
              <a:rPr lang="id-ID" sz="1800" dirty="0" err="1" smtClean="0"/>
              <a:t>index</a:t>
            </a:r>
            <a:r>
              <a:rPr lang="id-ID" sz="1800" dirty="0"/>
              <a:t>, </a:t>
            </a:r>
            <a:r>
              <a:rPr lang="id-ID" sz="1800" dirty="0" err="1"/>
              <a:t>Fowlkes</a:t>
            </a:r>
            <a:r>
              <a:rPr lang="id-ID" sz="1800" dirty="0"/>
              <a:t>–</a:t>
            </a:r>
            <a:r>
              <a:rPr lang="id-ID" sz="1800" dirty="0" err="1"/>
              <a:t>Mallows</a:t>
            </a:r>
            <a:r>
              <a:rPr lang="id-ID" sz="1800" dirty="0"/>
              <a:t> </a:t>
            </a:r>
            <a:r>
              <a:rPr lang="id-ID" sz="1800" dirty="0" err="1" smtClean="0"/>
              <a:t>index</a:t>
            </a:r>
            <a:r>
              <a:rPr lang="id-ID" sz="1800" dirty="0"/>
              <a:t>, </a:t>
            </a:r>
            <a:r>
              <a:rPr lang="id-ID" sz="1800" dirty="0" err="1"/>
              <a:t>Confusion</a:t>
            </a:r>
            <a:r>
              <a:rPr lang="id-ID" sz="1800" dirty="0"/>
              <a:t> </a:t>
            </a:r>
            <a:r>
              <a:rPr lang="id-ID" sz="1800" dirty="0" err="1"/>
              <a:t>matrix</a:t>
            </a:r>
            <a:endParaRPr lang="id-ID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id-ID" sz="2600" dirty="0" smtClean="0"/>
              <a:t>Association:</a:t>
            </a:r>
          </a:p>
          <a:p>
            <a:pPr marL="801687" lvl="1" indent="-514350"/>
            <a:r>
              <a:rPr lang="id-ID" sz="1800" dirty="0" smtClean="0">
                <a:solidFill>
                  <a:srgbClr val="C00000"/>
                </a:solidFill>
              </a:rPr>
              <a:t>Lift </a:t>
            </a:r>
            <a:r>
              <a:rPr lang="id-ID" sz="1800" dirty="0" err="1" smtClean="0">
                <a:solidFill>
                  <a:srgbClr val="C00000"/>
                </a:solidFill>
              </a:rPr>
              <a:t>Charts</a:t>
            </a:r>
            <a:r>
              <a:rPr lang="id-ID" sz="1800" dirty="0" smtClean="0"/>
              <a:t>: Lift </a:t>
            </a:r>
            <a:r>
              <a:rPr lang="id-ID" sz="1800" dirty="0" err="1" smtClean="0"/>
              <a:t>Ratio</a:t>
            </a:r>
            <a:endParaRPr lang="id-ID" sz="1800" dirty="0"/>
          </a:p>
          <a:p>
            <a:pPr marL="801687" lvl="1" indent="-514350"/>
            <a:r>
              <a:rPr lang="id-ID" sz="1800" dirty="0" err="1" smtClean="0">
                <a:solidFill>
                  <a:srgbClr val="C00000"/>
                </a:solidFill>
              </a:rPr>
              <a:t>Precision</a:t>
            </a:r>
            <a:r>
              <a:rPr lang="id-ID" sz="1800" dirty="0" smtClean="0">
                <a:solidFill>
                  <a:srgbClr val="C00000"/>
                </a:solidFill>
              </a:rPr>
              <a:t> </a:t>
            </a:r>
            <a:r>
              <a:rPr lang="id-ID" sz="1800" dirty="0" err="1" smtClean="0">
                <a:solidFill>
                  <a:srgbClr val="C00000"/>
                </a:solidFill>
              </a:rPr>
              <a:t>and</a:t>
            </a:r>
            <a:r>
              <a:rPr lang="id-ID" sz="1800" dirty="0" smtClean="0">
                <a:solidFill>
                  <a:srgbClr val="C00000"/>
                </a:solidFill>
              </a:rPr>
              <a:t> </a:t>
            </a:r>
            <a:r>
              <a:rPr lang="id-ID" sz="1800" dirty="0" err="1" smtClean="0">
                <a:solidFill>
                  <a:srgbClr val="C00000"/>
                </a:solidFill>
              </a:rPr>
              <a:t>Recall</a:t>
            </a:r>
            <a:r>
              <a:rPr lang="id-ID" sz="1800" dirty="0" smtClean="0">
                <a:solidFill>
                  <a:srgbClr val="C00000"/>
                </a:solidFill>
              </a:rPr>
              <a:t> </a:t>
            </a:r>
            <a:r>
              <a:rPr lang="id-ID" sz="1800" dirty="0" smtClean="0"/>
              <a:t>(</a:t>
            </a:r>
            <a:r>
              <a:rPr lang="id-ID" sz="1800" dirty="0" err="1" smtClean="0"/>
              <a:t>F-measure</a:t>
            </a:r>
            <a:r>
              <a:rPr lang="id-ID" sz="18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515350" cy="1200149"/>
          </a:xfrm>
        </p:spPr>
        <p:txBody>
          <a:bodyPr>
            <a:normAutofit fontScale="90000"/>
          </a:bodyPr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49"/>
            <a:ext cx="8210550" cy="5123999"/>
          </a:xfrm>
        </p:spPr>
        <p:txBody>
          <a:bodyPr>
            <a:no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pendataan</a:t>
            </a:r>
            <a:r>
              <a:rPr lang="en-US" dirty="0" smtClean="0"/>
              <a:t> journal-journal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urutkan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berdasarkan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rangking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SJR </a:t>
            </a:r>
            <a:r>
              <a:rPr lang="en-US" dirty="0" err="1" smtClean="0"/>
              <a:t>atau</a:t>
            </a:r>
            <a:r>
              <a:rPr lang="en-US" dirty="0" smtClean="0"/>
              <a:t> JIF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target journal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smtClean="0"/>
              <a:t>Publikasikan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journal yang </a:t>
            </a:r>
            <a:r>
              <a:rPr lang="en-US" dirty="0" err="1" smtClean="0">
                <a:solidFill>
                  <a:srgbClr val="C00000"/>
                </a:solidFill>
              </a:rPr>
              <a:t>sesuai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dengan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kualitas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kontribusi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penelitian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endParaRPr lang="en-US" dirty="0" smtClean="0"/>
          </a:p>
          <a:p>
            <a:r>
              <a:rPr lang="en-US" dirty="0"/>
              <a:t>A paper is an organized description of hypotheses, data and conclusions, intended to instruct the reader. </a:t>
            </a:r>
            <a:r>
              <a:rPr lang="en-US" dirty="0">
                <a:solidFill>
                  <a:srgbClr val="C00000"/>
                </a:solidFill>
              </a:rPr>
              <a:t>If your research does not generate papers, it might just as well not have been done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Whitesides</a:t>
            </a:r>
            <a:r>
              <a:rPr lang="en-US" sz="1800" dirty="0"/>
              <a:t> 2004) </a:t>
            </a:r>
            <a:endParaRPr lang="id-ID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8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0" y="0"/>
          <a:ext cx="9141855" cy="6858002"/>
        </p:xfrm>
        <a:graphic>
          <a:graphicData uri="http://schemas.openxmlformats.org/drawingml/2006/table">
            <a:tbl>
              <a:tblPr firstRow="1" bandRow="1"/>
              <a:tblGrid>
                <a:gridCol w="539921"/>
                <a:gridCol w="5022679"/>
                <a:gridCol w="762000"/>
                <a:gridCol w="2817255"/>
              </a:tblGrid>
              <a:tr h="3723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Journal Publications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</a:rPr>
                        <a:t>SJR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Q Category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IEEE Transactions on Software Engineering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Information Sciences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2.96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Q1 in Information Systems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IEEE Transactions on Systems, Man, and Cybernetics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Artificial Intelligence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IEEE Transactions on Knowledge and Data Engineering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2.68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Information Systems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Empirical Software Engineering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Information and Software Technology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1.95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Information Systems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Automated Software Engineering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IEEE Transactions on Reliability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Q1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Expert Systems with Applications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Q2 in Computer Science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Journal of Systems and Software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Q2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Software Quality Journal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Q2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IET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Q2 in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Advanced Science Letters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Q3 in Computer Science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294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Journal of Software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Q3 in Software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589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International Journal of Software Engineering and Its Application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mpus Sans ITC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</a:rPr>
                        <a:t>Q4 in Software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4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RP – RQ – RC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/>
              <a:t> </a:t>
            </a:r>
            <a:r>
              <a:rPr lang="en-US" dirty="0" err="1" smtClean="0"/>
              <a:t>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92" t="10295" r="1027" b="1249"/>
          <a:stretch/>
        </p:blipFill>
        <p:spPr>
          <a:xfrm>
            <a:off x="-27972" y="990600"/>
            <a:ext cx="9171972" cy="59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3058"/>
            <a:ext cx="8789988" cy="647700"/>
          </a:xfrm>
        </p:spPr>
        <p:txBody>
          <a:bodyPr>
            <a:noAutofit/>
          </a:bodyPr>
          <a:lstStyle/>
          <a:p>
            <a:r>
              <a:rPr lang="id-ID" sz="4000" dirty="0" smtClean="0"/>
              <a:t>Tugas Menentukan </a:t>
            </a:r>
            <a:r>
              <a:rPr lang="en-US" sz="4000" dirty="0" err="1" smtClean="0"/>
              <a:t>Bidang</a:t>
            </a:r>
            <a:r>
              <a:rPr lang="en-US" sz="4000" dirty="0" smtClean="0"/>
              <a:t> </a:t>
            </a:r>
            <a:r>
              <a:rPr lang="id-ID" sz="4000" dirty="0" smtClean="0"/>
              <a:t>Penelitian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/>
              <a:t>kembali</a:t>
            </a:r>
            <a:r>
              <a:rPr lang="en-US" sz="3200" dirty="0" smtClean="0"/>
              <a:t> </a:t>
            </a:r>
            <a:r>
              <a:rPr lang="en-US" sz="3200" dirty="0" err="1" smtClean="0"/>
              <a:t>berbagai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mata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kuliah</a:t>
            </a:r>
            <a:r>
              <a:rPr lang="en-US" sz="3200" dirty="0" smtClean="0">
                <a:solidFill>
                  <a:srgbClr val="C00000"/>
                </a:solidFill>
              </a:rPr>
              <a:t> yang </a:t>
            </a:r>
            <a:r>
              <a:rPr lang="en-US" sz="3200" dirty="0" err="1" smtClean="0">
                <a:solidFill>
                  <a:srgbClr val="C00000"/>
                </a:solidFill>
              </a:rPr>
              <a:t>telah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diajarkan</a:t>
            </a:r>
            <a:r>
              <a:rPr lang="en-US" sz="3200" dirty="0" smtClean="0"/>
              <a:t>, </a:t>
            </a:r>
            <a:r>
              <a:rPr lang="en-US" sz="3200" dirty="0" err="1" smtClean="0"/>
              <a:t>serta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paper </a:t>
            </a:r>
            <a:r>
              <a:rPr lang="en-US" sz="3200" dirty="0" err="1" smtClean="0">
                <a:solidFill>
                  <a:srgbClr val="C00000"/>
                </a:solidFill>
              </a:rPr>
              <a:t>dan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buku</a:t>
            </a:r>
            <a:r>
              <a:rPr lang="en-US" sz="3200" dirty="0" smtClean="0">
                <a:solidFill>
                  <a:srgbClr val="C00000"/>
                </a:solidFill>
              </a:rPr>
              <a:t> yang </a:t>
            </a:r>
            <a:r>
              <a:rPr lang="en-US" sz="3200" dirty="0" err="1" smtClean="0">
                <a:solidFill>
                  <a:srgbClr val="C00000"/>
                </a:solidFill>
              </a:rPr>
              <a:t>telah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dibaca</a:t>
            </a:r>
            <a:endParaRPr lang="en-US" sz="32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Tentukan</a:t>
            </a:r>
            <a:r>
              <a:rPr lang="en-US" sz="3200" dirty="0" smtClean="0"/>
              <a:t> </a:t>
            </a:r>
            <a:r>
              <a:rPr lang="en-US" sz="3200" dirty="0" err="1" smtClean="0"/>
              <a:t>bidang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sub </a:t>
            </a:r>
            <a:r>
              <a:rPr lang="en-US" sz="3200" dirty="0" err="1" smtClean="0"/>
              <a:t>bidang</a:t>
            </a:r>
            <a:r>
              <a:rPr lang="en-US" sz="3200" dirty="0" smtClean="0"/>
              <a:t> (</a:t>
            </a:r>
            <a:r>
              <a:rPr lang="id-ID" sz="3200" dirty="0" smtClean="0">
                <a:solidFill>
                  <a:srgbClr val="C00000"/>
                </a:solidFill>
              </a:rPr>
              <a:t>field dan subfield</a:t>
            </a:r>
            <a:r>
              <a:rPr lang="en-US" sz="3200" dirty="0" smtClean="0"/>
              <a:t>) p</a:t>
            </a:r>
            <a:r>
              <a:rPr lang="id-ID" sz="3200" dirty="0" smtClean="0"/>
              <a:t>enelitian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tertarik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melakukannya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Baca </a:t>
            </a:r>
            <a:r>
              <a:rPr lang="en-US" sz="3200" dirty="0" err="1" smtClean="0"/>
              <a:t>artikel</a:t>
            </a:r>
            <a:r>
              <a:rPr lang="en-US" sz="3200" dirty="0" smtClean="0"/>
              <a:t> </a:t>
            </a:r>
            <a:r>
              <a:rPr lang="en-US" sz="3200" dirty="0" err="1" smtClean="0"/>
              <a:t>tentang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tahapan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memulai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penelitian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utk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mahasiswa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galau</a:t>
            </a:r>
            <a:r>
              <a:rPr lang="en-US" sz="3200" dirty="0" smtClean="0"/>
              <a:t> di </a:t>
            </a:r>
            <a:r>
              <a:rPr lang="en-US" sz="3200" i="1" dirty="0" smtClean="0">
                <a:solidFill>
                  <a:srgbClr val="0070C0"/>
                </a:solidFill>
              </a:rPr>
              <a:t>http://romisatriawahono.net</a:t>
            </a:r>
            <a:endParaRPr lang="en-US" sz="3200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3058"/>
            <a:ext cx="8789988" cy="647700"/>
          </a:xfrm>
        </p:spPr>
        <p:txBody>
          <a:bodyPr>
            <a:noAutofit/>
          </a:bodyPr>
          <a:lstStyle/>
          <a:p>
            <a:r>
              <a:rPr lang="id-ID" sz="4000" dirty="0" smtClean="0"/>
              <a:t>Tugas Menentukan Topik Penelitian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820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200" dirty="0" smtClean="0"/>
              <a:t>Tentukan </a:t>
            </a:r>
            <a:r>
              <a:rPr lang="id-ID" sz="3200" dirty="0" smtClean="0">
                <a:solidFill>
                  <a:srgbClr val="C00000"/>
                </a:solidFill>
              </a:rPr>
              <a:t>topi</a:t>
            </a:r>
            <a:r>
              <a:rPr lang="en-US" sz="3200" dirty="0" smtClean="0">
                <a:solidFill>
                  <a:srgbClr val="C00000"/>
                </a:solidFill>
              </a:rPr>
              <a:t>k</a:t>
            </a:r>
            <a:r>
              <a:rPr lang="id-ID" sz="3200" dirty="0" smtClean="0">
                <a:solidFill>
                  <a:srgbClr val="C00000"/>
                </a:solidFill>
              </a:rPr>
              <a:t> </a:t>
            </a:r>
            <a:r>
              <a:rPr lang="id-ID" sz="3200" dirty="0" smtClean="0"/>
              <a:t>penelitian dari </a:t>
            </a:r>
            <a:r>
              <a:rPr lang="en-US" sz="3200" dirty="0" err="1" smtClean="0"/>
              <a:t>bidang</a:t>
            </a:r>
            <a:r>
              <a:rPr lang="en-US" sz="3200" dirty="0" smtClean="0"/>
              <a:t> </a:t>
            </a:r>
            <a:r>
              <a:rPr lang="en-US" sz="3200" dirty="0" err="1" smtClean="0"/>
              <a:t>penelitian</a:t>
            </a:r>
            <a:r>
              <a:rPr lang="en-US" sz="3200" dirty="0" smtClean="0"/>
              <a:t> </a:t>
            </a:r>
            <a:endParaRPr lang="id-ID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id-ID" sz="3200" dirty="0" smtClean="0">
                <a:solidFill>
                  <a:srgbClr val="C00000"/>
                </a:solidFill>
              </a:rPr>
              <a:t>Studi literatur </a:t>
            </a:r>
            <a:r>
              <a:rPr lang="id-ID" sz="3200" dirty="0" smtClean="0"/>
              <a:t>tentang topik tersebut (state-of-the-art, research direction/challenge) dari paper journal (review paper)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 smtClean="0">
                <a:solidFill>
                  <a:srgbClr val="C00000"/>
                </a:solidFill>
              </a:rPr>
              <a:t>Rangkumkan</a:t>
            </a:r>
            <a:r>
              <a:rPr lang="en-US" sz="3200" dirty="0" smtClean="0">
                <a:solidFill>
                  <a:srgbClr val="C00000"/>
                </a:solidFill>
              </a:rPr>
              <a:t> topic </a:t>
            </a:r>
            <a:r>
              <a:rPr lang="en-US" sz="3200" dirty="0" err="1" smtClean="0">
                <a:solidFill>
                  <a:srgbClr val="C00000"/>
                </a:solidFill>
              </a:rPr>
              <a:t>penelitian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yang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pilih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mendetail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mindmap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software </a:t>
            </a:r>
            <a:r>
              <a:rPr lang="en-US" sz="3200" dirty="0" err="1" smtClean="0">
                <a:solidFill>
                  <a:srgbClr val="0070C0"/>
                </a:solidFill>
              </a:rPr>
              <a:t>XMind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Ikuti</a:t>
            </a:r>
            <a:r>
              <a:rPr lang="en-US" sz="3200" dirty="0" smtClean="0"/>
              <a:t> </a:t>
            </a:r>
            <a:r>
              <a:rPr lang="en-US" sz="3200" dirty="0" err="1" smtClean="0"/>
              <a:t>artikel</a:t>
            </a:r>
            <a:r>
              <a:rPr lang="en-US" sz="3200" dirty="0"/>
              <a:t> di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600" i="1" dirty="0" smtClean="0">
                <a:solidFill>
                  <a:srgbClr val="0070C0"/>
                </a:solidFill>
              </a:rPr>
              <a:t>http</a:t>
            </a:r>
            <a:r>
              <a:rPr lang="en-US" sz="1600" i="1" dirty="0">
                <a:solidFill>
                  <a:srgbClr val="0070C0"/>
                </a:solidFill>
              </a:rPr>
              <a:t>://romisatriawahono.net/2014/02/28/mind-map-untuk-memahami-topik-penelitian/</a:t>
            </a:r>
            <a:endParaRPr lang="en-US" sz="1600" i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Mindmap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“Software Defect Prediction”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7110822" cy="4648200"/>
          </a:xfrm>
        </p:spPr>
      </p:pic>
    </p:spTree>
    <p:extLst>
      <p:ext uri="{BB962C8B-B14F-4D97-AF65-F5344CB8AC3E}">
        <p14:creationId xmlns:p14="http://schemas.microsoft.com/office/powerpoint/2010/main" val="34330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Mindmap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“Software Defect Prediction”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7" y="2743200"/>
            <a:ext cx="8679181" cy="1295400"/>
          </a:xfrm>
        </p:spPr>
      </p:pic>
    </p:spTree>
    <p:extLst>
      <p:ext uri="{BB962C8B-B14F-4D97-AF65-F5344CB8AC3E}">
        <p14:creationId xmlns:p14="http://schemas.microsoft.com/office/powerpoint/2010/main" val="12269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"/>
            <a:ext cx="8305800" cy="647700"/>
          </a:xfrm>
        </p:spPr>
        <p:txBody>
          <a:bodyPr>
            <a:noAutofit/>
          </a:bodyPr>
          <a:lstStyle/>
          <a:p>
            <a:r>
              <a:rPr lang="en-US" dirty="0"/>
              <a:t>Course Outline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211977"/>
              </p:ext>
            </p:extLst>
          </p:nvPr>
        </p:nvGraphicFramePr>
        <p:xfrm>
          <a:off x="628650" y="1528763"/>
          <a:ext cx="7886700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517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Mindmap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“Software Defect Prediction”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062533" cy="3733800"/>
          </a:xfrm>
        </p:spPr>
      </p:pic>
    </p:spTree>
    <p:extLst>
      <p:ext uri="{BB962C8B-B14F-4D97-AF65-F5344CB8AC3E}">
        <p14:creationId xmlns:p14="http://schemas.microsoft.com/office/powerpoint/2010/main" val="294587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Mindmap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“Software Defect Prediction”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824"/>
            <a:ext cx="9372600" cy="3813362"/>
          </a:xfrm>
        </p:spPr>
      </p:pic>
    </p:spTree>
    <p:extLst>
      <p:ext uri="{BB962C8B-B14F-4D97-AF65-F5344CB8AC3E}">
        <p14:creationId xmlns:p14="http://schemas.microsoft.com/office/powerpoint/2010/main" val="17047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49"/>
            <a:ext cx="7886700" cy="5200651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Abbott, M., &amp; </a:t>
            </a:r>
            <a:r>
              <a:rPr lang="id-ID" dirty="0" err="1"/>
              <a:t>McKinney</a:t>
            </a:r>
            <a:r>
              <a:rPr lang="id-ID" dirty="0"/>
              <a:t>, J. (2013). </a:t>
            </a:r>
            <a:r>
              <a:rPr lang="id-ID" dirty="0" err="1">
                <a:solidFill>
                  <a:srgbClr val="C00000"/>
                </a:solidFill>
              </a:rPr>
              <a:t>Understanding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and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Applying</a:t>
            </a:r>
            <a:r>
              <a:rPr lang="id-ID" dirty="0">
                <a:solidFill>
                  <a:srgbClr val="C00000"/>
                </a:solidFill>
              </a:rPr>
              <a:t> Research </a:t>
            </a:r>
            <a:r>
              <a:rPr lang="id-ID" dirty="0" err="1">
                <a:solidFill>
                  <a:srgbClr val="C00000"/>
                </a:solidFill>
              </a:rPr>
              <a:t>Design</a:t>
            </a:r>
            <a:r>
              <a:rPr lang="id-ID" dirty="0"/>
              <a:t>. John </a:t>
            </a:r>
            <a:r>
              <a:rPr lang="id-ID" dirty="0" err="1"/>
              <a:t>Wiley</a:t>
            </a:r>
            <a:r>
              <a:rPr lang="id-ID" dirty="0"/>
              <a:t> &amp; Sons, </a:t>
            </a:r>
            <a:r>
              <a:rPr lang="id-ID" dirty="0" err="1"/>
              <a:t>Inc</a:t>
            </a:r>
            <a:r>
              <a:rPr lang="id-ID" dirty="0"/>
              <a:t>.</a:t>
            </a:r>
          </a:p>
          <a:p>
            <a:r>
              <a:rPr lang="id-ID" dirty="0" err="1"/>
              <a:t>Berndtsson</a:t>
            </a:r>
            <a:r>
              <a:rPr lang="id-ID" dirty="0"/>
              <a:t>, M., </a:t>
            </a:r>
            <a:r>
              <a:rPr lang="id-ID" dirty="0" err="1"/>
              <a:t>Hansson</a:t>
            </a:r>
            <a:r>
              <a:rPr lang="id-ID" dirty="0"/>
              <a:t>, J., &amp; </a:t>
            </a:r>
            <a:r>
              <a:rPr lang="id-ID" dirty="0" err="1"/>
              <a:t>Olsson</a:t>
            </a:r>
            <a:r>
              <a:rPr lang="id-ID" dirty="0"/>
              <a:t>, B. (2008). </a:t>
            </a:r>
            <a:r>
              <a:rPr lang="id-ID" dirty="0" err="1">
                <a:solidFill>
                  <a:srgbClr val="C00000"/>
                </a:solidFill>
              </a:rPr>
              <a:t>Thesis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Projects</a:t>
            </a:r>
            <a:r>
              <a:rPr lang="id-ID" dirty="0">
                <a:solidFill>
                  <a:srgbClr val="C00000"/>
                </a:solidFill>
              </a:rPr>
              <a:t>: a </a:t>
            </a:r>
            <a:r>
              <a:rPr lang="id-ID" dirty="0" err="1">
                <a:solidFill>
                  <a:srgbClr val="C00000"/>
                </a:solidFill>
              </a:rPr>
              <a:t>Guide</a:t>
            </a:r>
            <a:r>
              <a:rPr lang="id-ID" dirty="0">
                <a:solidFill>
                  <a:srgbClr val="C00000"/>
                </a:solidFill>
              </a:rPr>
              <a:t> for </a:t>
            </a:r>
            <a:r>
              <a:rPr lang="id-ID" dirty="0" err="1">
                <a:solidFill>
                  <a:srgbClr val="C00000"/>
                </a:solidFill>
              </a:rPr>
              <a:t>Students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in</a:t>
            </a:r>
            <a:r>
              <a:rPr lang="id-ID" dirty="0">
                <a:solidFill>
                  <a:srgbClr val="C00000"/>
                </a:solidFill>
              </a:rPr>
              <a:t> Computer Science </a:t>
            </a:r>
            <a:r>
              <a:rPr lang="id-ID" dirty="0" err="1">
                <a:solidFill>
                  <a:srgbClr val="C00000"/>
                </a:solidFill>
              </a:rPr>
              <a:t>and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Information</a:t>
            </a:r>
            <a:r>
              <a:rPr lang="id-ID" dirty="0">
                <a:solidFill>
                  <a:srgbClr val="C00000"/>
                </a:solidFill>
              </a:rPr>
              <a:t> Systems (2nd ed.)</a:t>
            </a:r>
            <a:r>
              <a:rPr lang="id-ID" dirty="0"/>
              <a:t>. London: </a:t>
            </a:r>
            <a:r>
              <a:rPr lang="id-ID" dirty="0" err="1" smtClean="0"/>
              <a:t>Springer-Verlag</a:t>
            </a:r>
            <a:endParaRPr lang="id-ID" dirty="0"/>
          </a:p>
          <a:p>
            <a:r>
              <a:rPr lang="id-ID" dirty="0" err="1"/>
              <a:t>Blaxter</a:t>
            </a:r>
            <a:r>
              <a:rPr lang="id-ID" dirty="0"/>
              <a:t>, L., </a:t>
            </a:r>
            <a:r>
              <a:rPr lang="id-ID" dirty="0" err="1"/>
              <a:t>Hughes</a:t>
            </a:r>
            <a:r>
              <a:rPr lang="id-ID" dirty="0"/>
              <a:t>, C., &amp; </a:t>
            </a:r>
            <a:r>
              <a:rPr lang="id-ID" dirty="0" err="1"/>
              <a:t>Tight</a:t>
            </a:r>
            <a:r>
              <a:rPr lang="id-ID" dirty="0"/>
              <a:t>, M. (2006). </a:t>
            </a:r>
            <a:r>
              <a:rPr lang="id-ID" dirty="0" err="1">
                <a:solidFill>
                  <a:srgbClr val="C00000"/>
                </a:solidFill>
              </a:rPr>
              <a:t>How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to</a:t>
            </a:r>
            <a:r>
              <a:rPr lang="id-ID" dirty="0">
                <a:solidFill>
                  <a:srgbClr val="C00000"/>
                </a:solidFill>
              </a:rPr>
              <a:t> Research (3rd ed.)</a:t>
            </a:r>
            <a:r>
              <a:rPr lang="id-ID" dirty="0"/>
              <a:t>. </a:t>
            </a:r>
            <a:r>
              <a:rPr lang="id-ID" dirty="0" err="1"/>
              <a:t>Open</a:t>
            </a:r>
            <a:r>
              <a:rPr lang="id-ID" dirty="0"/>
              <a:t> </a:t>
            </a:r>
            <a:r>
              <a:rPr lang="id-ID" dirty="0" err="1"/>
              <a:t>University</a:t>
            </a:r>
            <a:r>
              <a:rPr lang="id-ID" dirty="0"/>
              <a:t> </a:t>
            </a:r>
            <a:r>
              <a:rPr lang="id-ID" dirty="0" smtClean="0"/>
              <a:t>Press</a:t>
            </a:r>
            <a:endParaRPr lang="id-ID" dirty="0"/>
          </a:p>
          <a:p>
            <a:r>
              <a:rPr lang="id-ID" dirty="0" err="1"/>
              <a:t>Blessing</a:t>
            </a:r>
            <a:r>
              <a:rPr lang="id-ID" dirty="0"/>
              <a:t>, L. T. M., &amp; </a:t>
            </a:r>
            <a:r>
              <a:rPr lang="id-ID" dirty="0" err="1"/>
              <a:t>Chakrabarti</a:t>
            </a:r>
            <a:r>
              <a:rPr lang="id-ID" dirty="0"/>
              <a:t>, A. (2009). </a:t>
            </a:r>
            <a:r>
              <a:rPr lang="id-ID" dirty="0">
                <a:solidFill>
                  <a:srgbClr val="C00000"/>
                </a:solidFill>
              </a:rPr>
              <a:t>DRM, a </a:t>
            </a:r>
            <a:r>
              <a:rPr lang="id-ID" dirty="0" err="1">
                <a:solidFill>
                  <a:srgbClr val="C00000"/>
                </a:solidFill>
              </a:rPr>
              <a:t>Design</a:t>
            </a:r>
            <a:r>
              <a:rPr lang="id-ID" dirty="0">
                <a:solidFill>
                  <a:srgbClr val="C00000"/>
                </a:solidFill>
              </a:rPr>
              <a:t> Research </a:t>
            </a:r>
            <a:r>
              <a:rPr lang="id-ID" dirty="0" err="1">
                <a:solidFill>
                  <a:srgbClr val="C00000"/>
                </a:solidFill>
              </a:rPr>
              <a:t>Methodology</a:t>
            </a:r>
            <a:r>
              <a:rPr lang="id-ID" dirty="0"/>
              <a:t>. </a:t>
            </a:r>
            <a:r>
              <a:rPr lang="id-ID" dirty="0" err="1"/>
              <a:t>Springer-Verlag</a:t>
            </a:r>
            <a:r>
              <a:rPr lang="id-ID" dirty="0"/>
              <a:t> </a:t>
            </a:r>
            <a:r>
              <a:rPr lang="id-ID" dirty="0" smtClean="0"/>
              <a:t>London</a:t>
            </a:r>
            <a:endParaRPr lang="en-US" dirty="0" smtClean="0"/>
          </a:p>
          <a:p>
            <a:r>
              <a:rPr lang="en-US" dirty="0"/>
              <a:t>Cohen, L., </a:t>
            </a:r>
            <a:r>
              <a:rPr lang="en-US" dirty="0" err="1"/>
              <a:t>Manion</a:t>
            </a:r>
            <a:r>
              <a:rPr lang="en-US" dirty="0"/>
              <a:t>, L., &amp; Morrison, K. (2005). </a:t>
            </a:r>
            <a:r>
              <a:rPr lang="en-US" dirty="0">
                <a:solidFill>
                  <a:srgbClr val="C00000"/>
                </a:solidFill>
              </a:rPr>
              <a:t>Research Methods in Education (5th ed.)</a:t>
            </a:r>
            <a:r>
              <a:rPr lang="en-US" dirty="0"/>
              <a:t>. Taylor &amp; Francis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Dawson</a:t>
            </a:r>
            <a:r>
              <a:rPr lang="en-US" dirty="0"/>
              <a:t>, C. W. (2009). </a:t>
            </a:r>
            <a:r>
              <a:rPr lang="en-US" dirty="0">
                <a:solidFill>
                  <a:srgbClr val="C00000"/>
                </a:solidFill>
              </a:rPr>
              <a:t>Projects in Computing and Information Systems A Student’s Guide (2nd ed.)</a:t>
            </a:r>
            <a:r>
              <a:rPr lang="en-US" dirty="0"/>
              <a:t>. Pearson Education </a:t>
            </a:r>
            <a:r>
              <a:rPr lang="en-US" dirty="0" smtClean="0"/>
              <a:t>Limited</a:t>
            </a:r>
          </a:p>
          <a:p>
            <a:r>
              <a:rPr lang="en-US" dirty="0" err="1"/>
              <a:t>Jonker</a:t>
            </a:r>
            <a:r>
              <a:rPr lang="en-US" dirty="0"/>
              <a:t>, J., &amp; </a:t>
            </a:r>
            <a:r>
              <a:rPr lang="en-US" dirty="0" err="1"/>
              <a:t>Pennink</a:t>
            </a:r>
            <a:r>
              <a:rPr lang="en-US" dirty="0"/>
              <a:t>, B. (2010). </a:t>
            </a:r>
            <a:r>
              <a:rPr lang="en-US" dirty="0">
                <a:solidFill>
                  <a:srgbClr val="C00000"/>
                </a:solidFill>
              </a:rPr>
              <a:t>The Essence of Research Methodology</a:t>
            </a:r>
            <a:r>
              <a:rPr lang="en-US" dirty="0"/>
              <a:t>. Springer-</a:t>
            </a:r>
            <a:r>
              <a:rPr lang="en-US" dirty="0" err="1"/>
              <a:t>Verlag</a:t>
            </a:r>
            <a:r>
              <a:rPr lang="en-US" dirty="0"/>
              <a:t> Berlin Heidelberg</a:t>
            </a:r>
          </a:p>
          <a:p>
            <a:r>
              <a:rPr lang="en-US" dirty="0" err="1"/>
              <a:t>Lichtfouse</a:t>
            </a:r>
            <a:r>
              <a:rPr lang="en-US" dirty="0"/>
              <a:t>, E. (2013). </a:t>
            </a:r>
            <a:r>
              <a:rPr lang="en-US" dirty="0">
                <a:solidFill>
                  <a:srgbClr val="C00000"/>
                </a:solidFill>
              </a:rPr>
              <a:t>Scientific Writing for Impact Factor Journals</a:t>
            </a:r>
            <a:r>
              <a:rPr lang="en-US" dirty="0"/>
              <a:t>. Nova Science Publishers, Inc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49"/>
            <a:ext cx="7886700" cy="52768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Kothari, C. (2004). </a:t>
            </a:r>
            <a:r>
              <a:rPr lang="en-US" dirty="0">
                <a:solidFill>
                  <a:srgbClr val="C00000"/>
                </a:solidFill>
              </a:rPr>
              <a:t>Research Methodology: Methods and Techniques</a:t>
            </a:r>
            <a:r>
              <a:rPr lang="en-US" dirty="0"/>
              <a:t>. New Age International</a:t>
            </a:r>
          </a:p>
          <a:p>
            <a:r>
              <a:rPr lang="en-US" dirty="0" smtClean="0"/>
              <a:t>Might</a:t>
            </a:r>
            <a:r>
              <a:rPr lang="en-US" dirty="0"/>
              <a:t>, M. (2010). </a:t>
            </a:r>
            <a:r>
              <a:rPr lang="en-US" dirty="0">
                <a:solidFill>
                  <a:srgbClr val="C00000"/>
                </a:solidFill>
              </a:rPr>
              <a:t>The Illustrated Guide to a Ph.D</a:t>
            </a:r>
            <a:r>
              <a:rPr lang="en-US" dirty="0"/>
              <a:t>. Matt.might.net. Retrieved from </a:t>
            </a:r>
            <a:r>
              <a:rPr lang="en-US" i="1" dirty="0"/>
              <a:t>http://matt.might.net/articles/phd-school-in-pictures/</a:t>
            </a:r>
          </a:p>
          <a:p>
            <a:r>
              <a:rPr lang="en-US" dirty="0" err="1" smtClean="0"/>
              <a:t>Marczyk</a:t>
            </a:r>
            <a:r>
              <a:rPr lang="en-US" dirty="0"/>
              <a:t>, G., </a:t>
            </a:r>
            <a:r>
              <a:rPr lang="en-US" dirty="0" err="1"/>
              <a:t>DeMatteo</a:t>
            </a:r>
            <a:r>
              <a:rPr lang="en-US" dirty="0"/>
              <a:t>, D., &amp; </a:t>
            </a:r>
            <a:r>
              <a:rPr lang="en-US" dirty="0" err="1"/>
              <a:t>Fertinger</a:t>
            </a:r>
            <a:r>
              <a:rPr lang="en-US" dirty="0"/>
              <a:t>, D. (2005). </a:t>
            </a:r>
            <a:r>
              <a:rPr lang="en-US" dirty="0">
                <a:solidFill>
                  <a:srgbClr val="C00000"/>
                </a:solidFill>
              </a:rPr>
              <a:t>Essentials of Research Design and Methodology</a:t>
            </a:r>
            <a:r>
              <a:rPr lang="en-US" dirty="0"/>
              <a:t>. John Wiley &amp; Sons, Inc.</a:t>
            </a:r>
          </a:p>
          <a:p>
            <a:r>
              <a:rPr lang="en-US" dirty="0"/>
              <a:t>Rea, L. M., &amp; Parker, R. A. (2014). </a:t>
            </a:r>
            <a:r>
              <a:rPr lang="en-US" dirty="0">
                <a:solidFill>
                  <a:srgbClr val="C00000"/>
                </a:solidFill>
              </a:rPr>
              <a:t>Designing and Conducting Survey Research: A Comprehensive Guide (4th ed.)</a:t>
            </a:r>
            <a:r>
              <a:rPr lang="en-US" dirty="0"/>
              <a:t>. John Wiley &amp; Sons, Inc.</a:t>
            </a:r>
          </a:p>
          <a:p>
            <a:r>
              <a:rPr lang="en-US" dirty="0" err="1"/>
              <a:t>Runeson</a:t>
            </a:r>
            <a:r>
              <a:rPr lang="en-US" dirty="0"/>
              <a:t>, P., Host, M., Rainer, A., &amp; </a:t>
            </a:r>
            <a:r>
              <a:rPr lang="en-US" dirty="0" err="1"/>
              <a:t>Regnell</a:t>
            </a:r>
            <a:r>
              <a:rPr lang="en-US" dirty="0"/>
              <a:t>, B. (2012). </a:t>
            </a:r>
            <a:r>
              <a:rPr lang="en-US" dirty="0">
                <a:solidFill>
                  <a:srgbClr val="C00000"/>
                </a:solidFill>
              </a:rPr>
              <a:t>Case Study Research in Software Engineering: Guidelines and Examples</a:t>
            </a:r>
            <a:r>
              <a:rPr lang="en-US" dirty="0"/>
              <a:t>. John Wiley &amp; Sons, Inc.</a:t>
            </a:r>
          </a:p>
          <a:p>
            <a:r>
              <a:rPr lang="en-US" dirty="0" err="1"/>
              <a:t>Sahu</a:t>
            </a:r>
            <a:r>
              <a:rPr lang="en-US" dirty="0"/>
              <a:t>, P. K. (2013). </a:t>
            </a:r>
            <a:r>
              <a:rPr lang="en-US" dirty="0">
                <a:solidFill>
                  <a:srgbClr val="C00000"/>
                </a:solidFill>
              </a:rPr>
              <a:t>Research Methodology: A Guide for Researchers In Agricultural Science, Social Science and Other Related Fields</a:t>
            </a:r>
            <a:r>
              <a:rPr lang="en-US" dirty="0"/>
              <a:t>. </a:t>
            </a:r>
            <a:r>
              <a:rPr lang="en-US" dirty="0" smtClean="0"/>
              <a:t>Springer</a:t>
            </a:r>
            <a:endParaRPr lang="en-US" dirty="0"/>
          </a:p>
          <a:p>
            <a:r>
              <a:rPr lang="en-US" dirty="0" err="1" smtClean="0"/>
              <a:t>Veit</a:t>
            </a:r>
            <a:r>
              <a:rPr lang="en-US" dirty="0"/>
              <a:t>, R., Gould, C., &amp; Gould, K. (2013). </a:t>
            </a:r>
            <a:r>
              <a:rPr lang="en-US" dirty="0">
                <a:solidFill>
                  <a:srgbClr val="C00000"/>
                </a:solidFill>
              </a:rPr>
              <a:t>Writing, Reading, and Research (9th ed.)</a:t>
            </a:r>
            <a:r>
              <a:rPr lang="en-US" dirty="0"/>
              <a:t>. </a:t>
            </a:r>
            <a:r>
              <a:rPr lang="en-US" dirty="0" err="1"/>
              <a:t>Cengage</a:t>
            </a:r>
            <a:r>
              <a:rPr lang="en-US"/>
              <a:t> </a:t>
            </a:r>
            <a:r>
              <a:rPr lang="en-US" smtClean="0"/>
              <a:t>Learning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1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2</a:t>
            </a:r>
            <a:r>
              <a:rPr lang="en-US" sz="5400" dirty="0" smtClean="0"/>
              <a:t>. </a:t>
            </a:r>
            <a:r>
              <a:rPr lang="en-US" sz="5400" dirty="0" err="1" smtClean="0"/>
              <a:t>Tahapan</a:t>
            </a:r>
            <a:r>
              <a:rPr lang="en-US" sz="5400" dirty="0" smtClean="0"/>
              <a:t> </a:t>
            </a:r>
            <a:r>
              <a:rPr lang="en-US" sz="5400" dirty="0" err="1" smtClean="0"/>
              <a:t>Penelitian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2.1 </a:t>
            </a:r>
            <a:r>
              <a:rPr lang="en-US" sz="2000" dirty="0" err="1" smtClean="0"/>
              <a:t>Tahapan</a:t>
            </a:r>
            <a:r>
              <a:rPr lang="en-US" sz="2000" dirty="0" smtClean="0"/>
              <a:t> </a:t>
            </a:r>
            <a:r>
              <a:rPr lang="en-US" sz="2000" dirty="0" err="1" smtClean="0"/>
              <a:t>Penelitian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endParaRPr lang="en-US" sz="2000" dirty="0" smtClean="0"/>
          </a:p>
          <a:p>
            <a:r>
              <a:rPr lang="en-US" sz="2000" dirty="0" smtClean="0"/>
              <a:t>2.2 </a:t>
            </a:r>
            <a:r>
              <a:rPr lang="en-US" sz="2000" dirty="0" err="1" smtClean="0"/>
              <a:t>Tahapan</a:t>
            </a:r>
            <a:r>
              <a:rPr lang="en-US" sz="2000" dirty="0" smtClean="0"/>
              <a:t> </a:t>
            </a:r>
            <a:r>
              <a:rPr lang="en-US" sz="2000" dirty="0" err="1" smtClean="0"/>
              <a:t>Penelitian</a:t>
            </a:r>
            <a:r>
              <a:rPr lang="en-US" sz="2000" dirty="0" smtClean="0"/>
              <a:t> Computing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2.1 </a:t>
            </a:r>
            <a:r>
              <a:rPr lang="en-US" sz="4000" dirty="0" err="1"/>
              <a:t>Tahapan</a:t>
            </a:r>
            <a:r>
              <a:rPr lang="en-US" sz="4000" dirty="0"/>
              <a:t> </a:t>
            </a:r>
            <a:r>
              <a:rPr lang="en-US" sz="4000" dirty="0" err="1" smtClean="0"/>
              <a:t>Penelitian</a:t>
            </a:r>
            <a:r>
              <a:rPr lang="en-US" sz="4000" dirty="0" smtClean="0"/>
              <a:t> </a:t>
            </a:r>
            <a:r>
              <a:rPr lang="en-US" sz="4000" dirty="0" err="1" smtClean="0"/>
              <a:t>Umum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8210550" cy="47244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1. </a:t>
            </a:r>
            <a:r>
              <a:rPr lang="en-US" sz="4000" dirty="0" err="1" smtClean="0"/>
              <a:t>Identifikasi</a:t>
            </a:r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C00000"/>
                </a:solidFill>
              </a:rPr>
              <a:t>Masalah</a:t>
            </a:r>
            <a:endParaRPr lang="en-US" sz="4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4000" dirty="0" smtClean="0"/>
              <a:t>2. </a:t>
            </a:r>
            <a:r>
              <a:rPr lang="en-US" sz="4000" dirty="0" err="1" smtClean="0"/>
              <a:t>Perumusan</a:t>
            </a:r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C00000"/>
                </a:solidFill>
              </a:rPr>
              <a:t>Hipotesis</a:t>
            </a:r>
            <a:endParaRPr lang="en-US" sz="4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s-ES" sz="4000" dirty="0" smtClean="0"/>
              <a:t>3. </a:t>
            </a:r>
            <a:r>
              <a:rPr lang="es-ES" sz="4000" dirty="0" err="1" smtClean="0"/>
              <a:t>Pengujian</a:t>
            </a:r>
            <a:r>
              <a:rPr lang="es-ES" sz="4000" dirty="0" smtClean="0"/>
              <a:t> </a:t>
            </a:r>
            <a:r>
              <a:rPr lang="es-ES" sz="4000" dirty="0" err="1" smtClean="0">
                <a:solidFill>
                  <a:srgbClr val="C00000"/>
                </a:solidFill>
              </a:rPr>
              <a:t>Hipotesis</a:t>
            </a:r>
            <a:r>
              <a:rPr lang="es-ES" sz="4000" dirty="0" smtClean="0">
                <a:solidFill>
                  <a:srgbClr val="C00000"/>
                </a:solidFill>
              </a:rPr>
              <a:t> dan </a:t>
            </a:r>
            <a:r>
              <a:rPr lang="es-ES" sz="4000" dirty="0" err="1" smtClean="0">
                <a:solidFill>
                  <a:srgbClr val="C00000"/>
                </a:solidFill>
              </a:rPr>
              <a:t>Analisis</a:t>
            </a:r>
            <a:endParaRPr lang="es-ES" sz="4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4000" dirty="0" smtClean="0"/>
              <a:t>4. </a:t>
            </a:r>
            <a:r>
              <a:rPr lang="en-US" sz="4000" dirty="0" err="1" smtClean="0">
                <a:solidFill>
                  <a:srgbClr val="C00000"/>
                </a:solidFill>
              </a:rPr>
              <a:t>Kesimpulan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Tahapan Penelitian Umum vs Tesis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85800" y="1066800"/>
          <a:ext cx="7829550" cy="563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81400"/>
                <a:gridCol w="4248150"/>
              </a:tblGrid>
              <a:tr h="359776">
                <a:tc>
                  <a:txBody>
                    <a:bodyPr/>
                    <a:lstStyle/>
                    <a:p>
                      <a:r>
                        <a:rPr lang="en-US" sz="2400" kern="1200" baseline="0" dirty="0" err="1" smtClean="0">
                          <a:effectLst/>
                        </a:rPr>
                        <a:t>Tahapan</a:t>
                      </a:r>
                      <a:r>
                        <a:rPr lang="en-US" sz="2400" kern="1200" baseline="0" dirty="0" smtClean="0">
                          <a:effectLst/>
                        </a:rPr>
                        <a:t> </a:t>
                      </a:r>
                      <a:r>
                        <a:rPr lang="en-US" sz="2400" kern="1200" baseline="0" dirty="0" err="1" smtClean="0">
                          <a:effectLst/>
                        </a:rPr>
                        <a:t>Penelitian</a:t>
                      </a:r>
                      <a:endParaRPr lang="en-US" sz="24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err="1" smtClean="0">
                          <a:effectLst/>
                        </a:rPr>
                        <a:t>Susunan</a:t>
                      </a:r>
                      <a:r>
                        <a:rPr lang="en-US" sz="2400" kern="1200" baseline="0" dirty="0" smtClean="0">
                          <a:effectLst/>
                        </a:rPr>
                        <a:t> T</a:t>
                      </a:r>
                      <a:r>
                        <a:rPr lang="id-ID" sz="2400" kern="1200" baseline="0" dirty="0" smtClean="0">
                          <a:effectLst/>
                        </a:rPr>
                        <a:t>esis</a:t>
                      </a:r>
                      <a:endParaRPr lang="en-US" sz="24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1992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effectLst/>
                        </a:rPr>
                        <a:t>1. </a:t>
                      </a:r>
                      <a:r>
                        <a:rPr lang="en-US" sz="2400" kern="1200" baseline="0" dirty="0" err="1" smtClean="0">
                          <a:effectLst/>
                        </a:rPr>
                        <a:t>Identifikasi</a:t>
                      </a:r>
                      <a:r>
                        <a:rPr lang="en-US" sz="2400" kern="1200" baseline="0" dirty="0" smtClean="0">
                          <a:effectLst/>
                        </a:rPr>
                        <a:t> </a:t>
                      </a:r>
                      <a:r>
                        <a:rPr lang="en-US" sz="2400" b="1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Masalah</a:t>
                      </a:r>
                      <a:endParaRPr lang="en-US" sz="2400" b="1" kern="1200" baseline="0" dirty="0" smtClean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 smtClean="0">
                          <a:effectLst/>
                        </a:rPr>
                        <a:t>1. </a:t>
                      </a:r>
                      <a:r>
                        <a:rPr lang="en-US" sz="2200" kern="1200" baseline="0" dirty="0" err="1" smtClean="0">
                          <a:effectLst/>
                        </a:rPr>
                        <a:t>Pendahuluan</a:t>
                      </a:r>
                      <a:r>
                        <a:rPr lang="en-US" sz="2200" kern="1200" baseline="0" dirty="0" smtClean="0">
                          <a:effectLst/>
                        </a:rPr>
                        <a:t>:</a:t>
                      </a: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</a:t>
                      </a:r>
                      <a:r>
                        <a:rPr lang="id-ID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Latar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Belakang</a:t>
                      </a:r>
                      <a:endParaRPr lang="id-ID" sz="1800" kern="1200" baseline="0" dirty="0" smtClean="0">
                        <a:effectLst/>
                      </a:endParaRP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- Rumusan </a:t>
                      </a:r>
                      <a:r>
                        <a:rPr lang="en-US" sz="1800" kern="1200" baseline="0" dirty="0" err="1" smtClean="0">
                          <a:effectLst/>
                        </a:rPr>
                        <a:t>Masalah</a:t>
                      </a:r>
                      <a:endParaRPr lang="en-US" sz="1800" kern="1200" baseline="0" dirty="0" smtClean="0">
                        <a:effectLst/>
                      </a:endParaRP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</a:t>
                      </a:r>
                      <a:r>
                        <a:rPr lang="id-ID" sz="1800" kern="1200" baseline="0" dirty="0" smtClean="0">
                          <a:effectLst/>
                        </a:rPr>
                        <a:t> Tujuan Penelitian</a:t>
                      </a:r>
                      <a:endParaRPr lang="en-US" sz="1800" kern="1200" baseline="0" dirty="0" smtClean="0">
                        <a:effectLst/>
                      </a:endParaRP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</a:t>
                      </a:r>
                      <a:r>
                        <a:rPr lang="id-ID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Manfaat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Penelitian</a:t>
                      </a:r>
                      <a:endParaRPr lang="en-US" sz="18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83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effectLst/>
                        </a:rPr>
                        <a:t>2. </a:t>
                      </a:r>
                      <a:r>
                        <a:rPr lang="en-US" sz="2400" kern="1200" baseline="0" dirty="0" err="1" smtClean="0">
                          <a:effectLst/>
                        </a:rPr>
                        <a:t>Perumusan</a:t>
                      </a:r>
                      <a:r>
                        <a:rPr lang="en-US" sz="2400" kern="1200" baseline="0" dirty="0" smtClean="0">
                          <a:effectLst/>
                        </a:rPr>
                        <a:t> </a:t>
                      </a:r>
                      <a:r>
                        <a:rPr lang="en-US" sz="2400" b="1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Hipotesis</a:t>
                      </a:r>
                      <a:endParaRPr lang="en-US" sz="2400" b="1" kern="1200" baseline="0" dirty="0" smtClean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kern="1200" baseline="0" smtClean="0">
                          <a:effectLst/>
                        </a:rPr>
                        <a:t>2. </a:t>
                      </a:r>
                      <a:r>
                        <a:rPr lang="en-US" sz="2200" kern="1200" baseline="0" err="1" smtClean="0">
                          <a:effectLst/>
                        </a:rPr>
                        <a:t>Landasan</a:t>
                      </a:r>
                      <a:r>
                        <a:rPr lang="en-US" sz="2200" kern="1200" baseline="0" smtClean="0">
                          <a:effectLst/>
                        </a:rPr>
                        <a:t> </a:t>
                      </a:r>
                      <a:r>
                        <a:rPr lang="en-US" sz="2200" kern="1200" baseline="0" err="1" smtClean="0">
                          <a:effectLst/>
                        </a:rPr>
                        <a:t>Teori</a:t>
                      </a:r>
                      <a:r>
                        <a:rPr lang="en-US" sz="2200" kern="1200" baseline="0" smtClean="0">
                          <a:effectLst/>
                        </a:rPr>
                        <a:t>:</a:t>
                      </a:r>
                    </a:p>
                    <a:p>
                      <a:r>
                        <a:rPr lang="id-ID" sz="1800" kern="1200" baseline="0" smtClean="0">
                          <a:effectLst/>
                        </a:rPr>
                        <a:t>    </a:t>
                      </a:r>
                      <a:r>
                        <a:rPr lang="en-US" sz="1800" kern="1200" baseline="0" smtClean="0">
                          <a:effectLst/>
                        </a:rPr>
                        <a:t>- </a:t>
                      </a:r>
                      <a:r>
                        <a:rPr lang="en-US" sz="1800" kern="1200" baseline="0" err="1" smtClean="0">
                          <a:effectLst/>
                        </a:rPr>
                        <a:t>Penelitian</a:t>
                      </a:r>
                      <a:r>
                        <a:rPr lang="en-US" sz="1800" kern="1200" baseline="0" smtClean="0">
                          <a:effectLst/>
                        </a:rPr>
                        <a:t> yang </a:t>
                      </a:r>
                      <a:r>
                        <a:rPr lang="en-US" sz="1800" kern="1200" baseline="0" err="1" smtClean="0">
                          <a:effectLst/>
                        </a:rPr>
                        <a:t>Berhubungan</a:t>
                      </a:r>
                      <a:endParaRPr lang="en-US" sz="1800" kern="1200" baseline="0" smtClean="0">
                        <a:effectLst/>
                      </a:endParaRPr>
                    </a:p>
                    <a:p>
                      <a:r>
                        <a:rPr lang="en-US" sz="1800" kern="1200" baseline="0" smtClean="0">
                          <a:effectLst/>
                        </a:rPr>
                        <a:t>    - </a:t>
                      </a:r>
                      <a:r>
                        <a:rPr lang="en-US" sz="1800" kern="1200" baseline="0" err="1" smtClean="0">
                          <a:effectLst/>
                        </a:rPr>
                        <a:t>Landasan</a:t>
                      </a:r>
                      <a:r>
                        <a:rPr lang="en-US" sz="1800" kern="1200" baseline="0" smtClean="0">
                          <a:effectLst/>
                        </a:rPr>
                        <a:t> </a:t>
                      </a:r>
                      <a:r>
                        <a:rPr lang="en-US" sz="1800" kern="1200" baseline="0" err="1" smtClean="0">
                          <a:effectLst/>
                        </a:rPr>
                        <a:t>Teori</a:t>
                      </a:r>
                      <a:endParaRPr lang="en-US" sz="1800" kern="1200" baseline="0" smtClean="0">
                        <a:effectLst/>
                      </a:endParaRPr>
                    </a:p>
                    <a:p>
                      <a:r>
                        <a:rPr lang="id-ID" sz="1800" kern="1200" baseline="0" smtClean="0">
                          <a:effectLst/>
                        </a:rPr>
                        <a:t>    </a:t>
                      </a:r>
                      <a:r>
                        <a:rPr lang="en-US" sz="1800" kern="1200" baseline="0" smtClean="0">
                          <a:effectLst/>
                        </a:rPr>
                        <a:t>- </a:t>
                      </a:r>
                      <a:r>
                        <a:rPr lang="en-US" sz="1800" kern="1200" baseline="0" err="1" smtClean="0">
                          <a:effectLst/>
                        </a:rPr>
                        <a:t>Kerangka</a:t>
                      </a:r>
                      <a:r>
                        <a:rPr lang="en-US" sz="1800" kern="1200" baseline="0" smtClean="0">
                          <a:effectLst/>
                        </a:rPr>
                        <a:t> </a:t>
                      </a:r>
                      <a:r>
                        <a:rPr lang="id-ID" sz="1800" kern="1200" baseline="0" smtClean="0">
                          <a:effectLst/>
                        </a:rPr>
                        <a:t>Pemikiran</a:t>
                      </a:r>
                      <a:endParaRPr lang="id-ID" sz="1800" b="0" kern="1200" baseline="0" smtClean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199253">
                <a:tc rowSpan="2"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effectLst/>
                        </a:rPr>
                        <a:t>3. </a:t>
                      </a:r>
                      <a:r>
                        <a:rPr lang="en-US" sz="2400" b="1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Pengujian</a:t>
                      </a:r>
                      <a:r>
                        <a:rPr lang="en-US" sz="2400" b="1" kern="1200" baseline="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b="1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Hipotesis</a:t>
                      </a:r>
                      <a:endParaRPr lang="en-US" sz="2400" b="1" kern="1200" baseline="0" dirty="0" smtClean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r>
                        <a:rPr lang="en-US" sz="2400" kern="1200" baseline="0" dirty="0" err="1" smtClean="0">
                          <a:effectLst/>
                        </a:rPr>
                        <a:t>dan</a:t>
                      </a:r>
                      <a:r>
                        <a:rPr lang="en-US" sz="2400" kern="1200" baseline="0" dirty="0" smtClean="0">
                          <a:effectLst/>
                        </a:rPr>
                        <a:t> </a:t>
                      </a:r>
                      <a:r>
                        <a:rPr lang="en-US" sz="2400" kern="1200" baseline="0" dirty="0" err="1" smtClean="0">
                          <a:effectLst/>
                        </a:rPr>
                        <a:t>Analisis</a:t>
                      </a:r>
                      <a:r>
                        <a:rPr lang="en-US" sz="2400" kern="1200" baseline="0" dirty="0" smtClean="0">
                          <a:effectLst/>
                        </a:rPr>
                        <a:t> </a:t>
                      </a:r>
                      <a:r>
                        <a:rPr lang="en-US" sz="2400" kern="1200" baseline="0" dirty="0" err="1" smtClean="0">
                          <a:effectLst/>
                        </a:rPr>
                        <a:t>Hasil</a:t>
                      </a:r>
                      <a:endParaRPr lang="en-US" sz="2400" b="0" kern="1200" baseline="0" dirty="0" smtClean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 smtClean="0">
                          <a:effectLst/>
                        </a:rPr>
                        <a:t>3. </a:t>
                      </a:r>
                      <a:r>
                        <a:rPr lang="en-US" sz="2200" kern="1200" baseline="0" dirty="0" err="1" smtClean="0">
                          <a:effectLst/>
                        </a:rPr>
                        <a:t>Metodologi</a:t>
                      </a:r>
                      <a:r>
                        <a:rPr lang="en-US" sz="2200" kern="1200" baseline="0" dirty="0" smtClean="0">
                          <a:effectLst/>
                        </a:rPr>
                        <a:t> </a:t>
                      </a:r>
                      <a:r>
                        <a:rPr lang="en-US" sz="2200" kern="1200" baseline="0" dirty="0" err="1" smtClean="0">
                          <a:effectLst/>
                        </a:rPr>
                        <a:t>Penelitian</a:t>
                      </a:r>
                      <a:r>
                        <a:rPr lang="en-US" sz="2200" kern="1200" baseline="0" dirty="0" smtClean="0">
                          <a:effectLst/>
                        </a:rPr>
                        <a:t>:</a:t>
                      </a: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 </a:t>
                      </a:r>
                      <a:r>
                        <a:rPr lang="en-US" sz="1800" kern="1200" baseline="0" dirty="0" err="1" smtClean="0">
                          <a:effectLst/>
                        </a:rPr>
                        <a:t>Metode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Penelitian</a:t>
                      </a:r>
                      <a:endParaRPr lang="en-US" sz="1800" kern="1200" baseline="0" dirty="0" smtClean="0">
                        <a:effectLst/>
                      </a:endParaRP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 </a:t>
                      </a:r>
                      <a:r>
                        <a:rPr lang="en-US" sz="1800" kern="1200" baseline="0" dirty="0" err="1" smtClean="0">
                          <a:effectLst/>
                        </a:rPr>
                        <a:t>Metode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Pengumpulan</a:t>
                      </a:r>
                      <a:r>
                        <a:rPr lang="en-US" sz="1800" kern="1200" baseline="0" dirty="0" smtClean="0">
                          <a:effectLst/>
                        </a:rPr>
                        <a:t> Data</a:t>
                      </a: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 </a:t>
                      </a:r>
                      <a:r>
                        <a:rPr lang="en-US" sz="1800" kern="1200" baseline="0" dirty="0" err="1" smtClean="0">
                          <a:effectLst/>
                        </a:rPr>
                        <a:t>Metode</a:t>
                      </a:r>
                      <a:r>
                        <a:rPr lang="id-ID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Analisis</a:t>
                      </a:r>
                      <a:r>
                        <a:rPr lang="en-US" sz="1800" kern="1200" baseline="0" dirty="0" smtClean="0">
                          <a:effectLst/>
                        </a:rPr>
                        <a:t> Data</a:t>
                      </a:r>
                    </a:p>
                    <a:p>
                      <a:r>
                        <a:rPr lang="id-ID" sz="1800" kern="1200" baseline="0" dirty="0" smtClean="0">
                          <a:effectLst/>
                        </a:rPr>
                        <a:t>    </a:t>
                      </a:r>
                      <a:r>
                        <a:rPr lang="en-US" sz="1800" kern="1200" baseline="0" dirty="0" smtClean="0">
                          <a:effectLst/>
                        </a:rPr>
                        <a:t>- </a:t>
                      </a:r>
                      <a:r>
                        <a:rPr lang="en-US" sz="1800" kern="1200" baseline="0" dirty="0" err="1" smtClean="0">
                          <a:effectLst/>
                        </a:rPr>
                        <a:t>Metode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Pengukuran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Penelitian</a:t>
                      </a:r>
                      <a:endParaRPr lang="en-US" sz="18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35791">
                <a:tc vMerge="1">
                  <a:txBody>
                    <a:bodyPr/>
                    <a:lstStyle/>
                    <a:p>
                      <a:endParaRPr lang="en-US" sz="22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baseline="0" smtClean="0">
                          <a:effectLst/>
                        </a:rPr>
                        <a:t>4. </a:t>
                      </a:r>
                      <a:r>
                        <a:rPr lang="en-US" sz="2200" kern="1200" baseline="0" err="1" smtClean="0">
                          <a:effectLst/>
                        </a:rPr>
                        <a:t>Analisis</a:t>
                      </a:r>
                      <a:r>
                        <a:rPr lang="en-US" sz="2200" kern="1200" baseline="0" smtClean="0">
                          <a:effectLst/>
                        </a:rPr>
                        <a:t> </a:t>
                      </a:r>
                      <a:r>
                        <a:rPr lang="en-US" sz="2200" kern="1200" baseline="0" err="1" smtClean="0">
                          <a:effectLst/>
                        </a:rPr>
                        <a:t>Hasil</a:t>
                      </a:r>
                      <a:r>
                        <a:rPr lang="en-US" sz="2200" kern="1200" baseline="0" smtClean="0">
                          <a:effectLst/>
                        </a:rPr>
                        <a:t> </a:t>
                      </a:r>
                      <a:r>
                        <a:rPr lang="en-US" sz="2200" kern="1200" baseline="0" err="1" smtClean="0">
                          <a:effectLst/>
                        </a:rPr>
                        <a:t>dan</a:t>
                      </a:r>
                      <a:r>
                        <a:rPr lang="en-US" sz="2200" kern="1200" baseline="0" smtClean="0">
                          <a:effectLst/>
                        </a:rPr>
                        <a:t> </a:t>
                      </a:r>
                      <a:r>
                        <a:rPr lang="en-US" sz="2200" kern="1200" baseline="0" err="1" smtClean="0">
                          <a:effectLst/>
                        </a:rPr>
                        <a:t>Pembahasan</a:t>
                      </a:r>
                      <a:endParaRPr lang="en-US" sz="2200" b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effectLst/>
                        </a:rPr>
                        <a:t>4. </a:t>
                      </a:r>
                      <a:r>
                        <a:rPr lang="en-US" sz="2400" b="1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Kesimpulan</a:t>
                      </a:r>
                      <a:endParaRPr lang="en-US" sz="2400" b="1" dirty="0" smtClean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 smtClean="0">
                          <a:effectLst/>
                        </a:rPr>
                        <a:t>5. </a:t>
                      </a:r>
                      <a:r>
                        <a:rPr lang="en-US" sz="2200" kern="1200" baseline="0" dirty="0" err="1" smtClean="0">
                          <a:effectLst/>
                        </a:rPr>
                        <a:t>Kesimpulan</a:t>
                      </a:r>
                      <a:r>
                        <a:rPr lang="en-US" sz="2200" kern="1200" baseline="0" dirty="0" smtClean="0">
                          <a:effectLst/>
                        </a:rPr>
                        <a:t> </a:t>
                      </a:r>
                      <a:r>
                        <a:rPr lang="en-US" sz="2200" kern="1200" baseline="0" dirty="0" err="1" smtClean="0">
                          <a:effectLst/>
                        </a:rPr>
                        <a:t>dan</a:t>
                      </a:r>
                      <a:r>
                        <a:rPr lang="en-US" sz="2200" kern="1200" baseline="0" dirty="0" smtClean="0">
                          <a:effectLst/>
                        </a:rPr>
                        <a:t> Saran</a:t>
                      </a:r>
                      <a:endParaRPr lang="en-US" sz="22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8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2.2 </a:t>
            </a:r>
            <a:r>
              <a:rPr lang="en-US" sz="4000" dirty="0" err="1"/>
              <a:t>Tahapan</a:t>
            </a:r>
            <a:r>
              <a:rPr lang="en-US" sz="4000" dirty="0"/>
              <a:t> </a:t>
            </a:r>
            <a:r>
              <a:rPr lang="en-US" sz="4000" dirty="0" err="1" smtClean="0"/>
              <a:t>Penelitian</a:t>
            </a:r>
            <a:r>
              <a:rPr lang="en-US" sz="4000" dirty="0" smtClean="0"/>
              <a:t> Computing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515350" cy="1200149"/>
          </a:xfrm>
        </p:spPr>
        <p:txBody>
          <a:bodyPr>
            <a:normAutofit/>
          </a:bodyPr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Computing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573274"/>
              </p:ext>
            </p:extLst>
          </p:nvPr>
        </p:nvGraphicFramePr>
        <p:xfrm>
          <a:off x="381000" y="1447800"/>
          <a:ext cx="8458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589177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effectLst/>
              </a:rPr>
              <a:t>*https://www.site.uottawa.ca/~</a:t>
            </a:r>
            <a:r>
              <a:rPr lang="en-US" sz="1600" i="1" dirty="0" smtClean="0">
                <a:effectLst/>
              </a:rPr>
              <a:t>bochmann/dsrg/how-to-do-good-research/</a:t>
            </a:r>
          </a:p>
          <a:p>
            <a:r>
              <a:rPr lang="en-US" sz="1600" i="1" dirty="0" smtClean="0">
                <a:effectLst/>
              </a:rPr>
              <a:t>*http://romisatriawahono.net/2013/01/23/tahapan-memulai-penelitian-untuk-mahasiswa-galau/</a:t>
            </a:r>
            <a:endParaRPr lang="en-US" sz="1600" i="1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afb4df564abd6bcfdbc8158b65ff1214d2ece32"/>
  <p:tag name="ISPRING_RESOURCE_PATHS_HASH_PRESENTER" val="24276f7eda8694392e2aee3761d527dda2c3a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6F19401-511B-44C0-8A60-0ECDB7572D4B}"/>
  <p:tag name="GENSWF_ADVANCE_TIME" val="13.523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6647337-C55C-4F1B-99C1-B9C1A865183A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67503</TotalTime>
  <Words>2296</Words>
  <Application>Microsoft Office PowerPoint</Application>
  <PresentationFormat>On-screen Show (4:3)</PresentationFormat>
  <Paragraphs>328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Times New Roman</vt:lpstr>
      <vt:lpstr>Wingdings</vt:lpstr>
      <vt:lpstr>ＭＳ Ｐ明朝</vt:lpstr>
      <vt:lpstr>Arial</vt:lpstr>
      <vt:lpstr>Calibri Light</vt:lpstr>
      <vt:lpstr>ＭＳ Ｐゴシック</vt:lpstr>
      <vt:lpstr>Tahoma</vt:lpstr>
      <vt:lpstr>Calibri</vt:lpstr>
      <vt:lpstr>Constantia</vt:lpstr>
      <vt:lpstr>Office Theme</vt:lpstr>
      <vt:lpstr>Research Methodology 2. Tahapan Penelitian</vt:lpstr>
      <vt:lpstr>Romi Satria Wahono</vt:lpstr>
      <vt:lpstr>Course Outline</vt:lpstr>
      <vt:lpstr>2. Tahapan Penelitian</vt:lpstr>
      <vt:lpstr>2.1 Tahapan Penelitian Umum</vt:lpstr>
      <vt:lpstr>Tahapan Penelitian Umum</vt:lpstr>
      <vt:lpstr>Tahapan Penelitian Umum vs Tesis</vt:lpstr>
      <vt:lpstr>2.2 Tahapan Penelitian Computing</vt:lpstr>
      <vt:lpstr>Tahapan Penelitian Computing</vt:lpstr>
      <vt:lpstr>1. Penentuan Bidang Penelitian</vt:lpstr>
      <vt:lpstr>2. Penentuan Topik Penelitian</vt:lpstr>
      <vt:lpstr>Data Mining</vt:lpstr>
      <vt:lpstr>Image Processing</vt:lpstr>
      <vt:lpstr>Kumpulan Survey Paper di Berbagai Bidang Penelitian Computing</vt:lpstr>
      <vt:lpstr>3. Penentuan Masalah Penelitian </vt:lpstr>
      <vt:lpstr>Susun Research Problem dan Landasan</vt:lpstr>
      <vt:lpstr>4. Perangkuman Metode Yang Ada</vt:lpstr>
      <vt:lpstr>The State-of-the-Art Method</vt:lpstr>
      <vt:lpstr>5. Penentuan Metode Yang Diusulkan</vt:lpstr>
      <vt:lpstr>Susun RP-RQ-RO</vt:lpstr>
      <vt:lpstr>6. Evaluasi Metode Yang Diusulkan</vt:lpstr>
      <vt:lpstr>Evaluasi pada Penelitian Data Mining</vt:lpstr>
      <vt:lpstr>7. Penulisan Ilmiah dan Publikasi Hasil Penelitian</vt:lpstr>
      <vt:lpstr>PowerPoint Presentation</vt:lpstr>
      <vt:lpstr>RP – RQ – RC dan Publikasi Penelitian</vt:lpstr>
      <vt:lpstr>Tugas Menentukan Bidang Penelitian</vt:lpstr>
      <vt:lpstr>Tugas Menentukan Topik Penelitian</vt:lpstr>
      <vt:lpstr>Contoh Mindmap untuk Topik “Software Defect Prediction”</vt:lpstr>
      <vt:lpstr>Contoh Mindmap untuk Topik “Software Defect Prediction”</vt:lpstr>
      <vt:lpstr>Contoh Mindmap untuk Topik “Software Defect Prediction”</vt:lpstr>
      <vt:lpstr>Contoh Mindmap untuk Topik “Software Defect Prediction”</vt:lpstr>
      <vt:lpstr>Reference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 Penelitian</dc:title>
  <dc:creator>Romi Satria Wahono</dc:creator>
  <cp:lastModifiedBy>Romi Satria Wahono</cp:lastModifiedBy>
  <cp:revision>6923</cp:revision>
  <cp:lastPrinted>2014-03-17T04:26:27Z</cp:lastPrinted>
  <dcterms:created xsi:type="dcterms:W3CDTF">1601-01-01T00:00:00Z</dcterms:created>
  <dcterms:modified xsi:type="dcterms:W3CDTF">2015-07-08T15:40:07Z</dcterms:modified>
</cp:coreProperties>
</file>