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23" r:id="rId1"/>
  </p:sldMasterIdLst>
  <p:notesMasterIdLst>
    <p:notesMasterId r:id="rId58"/>
  </p:notesMasterIdLst>
  <p:handoutMasterIdLst>
    <p:handoutMasterId r:id="rId59"/>
  </p:handoutMasterIdLst>
  <p:sldIdLst>
    <p:sldId id="2416" r:id="rId2"/>
    <p:sldId id="2417" r:id="rId3"/>
    <p:sldId id="2494" r:id="rId4"/>
    <p:sldId id="2419" r:id="rId5"/>
    <p:sldId id="2442" r:id="rId6"/>
    <p:sldId id="2443" r:id="rId7"/>
    <p:sldId id="2444" r:id="rId8"/>
    <p:sldId id="2445" r:id="rId9"/>
    <p:sldId id="2446" r:id="rId10"/>
    <p:sldId id="2447" r:id="rId11"/>
    <p:sldId id="2448" r:id="rId12"/>
    <p:sldId id="2449" r:id="rId13"/>
    <p:sldId id="2450" r:id="rId14"/>
    <p:sldId id="2451" r:id="rId15"/>
    <p:sldId id="2452" r:id="rId16"/>
    <p:sldId id="2453" r:id="rId17"/>
    <p:sldId id="2454" r:id="rId18"/>
    <p:sldId id="2455" r:id="rId19"/>
    <p:sldId id="2456" r:id="rId20"/>
    <p:sldId id="2457" r:id="rId21"/>
    <p:sldId id="2458" r:id="rId22"/>
    <p:sldId id="2459" r:id="rId23"/>
    <p:sldId id="2460" r:id="rId24"/>
    <p:sldId id="2461" r:id="rId25"/>
    <p:sldId id="2462" r:id="rId26"/>
    <p:sldId id="2463" r:id="rId27"/>
    <p:sldId id="2464" r:id="rId28"/>
    <p:sldId id="2465" r:id="rId29"/>
    <p:sldId id="2466" r:id="rId30"/>
    <p:sldId id="2467" r:id="rId31"/>
    <p:sldId id="2468" r:id="rId32"/>
    <p:sldId id="2469" r:id="rId33"/>
    <p:sldId id="2470" r:id="rId34"/>
    <p:sldId id="2471" r:id="rId35"/>
    <p:sldId id="2472" r:id="rId36"/>
    <p:sldId id="2473" r:id="rId37"/>
    <p:sldId id="2474" r:id="rId38"/>
    <p:sldId id="2475" r:id="rId39"/>
    <p:sldId id="2476" r:id="rId40"/>
    <p:sldId id="2477" r:id="rId41"/>
    <p:sldId id="2478" r:id="rId42"/>
    <p:sldId id="2479" r:id="rId43"/>
    <p:sldId id="2480" r:id="rId44"/>
    <p:sldId id="2481" r:id="rId45"/>
    <p:sldId id="2482" r:id="rId46"/>
    <p:sldId id="2483" r:id="rId47"/>
    <p:sldId id="2484" r:id="rId48"/>
    <p:sldId id="2485" r:id="rId49"/>
    <p:sldId id="2486" r:id="rId50"/>
    <p:sldId id="2487" r:id="rId51"/>
    <p:sldId id="2488" r:id="rId52"/>
    <p:sldId id="2489" r:id="rId53"/>
    <p:sldId id="2490" r:id="rId54"/>
    <p:sldId id="2491" r:id="rId55"/>
    <p:sldId id="2492" r:id="rId56"/>
    <p:sldId id="2493" r:id="rId57"/>
  </p:sldIdLst>
  <p:sldSz cx="9144000" cy="6858000" type="screen4x3"/>
  <p:notesSz cx="7315200" cy="9601200"/>
  <p:embeddedFontLst>
    <p:embeddedFont>
      <p:font typeface="ＭＳ Ｐ明朝" panose="02020600040205080304" pitchFamily="18" charset="-128"/>
      <p:regular r:id="rId60"/>
    </p:embeddedFont>
    <p:embeddedFont>
      <p:font typeface="Wingdings 2" panose="05020102010507070707" pitchFamily="18" charset="2"/>
      <p:regular r:id="rId61"/>
    </p:embeddedFont>
    <p:embeddedFont>
      <p:font typeface="Calibri Light" panose="020F0302020204030204" pitchFamily="34" charset="0"/>
      <p:regular r:id="rId62"/>
      <p:italic r:id="rId63"/>
    </p:embeddedFont>
    <p:embeddedFont>
      <p:font typeface="ＭＳ Ｐゴシック" panose="020B0600070205080204" pitchFamily="34" charset="-128"/>
      <p:regular r:id="rId64"/>
    </p:embeddedFont>
    <p:embeddedFont>
      <p:font typeface="Tahoma" panose="020B0604030504040204" pitchFamily="34" charset="0"/>
      <p:regular r:id="rId65"/>
      <p:bold r:id="rId66"/>
    </p:embeddedFont>
    <p:embeddedFont>
      <p:font typeface="Calibri" panose="020F0502020204030204" pitchFamily="34" charset="0"/>
      <p:regular r:id="rId67"/>
      <p:bold r:id="rId68"/>
      <p:italic r:id="rId69"/>
      <p:boldItalic r:id="rId70"/>
    </p:embeddedFont>
    <p:embeddedFont>
      <p:font typeface="Constantia" panose="02030602050306030303" pitchFamily="18" charset="0"/>
      <p:regular r:id="rId71"/>
      <p:bold r:id="rId72"/>
      <p:italic r:id="rId73"/>
      <p:boldItalic r:id="rId74"/>
    </p:embeddedFont>
  </p:embeddedFontLst>
  <p:custDataLst>
    <p:tags r:id="rId75"/>
  </p:custDataLst>
  <p:defaultTextStyle>
    <a:defPPr>
      <a:defRPr lang="ja-JP"/>
    </a:defPPr>
    <a:lvl1pPr algn="ctr" rtl="0" fontAlgn="base">
      <a:spcBef>
        <a:spcPct val="0"/>
      </a:spcBef>
      <a:spcAft>
        <a:spcPct val="0"/>
      </a:spcAft>
      <a:defRPr kumimoji="1" sz="4400" kern="1200">
        <a:solidFill>
          <a:schemeClr val="tx1"/>
        </a:solidFill>
        <a:effectLst>
          <a:outerShdw blurRad="38100" dist="38100" dir="2700000" algn="tl">
            <a:srgbClr val="000000">
              <a:alpha val="43137"/>
            </a:srgbClr>
          </a:outerShdw>
        </a:effectLst>
        <a:latin typeface="Tahoma" pitchFamily="34" charset="0"/>
        <a:ea typeface="ＭＳ Ｐゴシック" pitchFamily="50" charset="-128"/>
        <a:cs typeface="+mn-cs"/>
      </a:defRPr>
    </a:lvl1pPr>
    <a:lvl2pPr marL="457200" algn="ctr" rtl="0" fontAlgn="base">
      <a:spcBef>
        <a:spcPct val="0"/>
      </a:spcBef>
      <a:spcAft>
        <a:spcPct val="0"/>
      </a:spcAft>
      <a:defRPr kumimoji="1" sz="4400" kern="1200">
        <a:solidFill>
          <a:schemeClr val="tx1"/>
        </a:solidFill>
        <a:effectLst>
          <a:outerShdw blurRad="38100" dist="38100" dir="2700000" algn="tl">
            <a:srgbClr val="000000">
              <a:alpha val="43137"/>
            </a:srgbClr>
          </a:outerShdw>
        </a:effectLst>
        <a:latin typeface="Tahoma" pitchFamily="34" charset="0"/>
        <a:ea typeface="ＭＳ Ｐゴシック" pitchFamily="50" charset="-128"/>
        <a:cs typeface="+mn-cs"/>
      </a:defRPr>
    </a:lvl2pPr>
    <a:lvl3pPr marL="914400" algn="ctr" rtl="0" fontAlgn="base">
      <a:spcBef>
        <a:spcPct val="0"/>
      </a:spcBef>
      <a:spcAft>
        <a:spcPct val="0"/>
      </a:spcAft>
      <a:defRPr kumimoji="1" sz="4400" kern="1200">
        <a:solidFill>
          <a:schemeClr val="tx1"/>
        </a:solidFill>
        <a:effectLst>
          <a:outerShdw blurRad="38100" dist="38100" dir="2700000" algn="tl">
            <a:srgbClr val="000000">
              <a:alpha val="43137"/>
            </a:srgbClr>
          </a:outerShdw>
        </a:effectLst>
        <a:latin typeface="Tahoma" pitchFamily="34" charset="0"/>
        <a:ea typeface="ＭＳ Ｐゴシック" pitchFamily="50" charset="-128"/>
        <a:cs typeface="+mn-cs"/>
      </a:defRPr>
    </a:lvl3pPr>
    <a:lvl4pPr marL="1371600" algn="ctr" rtl="0" fontAlgn="base">
      <a:spcBef>
        <a:spcPct val="0"/>
      </a:spcBef>
      <a:spcAft>
        <a:spcPct val="0"/>
      </a:spcAft>
      <a:defRPr kumimoji="1" sz="4400" kern="1200">
        <a:solidFill>
          <a:schemeClr val="tx1"/>
        </a:solidFill>
        <a:effectLst>
          <a:outerShdw blurRad="38100" dist="38100" dir="2700000" algn="tl">
            <a:srgbClr val="000000">
              <a:alpha val="43137"/>
            </a:srgbClr>
          </a:outerShdw>
        </a:effectLst>
        <a:latin typeface="Tahoma" pitchFamily="34" charset="0"/>
        <a:ea typeface="ＭＳ Ｐゴシック" pitchFamily="50" charset="-128"/>
        <a:cs typeface="+mn-cs"/>
      </a:defRPr>
    </a:lvl4pPr>
    <a:lvl5pPr marL="1828800" algn="ctr" rtl="0" fontAlgn="base">
      <a:spcBef>
        <a:spcPct val="0"/>
      </a:spcBef>
      <a:spcAft>
        <a:spcPct val="0"/>
      </a:spcAft>
      <a:defRPr kumimoji="1" sz="4400" kern="1200">
        <a:solidFill>
          <a:schemeClr val="tx1"/>
        </a:solidFill>
        <a:effectLst>
          <a:outerShdw blurRad="38100" dist="38100" dir="2700000" algn="tl">
            <a:srgbClr val="000000">
              <a:alpha val="43137"/>
            </a:srgbClr>
          </a:outerShdw>
        </a:effectLst>
        <a:latin typeface="Tahoma" pitchFamily="34" charset="0"/>
        <a:ea typeface="ＭＳ Ｐゴシック" pitchFamily="50" charset="-128"/>
        <a:cs typeface="+mn-cs"/>
      </a:defRPr>
    </a:lvl5pPr>
    <a:lvl6pPr marL="2286000" algn="l" defTabSz="914400" rtl="0" eaLnBrk="1" latinLnBrk="0" hangingPunct="1">
      <a:defRPr kumimoji="1" sz="4400" kern="1200">
        <a:solidFill>
          <a:schemeClr val="tx1"/>
        </a:solidFill>
        <a:effectLst>
          <a:outerShdw blurRad="38100" dist="38100" dir="2700000" algn="tl">
            <a:srgbClr val="000000">
              <a:alpha val="43137"/>
            </a:srgbClr>
          </a:outerShdw>
        </a:effectLst>
        <a:latin typeface="Tahoma" pitchFamily="34" charset="0"/>
        <a:ea typeface="ＭＳ Ｐゴシック" pitchFamily="50" charset="-128"/>
        <a:cs typeface="+mn-cs"/>
      </a:defRPr>
    </a:lvl6pPr>
    <a:lvl7pPr marL="2743200" algn="l" defTabSz="914400" rtl="0" eaLnBrk="1" latinLnBrk="0" hangingPunct="1">
      <a:defRPr kumimoji="1" sz="4400" kern="1200">
        <a:solidFill>
          <a:schemeClr val="tx1"/>
        </a:solidFill>
        <a:effectLst>
          <a:outerShdw blurRad="38100" dist="38100" dir="2700000" algn="tl">
            <a:srgbClr val="000000">
              <a:alpha val="43137"/>
            </a:srgbClr>
          </a:outerShdw>
        </a:effectLst>
        <a:latin typeface="Tahoma" pitchFamily="34" charset="0"/>
        <a:ea typeface="ＭＳ Ｐゴシック" pitchFamily="50" charset="-128"/>
        <a:cs typeface="+mn-cs"/>
      </a:defRPr>
    </a:lvl7pPr>
    <a:lvl8pPr marL="3200400" algn="l" defTabSz="914400" rtl="0" eaLnBrk="1" latinLnBrk="0" hangingPunct="1">
      <a:defRPr kumimoji="1" sz="4400" kern="1200">
        <a:solidFill>
          <a:schemeClr val="tx1"/>
        </a:solidFill>
        <a:effectLst>
          <a:outerShdw blurRad="38100" dist="38100" dir="2700000" algn="tl">
            <a:srgbClr val="000000">
              <a:alpha val="43137"/>
            </a:srgbClr>
          </a:outerShdw>
        </a:effectLst>
        <a:latin typeface="Tahoma" pitchFamily="34" charset="0"/>
        <a:ea typeface="ＭＳ Ｐゴシック" pitchFamily="50" charset="-128"/>
        <a:cs typeface="+mn-cs"/>
      </a:defRPr>
    </a:lvl8pPr>
    <a:lvl9pPr marL="3657600" algn="l" defTabSz="914400" rtl="0" eaLnBrk="1" latinLnBrk="0" hangingPunct="1">
      <a:defRPr kumimoji="1" sz="4400" kern="1200">
        <a:solidFill>
          <a:schemeClr val="tx1"/>
        </a:solidFill>
        <a:effectLst>
          <a:outerShdw blurRad="38100" dist="38100" dir="2700000" algn="tl">
            <a:srgbClr val="000000">
              <a:alpha val="43137"/>
            </a:srgbClr>
          </a:outerShdw>
        </a:effectLst>
        <a:latin typeface="Tahoma" pitchFamily="34" charset="0"/>
        <a:ea typeface="ＭＳ Ｐゴシック" pitchFamily="50" charset="-128"/>
        <a:cs typeface="+mn-cs"/>
      </a:defRPr>
    </a:lvl9pPr>
  </p:defaultTextStyle>
  <p:extLst>
    <p:ext uri="{EFAFB233-063F-42B5-8137-9DF3F51BA10A}">
      <p15:sldGuideLst xmlns:p15="http://schemas.microsoft.com/office/powerpoint/2012/main">
        <p15:guide id="1" orient="horz" pos="2112">
          <p15:clr>
            <a:srgbClr val="A4A3A4"/>
          </p15:clr>
        </p15:guide>
        <p15:guide id="2" pos="1248">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CC"/>
    <a:srgbClr val="14663B"/>
    <a:srgbClr val="097542"/>
    <a:srgbClr val="000099"/>
    <a:srgbClr val="085823"/>
    <a:srgbClr val="333333"/>
    <a:srgbClr val="CC0000"/>
    <a:srgbClr val="1C1C1C"/>
    <a:srgbClr val="045C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45" autoAdjust="0"/>
    <p:restoredTop sz="94610" autoAdjust="0"/>
  </p:normalViewPr>
  <p:slideViewPr>
    <p:cSldViewPr>
      <p:cViewPr varScale="1">
        <p:scale>
          <a:sx n="111" d="100"/>
          <a:sy n="111" d="100"/>
        </p:scale>
        <p:origin x="1356" y="90"/>
      </p:cViewPr>
      <p:guideLst>
        <p:guide orient="horz" pos="2112"/>
        <p:guide pos="124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3938"/>
    </p:cViewPr>
  </p:sorterViewPr>
  <p:notesViewPr>
    <p:cSldViewPr>
      <p:cViewPr>
        <p:scale>
          <a:sx n="150" d="100"/>
          <a:sy n="150" d="100"/>
        </p:scale>
        <p:origin x="1212" y="-253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4.fntdata"/><Relationship Id="rId68" Type="http://schemas.openxmlformats.org/officeDocument/2006/relationships/font" Target="fonts/font9.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66" Type="http://schemas.openxmlformats.org/officeDocument/2006/relationships/font" Target="fonts/font7.fntdata"/><Relationship Id="rId74" Type="http://schemas.openxmlformats.org/officeDocument/2006/relationships/font" Target="fonts/font15.fntdata"/><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font" Target="fonts/font2.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5.fntdata"/><Relationship Id="rId69" Type="http://schemas.openxmlformats.org/officeDocument/2006/relationships/font" Target="fonts/font10.fntdata"/><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67"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3.fntdata"/><Relationship Id="rId70" Type="http://schemas.openxmlformats.org/officeDocument/2006/relationships/font" Target="fonts/font11.fntdata"/><Relationship Id="rId75"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1.fntdata"/><Relationship Id="rId65" Type="http://schemas.openxmlformats.org/officeDocument/2006/relationships/font" Target="fonts/font6.fntdata"/><Relationship Id="rId73" Type="http://schemas.openxmlformats.org/officeDocument/2006/relationships/font" Target="fonts/font14.fntdata"/><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font" Target="fonts/font12.fntdata"/><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7D86EF-2D62-44C6-B66B-D0BCD8B5415C}" type="doc">
      <dgm:prSet loTypeId="urn:microsoft.com/office/officeart/2008/layout/VerticalCurvedList" loCatId="list" qsTypeId="urn:microsoft.com/office/officeart/2005/8/quickstyle/simple3" qsCatId="simple" csTypeId="urn:microsoft.com/office/officeart/2005/8/colors/colorful1" csCatId="colorful" phldr="1"/>
      <dgm:spPr/>
      <dgm:t>
        <a:bodyPr/>
        <a:lstStyle/>
        <a:p>
          <a:endParaRPr lang="en-US"/>
        </a:p>
      </dgm:t>
    </dgm:pt>
    <dgm:pt modelId="{61E75B28-AB85-4D5B-99BF-27A392F181BC}">
      <dgm:prSet phldrT="[Text]"/>
      <dgm:spPr/>
      <dgm:t>
        <a:bodyPr/>
        <a:lstStyle/>
        <a:p>
          <a:r>
            <a:rPr lang="en-US" b="0" dirty="0" smtClean="0">
              <a:solidFill>
                <a:schemeClr val="tx1"/>
              </a:solidFill>
              <a:effectLst/>
            </a:rPr>
            <a:t>1. </a:t>
          </a:r>
          <a:r>
            <a:rPr lang="id-ID" b="0" dirty="0" smtClean="0">
              <a:solidFill>
                <a:schemeClr val="tx1"/>
              </a:solidFill>
              <a:effectLst/>
            </a:rPr>
            <a:t>Pengantar Penelitian</a:t>
          </a:r>
          <a:endParaRPr lang="en-US" b="0" dirty="0">
            <a:solidFill>
              <a:schemeClr val="tx1"/>
            </a:solidFill>
            <a:effectLst/>
          </a:endParaRPr>
        </a:p>
      </dgm:t>
    </dgm:pt>
    <dgm:pt modelId="{DFFFE710-2B7D-4EE5-8422-2CA958DD2836}" type="parTrans" cxnId="{BA346185-E011-4D15-8749-77EBDF9A77E4}">
      <dgm:prSet/>
      <dgm:spPr/>
      <dgm:t>
        <a:bodyPr/>
        <a:lstStyle/>
        <a:p>
          <a:endParaRPr lang="en-US"/>
        </a:p>
      </dgm:t>
    </dgm:pt>
    <dgm:pt modelId="{5EE00A65-C21A-4C65-9FFE-7C072A098420}" type="sibTrans" cxnId="{BA346185-E011-4D15-8749-77EBDF9A77E4}">
      <dgm:prSet/>
      <dgm:spPr/>
      <dgm:t>
        <a:bodyPr/>
        <a:lstStyle/>
        <a:p>
          <a:endParaRPr lang="en-US"/>
        </a:p>
      </dgm:t>
    </dgm:pt>
    <dgm:pt modelId="{5ABA629F-5ACA-4CB0-852E-36507611C0B2}">
      <dgm:prSet/>
      <dgm:spPr/>
      <dgm:t>
        <a:bodyPr/>
        <a:lstStyle/>
        <a:p>
          <a:r>
            <a:rPr lang="en-US" b="0" dirty="0" smtClean="0">
              <a:solidFill>
                <a:schemeClr val="tx1"/>
              </a:solidFill>
            </a:rPr>
            <a:t>2. </a:t>
          </a:r>
          <a:r>
            <a:rPr lang="en-US" b="0" dirty="0" err="1" smtClean="0">
              <a:solidFill>
                <a:schemeClr val="tx1"/>
              </a:solidFill>
            </a:rPr>
            <a:t>Tahapan</a:t>
          </a:r>
          <a:r>
            <a:rPr lang="en-US" b="0" dirty="0" smtClean="0">
              <a:solidFill>
                <a:schemeClr val="tx1"/>
              </a:solidFill>
            </a:rPr>
            <a:t> </a:t>
          </a:r>
          <a:r>
            <a:rPr lang="en-US" b="0" dirty="0" err="1" smtClean="0">
              <a:solidFill>
                <a:schemeClr val="tx1"/>
              </a:solidFill>
            </a:rPr>
            <a:t>Penelitian</a:t>
          </a:r>
          <a:endParaRPr lang="en-US" b="0" dirty="0">
            <a:solidFill>
              <a:schemeClr val="tx1"/>
            </a:solidFill>
          </a:endParaRPr>
        </a:p>
      </dgm:t>
    </dgm:pt>
    <dgm:pt modelId="{F3E6C27E-9AE1-416E-AA30-16DAF43C395D}" type="parTrans" cxnId="{F3E6976B-C3C7-4A62-B896-A9FD224FBF7C}">
      <dgm:prSet/>
      <dgm:spPr/>
      <dgm:t>
        <a:bodyPr/>
        <a:lstStyle/>
        <a:p>
          <a:endParaRPr lang="id-ID"/>
        </a:p>
      </dgm:t>
    </dgm:pt>
    <dgm:pt modelId="{9DBB2C32-27B7-462E-A2E1-D859B61C444E}" type="sibTrans" cxnId="{F3E6976B-C3C7-4A62-B896-A9FD224FBF7C}">
      <dgm:prSet/>
      <dgm:spPr/>
      <dgm:t>
        <a:bodyPr/>
        <a:lstStyle/>
        <a:p>
          <a:endParaRPr lang="id-ID"/>
        </a:p>
      </dgm:t>
    </dgm:pt>
    <dgm:pt modelId="{E6AD5E5A-494C-4B2C-B964-BCF6B1A23883}">
      <dgm:prSet/>
      <dgm:spPr/>
      <dgm:t>
        <a:bodyPr/>
        <a:lstStyle/>
        <a:p>
          <a:r>
            <a:rPr lang="en-US" b="0" dirty="0" smtClean="0">
              <a:solidFill>
                <a:schemeClr val="tx1"/>
              </a:solidFill>
            </a:rPr>
            <a:t>3. Literature Review</a:t>
          </a:r>
          <a:endParaRPr lang="en-US" b="0" dirty="0">
            <a:solidFill>
              <a:schemeClr val="tx1"/>
            </a:solidFill>
          </a:endParaRPr>
        </a:p>
      </dgm:t>
    </dgm:pt>
    <dgm:pt modelId="{0F790713-4237-433A-8611-B0EA4EE639FF}" type="parTrans" cxnId="{38EEAE81-A3A2-4A39-A75F-72F1124BECF5}">
      <dgm:prSet/>
      <dgm:spPr/>
      <dgm:t>
        <a:bodyPr/>
        <a:lstStyle/>
        <a:p>
          <a:endParaRPr lang="id-ID"/>
        </a:p>
      </dgm:t>
    </dgm:pt>
    <dgm:pt modelId="{DB194F82-9C0F-4155-888B-04752AD0EED8}" type="sibTrans" cxnId="{38EEAE81-A3A2-4A39-A75F-72F1124BECF5}">
      <dgm:prSet/>
      <dgm:spPr/>
      <dgm:t>
        <a:bodyPr/>
        <a:lstStyle/>
        <a:p>
          <a:endParaRPr lang="id-ID"/>
        </a:p>
      </dgm:t>
    </dgm:pt>
    <dgm:pt modelId="{13C7DB5F-04EB-475B-983A-55E668C397BC}">
      <dgm:prSet/>
      <dgm:spPr/>
      <dgm:t>
        <a:bodyPr/>
        <a:lstStyle/>
        <a:p>
          <a:r>
            <a:rPr lang="en-US" b="0" dirty="0" smtClean="0">
              <a:solidFill>
                <a:schemeClr val="tx1"/>
              </a:solidFill>
            </a:rPr>
            <a:t>4. </a:t>
          </a:r>
          <a:r>
            <a:rPr lang="en-US" b="0" dirty="0" err="1" smtClean="0">
              <a:solidFill>
                <a:schemeClr val="tx1"/>
              </a:solidFill>
            </a:rPr>
            <a:t>Penulisan</a:t>
          </a:r>
          <a:r>
            <a:rPr lang="en-US" b="0" dirty="0" smtClean="0">
              <a:solidFill>
                <a:schemeClr val="tx1"/>
              </a:solidFill>
            </a:rPr>
            <a:t> </a:t>
          </a:r>
          <a:r>
            <a:rPr lang="en-US" b="0" dirty="0" err="1" smtClean="0">
              <a:solidFill>
                <a:schemeClr val="tx1"/>
              </a:solidFill>
            </a:rPr>
            <a:t>Ilmiah</a:t>
          </a:r>
          <a:r>
            <a:rPr lang="en-US" b="0" dirty="0" smtClean="0">
              <a:solidFill>
                <a:schemeClr val="tx1"/>
              </a:solidFill>
            </a:rPr>
            <a:t> </a:t>
          </a:r>
          <a:r>
            <a:rPr lang="en-US" b="0" dirty="0" err="1" smtClean="0">
              <a:solidFill>
                <a:schemeClr val="tx1"/>
              </a:solidFill>
            </a:rPr>
            <a:t>dan</a:t>
          </a:r>
          <a:r>
            <a:rPr lang="en-US" b="0" dirty="0" smtClean="0">
              <a:solidFill>
                <a:schemeClr val="tx1"/>
              </a:solidFill>
            </a:rPr>
            <a:t> </a:t>
          </a:r>
          <a:r>
            <a:rPr lang="en-US" b="0" dirty="0" err="1" smtClean="0">
              <a:solidFill>
                <a:schemeClr val="tx1"/>
              </a:solidFill>
            </a:rPr>
            <a:t>Publikasi</a:t>
          </a:r>
          <a:r>
            <a:rPr lang="en-US" b="0" dirty="0" smtClean="0">
              <a:solidFill>
                <a:schemeClr val="tx1"/>
              </a:solidFill>
            </a:rPr>
            <a:t> </a:t>
          </a:r>
          <a:r>
            <a:rPr lang="en-US" b="0" dirty="0" err="1" smtClean="0">
              <a:solidFill>
                <a:schemeClr val="tx1"/>
              </a:solidFill>
            </a:rPr>
            <a:t>Penelitian</a:t>
          </a:r>
          <a:endParaRPr lang="id-ID" b="0" i="1" dirty="0">
            <a:solidFill>
              <a:schemeClr val="tx1"/>
            </a:solidFill>
          </a:endParaRPr>
        </a:p>
      </dgm:t>
    </dgm:pt>
    <dgm:pt modelId="{746EE1F1-EAA0-4762-9295-012CEE423930}" type="parTrans" cxnId="{B1A68F55-CC5C-444C-8F19-BA640397F8B2}">
      <dgm:prSet/>
      <dgm:spPr/>
      <dgm:t>
        <a:bodyPr/>
        <a:lstStyle/>
        <a:p>
          <a:endParaRPr lang="id-ID"/>
        </a:p>
      </dgm:t>
    </dgm:pt>
    <dgm:pt modelId="{C81F0F70-70E7-412E-A3A6-5FC15B6ECAAC}" type="sibTrans" cxnId="{B1A68F55-CC5C-444C-8F19-BA640397F8B2}">
      <dgm:prSet/>
      <dgm:spPr/>
      <dgm:t>
        <a:bodyPr/>
        <a:lstStyle/>
        <a:p>
          <a:endParaRPr lang="id-ID"/>
        </a:p>
      </dgm:t>
    </dgm:pt>
    <dgm:pt modelId="{0456BA7D-991F-4896-9456-C4D6351A3831}">
      <dgm:prSet/>
      <dgm:spPr/>
      <dgm:t>
        <a:bodyPr/>
        <a:lstStyle/>
        <a:p>
          <a:r>
            <a:rPr lang="en-US" b="1" dirty="0" smtClean="0">
              <a:solidFill>
                <a:schemeClr val="tx1"/>
              </a:solidFill>
            </a:rPr>
            <a:t>5. Systematic Literature Review (SLR)</a:t>
          </a:r>
          <a:endParaRPr lang="en-US" b="1" dirty="0">
            <a:solidFill>
              <a:schemeClr val="tx1"/>
            </a:solidFill>
          </a:endParaRPr>
        </a:p>
      </dgm:t>
    </dgm:pt>
    <dgm:pt modelId="{887F28E8-7285-425E-BDBB-98D450343A84}" type="parTrans" cxnId="{D0752EE4-2582-4A48-B75A-30E270DEAF86}">
      <dgm:prSet/>
      <dgm:spPr/>
      <dgm:t>
        <a:bodyPr/>
        <a:lstStyle/>
        <a:p>
          <a:endParaRPr lang="id-ID"/>
        </a:p>
      </dgm:t>
    </dgm:pt>
    <dgm:pt modelId="{5FBF904B-1344-48E2-A20E-3FBF9BD4A004}" type="sibTrans" cxnId="{D0752EE4-2582-4A48-B75A-30E270DEAF86}">
      <dgm:prSet/>
      <dgm:spPr/>
      <dgm:t>
        <a:bodyPr/>
        <a:lstStyle/>
        <a:p>
          <a:endParaRPr lang="id-ID"/>
        </a:p>
      </dgm:t>
    </dgm:pt>
    <dgm:pt modelId="{D385DD73-CD43-4171-BCE4-C9E0319250BB}">
      <dgm:prSet/>
      <dgm:spPr/>
      <dgm:t>
        <a:bodyPr/>
        <a:lstStyle/>
        <a:p>
          <a:r>
            <a:rPr lang="en-US" b="0" dirty="0" smtClean="0">
              <a:solidFill>
                <a:schemeClr val="tx1"/>
              </a:solidFill>
            </a:rPr>
            <a:t>6. </a:t>
          </a:r>
          <a:r>
            <a:rPr lang="en-US" b="0" dirty="0" err="1" smtClean="0">
              <a:solidFill>
                <a:schemeClr val="tx1"/>
              </a:solidFill>
            </a:rPr>
            <a:t>Pembimbingan</a:t>
          </a:r>
          <a:r>
            <a:rPr lang="en-US" b="0" dirty="0" smtClean="0">
              <a:solidFill>
                <a:schemeClr val="tx1"/>
              </a:solidFill>
            </a:rPr>
            <a:t> </a:t>
          </a:r>
          <a:r>
            <a:rPr lang="en-US" b="0" dirty="0" err="1" smtClean="0">
              <a:solidFill>
                <a:schemeClr val="tx1"/>
              </a:solidFill>
            </a:rPr>
            <a:t>dan</a:t>
          </a:r>
          <a:r>
            <a:rPr lang="en-US" b="0" dirty="0" smtClean="0">
              <a:solidFill>
                <a:schemeClr val="tx1"/>
              </a:solidFill>
            </a:rPr>
            <a:t> </a:t>
          </a:r>
          <a:r>
            <a:rPr lang="en-US" b="0" dirty="0" err="1" smtClean="0">
              <a:solidFill>
                <a:schemeClr val="tx1"/>
              </a:solidFill>
            </a:rPr>
            <a:t>Presentasi</a:t>
          </a:r>
          <a:r>
            <a:rPr lang="en-US" b="0" dirty="0" smtClean="0">
              <a:solidFill>
                <a:schemeClr val="tx1"/>
              </a:solidFill>
            </a:rPr>
            <a:t> </a:t>
          </a:r>
          <a:r>
            <a:rPr lang="en-US" b="0" dirty="0" err="1" smtClean="0">
              <a:solidFill>
                <a:schemeClr val="tx1"/>
              </a:solidFill>
            </a:rPr>
            <a:t>Penelitian</a:t>
          </a:r>
          <a:endParaRPr lang="en-US" b="0" dirty="0">
            <a:solidFill>
              <a:schemeClr val="tx1"/>
            </a:solidFill>
          </a:endParaRPr>
        </a:p>
      </dgm:t>
    </dgm:pt>
    <dgm:pt modelId="{A32F877D-796E-4468-8F30-54246868CF79}" type="parTrans" cxnId="{BA6C0385-0E76-4C17-9678-7E9C465A3A44}">
      <dgm:prSet/>
      <dgm:spPr/>
      <dgm:t>
        <a:bodyPr/>
        <a:lstStyle/>
        <a:p>
          <a:endParaRPr lang="id-ID"/>
        </a:p>
      </dgm:t>
    </dgm:pt>
    <dgm:pt modelId="{A8CA130C-6714-4C20-80BA-43D3C00D6B6F}" type="sibTrans" cxnId="{BA6C0385-0E76-4C17-9678-7E9C465A3A44}">
      <dgm:prSet/>
      <dgm:spPr/>
      <dgm:t>
        <a:bodyPr/>
        <a:lstStyle/>
        <a:p>
          <a:endParaRPr lang="id-ID"/>
        </a:p>
      </dgm:t>
    </dgm:pt>
    <dgm:pt modelId="{B7FA4153-5FAB-4ABD-9543-2EDE3A3A6DE1}" type="pres">
      <dgm:prSet presAssocID="{B07D86EF-2D62-44C6-B66B-D0BCD8B5415C}" presName="Name0" presStyleCnt="0">
        <dgm:presLayoutVars>
          <dgm:chMax val="7"/>
          <dgm:chPref val="7"/>
          <dgm:dir/>
        </dgm:presLayoutVars>
      </dgm:prSet>
      <dgm:spPr/>
      <dgm:t>
        <a:bodyPr/>
        <a:lstStyle/>
        <a:p>
          <a:endParaRPr lang="en-US"/>
        </a:p>
      </dgm:t>
    </dgm:pt>
    <dgm:pt modelId="{D507BAF8-5B4A-447C-ABB5-C52C4CEF29D4}" type="pres">
      <dgm:prSet presAssocID="{B07D86EF-2D62-44C6-B66B-D0BCD8B5415C}" presName="Name1" presStyleCnt="0"/>
      <dgm:spPr/>
    </dgm:pt>
    <dgm:pt modelId="{FBB0DBA0-904F-4732-B5FC-F9A81C3FB897}" type="pres">
      <dgm:prSet presAssocID="{B07D86EF-2D62-44C6-B66B-D0BCD8B5415C}" presName="cycle" presStyleCnt="0"/>
      <dgm:spPr/>
    </dgm:pt>
    <dgm:pt modelId="{06DCD9DD-7CB6-4A26-A4DA-C66898499B46}" type="pres">
      <dgm:prSet presAssocID="{B07D86EF-2D62-44C6-B66B-D0BCD8B5415C}" presName="srcNode" presStyleLbl="node1" presStyleIdx="0" presStyleCnt="6"/>
      <dgm:spPr/>
    </dgm:pt>
    <dgm:pt modelId="{F2668C33-3775-45F7-8B1C-53CD547A9962}" type="pres">
      <dgm:prSet presAssocID="{B07D86EF-2D62-44C6-B66B-D0BCD8B5415C}" presName="conn" presStyleLbl="parChTrans1D2" presStyleIdx="0" presStyleCnt="1"/>
      <dgm:spPr/>
      <dgm:t>
        <a:bodyPr/>
        <a:lstStyle/>
        <a:p>
          <a:endParaRPr lang="en-US"/>
        </a:p>
      </dgm:t>
    </dgm:pt>
    <dgm:pt modelId="{DF2A2467-01F5-4720-84E2-9FFC6ACFFD99}" type="pres">
      <dgm:prSet presAssocID="{B07D86EF-2D62-44C6-B66B-D0BCD8B5415C}" presName="extraNode" presStyleLbl="node1" presStyleIdx="0" presStyleCnt="6"/>
      <dgm:spPr/>
    </dgm:pt>
    <dgm:pt modelId="{E98A4464-3594-4859-B4E1-8FD459CAE4C7}" type="pres">
      <dgm:prSet presAssocID="{B07D86EF-2D62-44C6-B66B-D0BCD8B5415C}" presName="dstNode" presStyleLbl="node1" presStyleIdx="0" presStyleCnt="6"/>
      <dgm:spPr/>
    </dgm:pt>
    <dgm:pt modelId="{C95AE1C9-6883-41D7-BFBF-96D36DF01284}" type="pres">
      <dgm:prSet presAssocID="{61E75B28-AB85-4D5B-99BF-27A392F181BC}" presName="text_1" presStyleLbl="node1" presStyleIdx="0" presStyleCnt="6">
        <dgm:presLayoutVars>
          <dgm:bulletEnabled val="1"/>
        </dgm:presLayoutVars>
      </dgm:prSet>
      <dgm:spPr/>
      <dgm:t>
        <a:bodyPr/>
        <a:lstStyle/>
        <a:p>
          <a:endParaRPr lang="en-US"/>
        </a:p>
      </dgm:t>
    </dgm:pt>
    <dgm:pt modelId="{F82A2194-AD0F-40FB-B76E-84EC5EEF1804}" type="pres">
      <dgm:prSet presAssocID="{61E75B28-AB85-4D5B-99BF-27A392F181BC}" presName="accent_1" presStyleCnt="0"/>
      <dgm:spPr/>
    </dgm:pt>
    <dgm:pt modelId="{6A4F07D3-5ED9-4760-BDA4-B572E595E3B3}" type="pres">
      <dgm:prSet presAssocID="{61E75B28-AB85-4D5B-99BF-27A392F181BC}" presName="accentRepeatNode" presStyleLbl="solidFgAcc1" presStyleIdx="0" presStyleCnt="6"/>
      <dgm:spPr/>
    </dgm:pt>
    <dgm:pt modelId="{A46F6442-9543-402D-9D72-6CD69DA9E324}" type="pres">
      <dgm:prSet presAssocID="{5ABA629F-5ACA-4CB0-852E-36507611C0B2}" presName="text_2" presStyleLbl="node1" presStyleIdx="1" presStyleCnt="6">
        <dgm:presLayoutVars>
          <dgm:bulletEnabled val="1"/>
        </dgm:presLayoutVars>
      </dgm:prSet>
      <dgm:spPr/>
      <dgm:t>
        <a:bodyPr/>
        <a:lstStyle/>
        <a:p>
          <a:endParaRPr lang="id-ID"/>
        </a:p>
      </dgm:t>
    </dgm:pt>
    <dgm:pt modelId="{5A3CC3EC-20F6-4AB8-8CC2-5AE0F4BC6A52}" type="pres">
      <dgm:prSet presAssocID="{5ABA629F-5ACA-4CB0-852E-36507611C0B2}" presName="accent_2" presStyleCnt="0"/>
      <dgm:spPr/>
    </dgm:pt>
    <dgm:pt modelId="{745C97B3-5596-4939-A084-551783CA53DD}" type="pres">
      <dgm:prSet presAssocID="{5ABA629F-5ACA-4CB0-852E-36507611C0B2}" presName="accentRepeatNode" presStyleLbl="solidFgAcc1" presStyleIdx="1" presStyleCnt="6"/>
      <dgm:spPr/>
    </dgm:pt>
    <dgm:pt modelId="{55261763-0AEC-4D31-8136-12392D2D8CAC}" type="pres">
      <dgm:prSet presAssocID="{E6AD5E5A-494C-4B2C-B964-BCF6B1A23883}" presName="text_3" presStyleLbl="node1" presStyleIdx="2" presStyleCnt="6">
        <dgm:presLayoutVars>
          <dgm:bulletEnabled val="1"/>
        </dgm:presLayoutVars>
      </dgm:prSet>
      <dgm:spPr/>
      <dgm:t>
        <a:bodyPr/>
        <a:lstStyle/>
        <a:p>
          <a:endParaRPr lang="id-ID"/>
        </a:p>
      </dgm:t>
    </dgm:pt>
    <dgm:pt modelId="{2154989E-1859-49B5-9D2C-E6523DA4E475}" type="pres">
      <dgm:prSet presAssocID="{E6AD5E5A-494C-4B2C-B964-BCF6B1A23883}" presName="accent_3" presStyleCnt="0"/>
      <dgm:spPr/>
    </dgm:pt>
    <dgm:pt modelId="{3BB461CF-AE05-4EC3-83A9-BD1BBC1DF3F0}" type="pres">
      <dgm:prSet presAssocID="{E6AD5E5A-494C-4B2C-B964-BCF6B1A23883}" presName="accentRepeatNode" presStyleLbl="solidFgAcc1" presStyleIdx="2" presStyleCnt="6"/>
      <dgm:spPr/>
    </dgm:pt>
    <dgm:pt modelId="{37045537-A092-43CE-9489-E2363CE24285}" type="pres">
      <dgm:prSet presAssocID="{13C7DB5F-04EB-475B-983A-55E668C397BC}" presName="text_4" presStyleLbl="node1" presStyleIdx="3" presStyleCnt="6">
        <dgm:presLayoutVars>
          <dgm:bulletEnabled val="1"/>
        </dgm:presLayoutVars>
      </dgm:prSet>
      <dgm:spPr/>
      <dgm:t>
        <a:bodyPr/>
        <a:lstStyle/>
        <a:p>
          <a:endParaRPr lang="id-ID"/>
        </a:p>
      </dgm:t>
    </dgm:pt>
    <dgm:pt modelId="{3F2D0488-EFAE-4289-9A49-0A883F0A5E47}" type="pres">
      <dgm:prSet presAssocID="{13C7DB5F-04EB-475B-983A-55E668C397BC}" presName="accent_4" presStyleCnt="0"/>
      <dgm:spPr/>
    </dgm:pt>
    <dgm:pt modelId="{F22447C9-6178-4BDF-AD93-D3C8B72968BB}" type="pres">
      <dgm:prSet presAssocID="{13C7DB5F-04EB-475B-983A-55E668C397BC}" presName="accentRepeatNode" presStyleLbl="solidFgAcc1" presStyleIdx="3" presStyleCnt="6"/>
      <dgm:spPr/>
    </dgm:pt>
    <dgm:pt modelId="{F8208DB3-772A-413C-9BE1-16529BF6F398}" type="pres">
      <dgm:prSet presAssocID="{0456BA7D-991F-4896-9456-C4D6351A3831}" presName="text_5" presStyleLbl="node1" presStyleIdx="4" presStyleCnt="6">
        <dgm:presLayoutVars>
          <dgm:bulletEnabled val="1"/>
        </dgm:presLayoutVars>
      </dgm:prSet>
      <dgm:spPr/>
      <dgm:t>
        <a:bodyPr/>
        <a:lstStyle/>
        <a:p>
          <a:endParaRPr lang="id-ID"/>
        </a:p>
      </dgm:t>
    </dgm:pt>
    <dgm:pt modelId="{1742B94E-CDAD-4DB6-8AE3-02B3263B75FE}" type="pres">
      <dgm:prSet presAssocID="{0456BA7D-991F-4896-9456-C4D6351A3831}" presName="accent_5" presStyleCnt="0"/>
      <dgm:spPr/>
    </dgm:pt>
    <dgm:pt modelId="{2FFBCD89-C349-420B-A154-252D9F74A287}" type="pres">
      <dgm:prSet presAssocID="{0456BA7D-991F-4896-9456-C4D6351A3831}" presName="accentRepeatNode" presStyleLbl="solidFgAcc1" presStyleIdx="4" presStyleCnt="6"/>
      <dgm:spPr/>
    </dgm:pt>
    <dgm:pt modelId="{DE8BBC9A-2AED-4E65-8D98-B344E92E5F79}" type="pres">
      <dgm:prSet presAssocID="{D385DD73-CD43-4171-BCE4-C9E0319250BB}" presName="text_6" presStyleLbl="node1" presStyleIdx="5" presStyleCnt="6">
        <dgm:presLayoutVars>
          <dgm:bulletEnabled val="1"/>
        </dgm:presLayoutVars>
      </dgm:prSet>
      <dgm:spPr/>
      <dgm:t>
        <a:bodyPr/>
        <a:lstStyle/>
        <a:p>
          <a:endParaRPr lang="id-ID"/>
        </a:p>
      </dgm:t>
    </dgm:pt>
    <dgm:pt modelId="{CB34327F-0CD2-4C8C-8AB1-83B9635AA843}" type="pres">
      <dgm:prSet presAssocID="{D385DD73-CD43-4171-BCE4-C9E0319250BB}" presName="accent_6" presStyleCnt="0"/>
      <dgm:spPr/>
    </dgm:pt>
    <dgm:pt modelId="{14679AA7-89A1-4991-9B88-549C5E85B9DA}" type="pres">
      <dgm:prSet presAssocID="{D385DD73-CD43-4171-BCE4-C9E0319250BB}" presName="accentRepeatNode" presStyleLbl="solidFgAcc1" presStyleIdx="5" presStyleCnt="6"/>
      <dgm:spPr/>
    </dgm:pt>
  </dgm:ptLst>
  <dgm:cxnLst>
    <dgm:cxn modelId="{6C1CE359-82A6-437C-99BC-C44AA317A2A4}" type="presOf" srcId="{E6AD5E5A-494C-4B2C-B964-BCF6B1A23883}" destId="{55261763-0AEC-4D31-8136-12392D2D8CAC}" srcOrd="0" destOrd="0" presId="urn:microsoft.com/office/officeart/2008/layout/VerticalCurvedList"/>
    <dgm:cxn modelId="{75E2F4E6-79E1-45A8-8568-FACDFF610E24}" type="presOf" srcId="{D385DD73-CD43-4171-BCE4-C9E0319250BB}" destId="{DE8BBC9A-2AED-4E65-8D98-B344E92E5F79}" srcOrd="0" destOrd="0" presId="urn:microsoft.com/office/officeart/2008/layout/VerticalCurvedList"/>
    <dgm:cxn modelId="{D0752EE4-2582-4A48-B75A-30E270DEAF86}" srcId="{B07D86EF-2D62-44C6-B66B-D0BCD8B5415C}" destId="{0456BA7D-991F-4896-9456-C4D6351A3831}" srcOrd="4" destOrd="0" parTransId="{887F28E8-7285-425E-BDBB-98D450343A84}" sibTransId="{5FBF904B-1344-48E2-A20E-3FBF9BD4A004}"/>
    <dgm:cxn modelId="{BA6C0385-0E76-4C17-9678-7E9C465A3A44}" srcId="{B07D86EF-2D62-44C6-B66B-D0BCD8B5415C}" destId="{D385DD73-CD43-4171-BCE4-C9E0319250BB}" srcOrd="5" destOrd="0" parTransId="{A32F877D-796E-4468-8F30-54246868CF79}" sibTransId="{A8CA130C-6714-4C20-80BA-43D3C00D6B6F}"/>
    <dgm:cxn modelId="{31635104-4518-48D0-855C-E69FB6044131}" type="presOf" srcId="{5EE00A65-C21A-4C65-9FFE-7C072A098420}" destId="{F2668C33-3775-45F7-8B1C-53CD547A9962}" srcOrd="0" destOrd="0" presId="urn:microsoft.com/office/officeart/2008/layout/VerticalCurvedList"/>
    <dgm:cxn modelId="{86190106-8AD1-44E8-AC74-02991D464057}" type="presOf" srcId="{5ABA629F-5ACA-4CB0-852E-36507611C0B2}" destId="{A46F6442-9543-402D-9D72-6CD69DA9E324}" srcOrd="0" destOrd="0" presId="urn:microsoft.com/office/officeart/2008/layout/VerticalCurvedList"/>
    <dgm:cxn modelId="{F8B9F9DA-45D1-4C03-A0DE-552F5B52FFB2}" type="presOf" srcId="{0456BA7D-991F-4896-9456-C4D6351A3831}" destId="{F8208DB3-772A-413C-9BE1-16529BF6F398}" srcOrd="0" destOrd="0" presId="urn:microsoft.com/office/officeart/2008/layout/VerticalCurvedList"/>
    <dgm:cxn modelId="{780B2774-276D-4CD4-99A9-46C44994E6A2}" type="presOf" srcId="{B07D86EF-2D62-44C6-B66B-D0BCD8B5415C}" destId="{B7FA4153-5FAB-4ABD-9543-2EDE3A3A6DE1}" srcOrd="0" destOrd="0" presId="urn:microsoft.com/office/officeart/2008/layout/VerticalCurvedList"/>
    <dgm:cxn modelId="{38EEAE81-A3A2-4A39-A75F-72F1124BECF5}" srcId="{B07D86EF-2D62-44C6-B66B-D0BCD8B5415C}" destId="{E6AD5E5A-494C-4B2C-B964-BCF6B1A23883}" srcOrd="2" destOrd="0" parTransId="{0F790713-4237-433A-8611-B0EA4EE639FF}" sibTransId="{DB194F82-9C0F-4155-888B-04752AD0EED8}"/>
    <dgm:cxn modelId="{F3E6976B-C3C7-4A62-B896-A9FD224FBF7C}" srcId="{B07D86EF-2D62-44C6-B66B-D0BCD8B5415C}" destId="{5ABA629F-5ACA-4CB0-852E-36507611C0B2}" srcOrd="1" destOrd="0" parTransId="{F3E6C27E-9AE1-416E-AA30-16DAF43C395D}" sibTransId="{9DBB2C32-27B7-462E-A2E1-D859B61C444E}"/>
    <dgm:cxn modelId="{BA346185-E011-4D15-8749-77EBDF9A77E4}" srcId="{B07D86EF-2D62-44C6-B66B-D0BCD8B5415C}" destId="{61E75B28-AB85-4D5B-99BF-27A392F181BC}" srcOrd="0" destOrd="0" parTransId="{DFFFE710-2B7D-4EE5-8422-2CA958DD2836}" sibTransId="{5EE00A65-C21A-4C65-9FFE-7C072A098420}"/>
    <dgm:cxn modelId="{B1A68F55-CC5C-444C-8F19-BA640397F8B2}" srcId="{B07D86EF-2D62-44C6-B66B-D0BCD8B5415C}" destId="{13C7DB5F-04EB-475B-983A-55E668C397BC}" srcOrd="3" destOrd="0" parTransId="{746EE1F1-EAA0-4762-9295-012CEE423930}" sibTransId="{C81F0F70-70E7-412E-A3A6-5FC15B6ECAAC}"/>
    <dgm:cxn modelId="{B60F61A6-4894-4EC7-9E12-0EF95F7239BC}" type="presOf" srcId="{13C7DB5F-04EB-475B-983A-55E668C397BC}" destId="{37045537-A092-43CE-9489-E2363CE24285}" srcOrd="0" destOrd="0" presId="urn:microsoft.com/office/officeart/2008/layout/VerticalCurvedList"/>
    <dgm:cxn modelId="{A609FA9D-A0AB-410B-BF2A-0769611752EF}" type="presOf" srcId="{61E75B28-AB85-4D5B-99BF-27A392F181BC}" destId="{C95AE1C9-6883-41D7-BFBF-96D36DF01284}" srcOrd="0" destOrd="0" presId="urn:microsoft.com/office/officeart/2008/layout/VerticalCurvedList"/>
    <dgm:cxn modelId="{FFB6DA35-9923-4FDE-B578-4D07DCDC42D3}" type="presParOf" srcId="{B7FA4153-5FAB-4ABD-9543-2EDE3A3A6DE1}" destId="{D507BAF8-5B4A-447C-ABB5-C52C4CEF29D4}" srcOrd="0" destOrd="0" presId="urn:microsoft.com/office/officeart/2008/layout/VerticalCurvedList"/>
    <dgm:cxn modelId="{91F5057F-FC8A-4FD9-AB73-27BB866B9F5C}" type="presParOf" srcId="{D507BAF8-5B4A-447C-ABB5-C52C4CEF29D4}" destId="{FBB0DBA0-904F-4732-B5FC-F9A81C3FB897}" srcOrd="0" destOrd="0" presId="urn:microsoft.com/office/officeart/2008/layout/VerticalCurvedList"/>
    <dgm:cxn modelId="{60024FE6-0FAB-4717-9E1E-86F0F73C8D87}" type="presParOf" srcId="{FBB0DBA0-904F-4732-B5FC-F9A81C3FB897}" destId="{06DCD9DD-7CB6-4A26-A4DA-C66898499B46}" srcOrd="0" destOrd="0" presId="urn:microsoft.com/office/officeart/2008/layout/VerticalCurvedList"/>
    <dgm:cxn modelId="{C6BA86D5-4D9A-4409-8B82-3B434641FF99}" type="presParOf" srcId="{FBB0DBA0-904F-4732-B5FC-F9A81C3FB897}" destId="{F2668C33-3775-45F7-8B1C-53CD547A9962}" srcOrd="1" destOrd="0" presId="urn:microsoft.com/office/officeart/2008/layout/VerticalCurvedList"/>
    <dgm:cxn modelId="{F8453C1C-A0F6-4A10-890B-3D0D0D0AD01A}" type="presParOf" srcId="{FBB0DBA0-904F-4732-B5FC-F9A81C3FB897}" destId="{DF2A2467-01F5-4720-84E2-9FFC6ACFFD99}" srcOrd="2" destOrd="0" presId="urn:microsoft.com/office/officeart/2008/layout/VerticalCurvedList"/>
    <dgm:cxn modelId="{9C596580-E7C4-47C9-820D-0059F77631DC}" type="presParOf" srcId="{FBB0DBA0-904F-4732-B5FC-F9A81C3FB897}" destId="{E98A4464-3594-4859-B4E1-8FD459CAE4C7}" srcOrd="3" destOrd="0" presId="urn:microsoft.com/office/officeart/2008/layout/VerticalCurvedList"/>
    <dgm:cxn modelId="{AEFDD417-7736-40DB-BBEA-2E0D6525C883}" type="presParOf" srcId="{D507BAF8-5B4A-447C-ABB5-C52C4CEF29D4}" destId="{C95AE1C9-6883-41D7-BFBF-96D36DF01284}" srcOrd="1" destOrd="0" presId="urn:microsoft.com/office/officeart/2008/layout/VerticalCurvedList"/>
    <dgm:cxn modelId="{A18778B8-2DEE-496C-8488-546B8BCD019B}" type="presParOf" srcId="{D507BAF8-5B4A-447C-ABB5-C52C4CEF29D4}" destId="{F82A2194-AD0F-40FB-B76E-84EC5EEF1804}" srcOrd="2" destOrd="0" presId="urn:microsoft.com/office/officeart/2008/layout/VerticalCurvedList"/>
    <dgm:cxn modelId="{3A7A8845-CBF2-4E0B-A63E-81B059078BF3}" type="presParOf" srcId="{F82A2194-AD0F-40FB-B76E-84EC5EEF1804}" destId="{6A4F07D3-5ED9-4760-BDA4-B572E595E3B3}" srcOrd="0" destOrd="0" presId="urn:microsoft.com/office/officeart/2008/layout/VerticalCurvedList"/>
    <dgm:cxn modelId="{15275F26-B754-4CE8-A054-B61B0EBFFFC7}" type="presParOf" srcId="{D507BAF8-5B4A-447C-ABB5-C52C4CEF29D4}" destId="{A46F6442-9543-402D-9D72-6CD69DA9E324}" srcOrd="3" destOrd="0" presId="urn:microsoft.com/office/officeart/2008/layout/VerticalCurvedList"/>
    <dgm:cxn modelId="{AFF342EC-A532-476C-9B20-CF9D4493B80C}" type="presParOf" srcId="{D507BAF8-5B4A-447C-ABB5-C52C4CEF29D4}" destId="{5A3CC3EC-20F6-4AB8-8CC2-5AE0F4BC6A52}" srcOrd="4" destOrd="0" presId="urn:microsoft.com/office/officeart/2008/layout/VerticalCurvedList"/>
    <dgm:cxn modelId="{AC115ECB-09DE-47FA-BA05-8AB14237FE37}" type="presParOf" srcId="{5A3CC3EC-20F6-4AB8-8CC2-5AE0F4BC6A52}" destId="{745C97B3-5596-4939-A084-551783CA53DD}" srcOrd="0" destOrd="0" presId="urn:microsoft.com/office/officeart/2008/layout/VerticalCurvedList"/>
    <dgm:cxn modelId="{EE48138A-212C-4A83-9A58-95497A371223}" type="presParOf" srcId="{D507BAF8-5B4A-447C-ABB5-C52C4CEF29D4}" destId="{55261763-0AEC-4D31-8136-12392D2D8CAC}" srcOrd="5" destOrd="0" presId="urn:microsoft.com/office/officeart/2008/layout/VerticalCurvedList"/>
    <dgm:cxn modelId="{DB0B6BF9-262C-48F0-9DF3-FB5D89F1F837}" type="presParOf" srcId="{D507BAF8-5B4A-447C-ABB5-C52C4CEF29D4}" destId="{2154989E-1859-49B5-9D2C-E6523DA4E475}" srcOrd="6" destOrd="0" presId="urn:microsoft.com/office/officeart/2008/layout/VerticalCurvedList"/>
    <dgm:cxn modelId="{1AAA9D99-FB7E-450E-BBF1-558792B98DC9}" type="presParOf" srcId="{2154989E-1859-49B5-9D2C-E6523DA4E475}" destId="{3BB461CF-AE05-4EC3-83A9-BD1BBC1DF3F0}" srcOrd="0" destOrd="0" presId="urn:microsoft.com/office/officeart/2008/layout/VerticalCurvedList"/>
    <dgm:cxn modelId="{BE6C78AD-F9EF-41E5-9963-CB2E8B8228BD}" type="presParOf" srcId="{D507BAF8-5B4A-447C-ABB5-C52C4CEF29D4}" destId="{37045537-A092-43CE-9489-E2363CE24285}" srcOrd="7" destOrd="0" presId="urn:microsoft.com/office/officeart/2008/layout/VerticalCurvedList"/>
    <dgm:cxn modelId="{F0E53653-34E2-4251-A955-1E87B166D780}" type="presParOf" srcId="{D507BAF8-5B4A-447C-ABB5-C52C4CEF29D4}" destId="{3F2D0488-EFAE-4289-9A49-0A883F0A5E47}" srcOrd="8" destOrd="0" presId="urn:microsoft.com/office/officeart/2008/layout/VerticalCurvedList"/>
    <dgm:cxn modelId="{F806C605-DFFD-4BEC-9210-CB4D7993CE55}" type="presParOf" srcId="{3F2D0488-EFAE-4289-9A49-0A883F0A5E47}" destId="{F22447C9-6178-4BDF-AD93-D3C8B72968BB}" srcOrd="0" destOrd="0" presId="urn:microsoft.com/office/officeart/2008/layout/VerticalCurvedList"/>
    <dgm:cxn modelId="{DC9F6144-3539-4A66-9D27-77A9DD725428}" type="presParOf" srcId="{D507BAF8-5B4A-447C-ABB5-C52C4CEF29D4}" destId="{F8208DB3-772A-413C-9BE1-16529BF6F398}" srcOrd="9" destOrd="0" presId="urn:microsoft.com/office/officeart/2008/layout/VerticalCurvedList"/>
    <dgm:cxn modelId="{7914BC59-642E-4063-9F6F-683A40EA4FD2}" type="presParOf" srcId="{D507BAF8-5B4A-447C-ABB5-C52C4CEF29D4}" destId="{1742B94E-CDAD-4DB6-8AE3-02B3263B75FE}" srcOrd="10" destOrd="0" presId="urn:microsoft.com/office/officeart/2008/layout/VerticalCurvedList"/>
    <dgm:cxn modelId="{34A8C6F6-AB46-4F5C-BAC8-D310FCDDC0A9}" type="presParOf" srcId="{1742B94E-CDAD-4DB6-8AE3-02B3263B75FE}" destId="{2FFBCD89-C349-420B-A154-252D9F74A287}" srcOrd="0" destOrd="0" presId="urn:microsoft.com/office/officeart/2008/layout/VerticalCurvedList"/>
    <dgm:cxn modelId="{89F5648F-D495-4074-BC74-F8045654C861}" type="presParOf" srcId="{D507BAF8-5B4A-447C-ABB5-C52C4CEF29D4}" destId="{DE8BBC9A-2AED-4E65-8D98-B344E92E5F79}" srcOrd="11" destOrd="0" presId="urn:microsoft.com/office/officeart/2008/layout/VerticalCurvedList"/>
    <dgm:cxn modelId="{9A3CAF35-831A-4132-8A88-9608301C3FA0}" type="presParOf" srcId="{D507BAF8-5B4A-447C-ABB5-C52C4CEF29D4}" destId="{CB34327F-0CD2-4C8C-8AB1-83B9635AA843}" srcOrd="12" destOrd="0" presId="urn:microsoft.com/office/officeart/2008/layout/VerticalCurvedList"/>
    <dgm:cxn modelId="{EBC3A095-8118-44DF-BE44-DFCA9A1F809D}" type="presParOf" srcId="{CB34327F-0CD2-4C8C-8AB1-83B9635AA843}" destId="{14679AA7-89A1-4991-9B88-549C5E85B9DA}"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7" name="Rectangle 9"/>
          <p:cNvSpPr>
            <a:spLocks noGrp="1" noChangeArrowheads="1"/>
          </p:cNvSpPr>
          <p:nvPr>
            <p:ph type="hdr" sz="quarter"/>
          </p:nvPr>
        </p:nvSpPr>
        <p:spPr bwMode="auto">
          <a:xfrm>
            <a:off x="3581400" y="9224965"/>
            <a:ext cx="3200400" cy="442913"/>
          </a:xfrm>
          <a:prstGeom prst="rect">
            <a:avLst/>
          </a:prstGeom>
          <a:noFill/>
          <a:ln w="9525">
            <a:noFill/>
            <a:miter lim="800000"/>
            <a:headEnd/>
            <a:tailEnd/>
          </a:ln>
          <a:effectLst/>
        </p:spPr>
        <p:txBody>
          <a:bodyPr vert="horz" wrap="square" lIns="95379" tIns="47690" rIns="95379" bIns="47690" numCol="1" anchor="t" anchorCtr="0" compatLnSpc="1">
            <a:prstTxWarp prst="textNoShape">
              <a:avLst/>
            </a:prstTxWarp>
          </a:bodyPr>
          <a:lstStyle>
            <a:lvl1pPr algn="r" defTabSz="953991">
              <a:defRPr sz="700" i="1" dirty="0">
                <a:effectLst/>
              </a:defRPr>
            </a:lvl1pPr>
          </a:lstStyle>
          <a:p>
            <a:pPr>
              <a:defRPr/>
            </a:pPr>
            <a:r>
              <a:rPr lang="en-US" altLang="ja-JP" smtClean="0"/>
              <a:t>romi@romisatriawahono.net</a:t>
            </a:r>
            <a:endParaRPr lang="en-US" altLang="ja-JP"/>
          </a:p>
        </p:txBody>
      </p:sp>
      <p:sp>
        <p:nvSpPr>
          <p:cNvPr id="27658" name="Rectangle 10"/>
          <p:cNvSpPr>
            <a:spLocks noGrp="1" noChangeArrowheads="1"/>
          </p:cNvSpPr>
          <p:nvPr>
            <p:ph type="dt" sz="quarter" idx="1"/>
          </p:nvPr>
        </p:nvSpPr>
        <p:spPr bwMode="auto">
          <a:xfrm>
            <a:off x="611190" y="180976"/>
            <a:ext cx="6164262" cy="495300"/>
          </a:xfrm>
          <a:prstGeom prst="rect">
            <a:avLst/>
          </a:prstGeom>
          <a:noFill/>
          <a:ln w="9525">
            <a:noFill/>
            <a:miter lim="800000"/>
            <a:headEnd/>
            <a:tailEnd/>
          </a:ln>
          <a:effectLst/>
        </p:spPr>
        <p:txBody>
          <a:bodyPr vert="horz" wrap="square" lIns="95379" tIns="47690" rIns="95379" bIns="47690" numCol="1" anchor="t" anchorCtr="0" compatLnSpc="1">
            <a:prstTxWarp prst="textNoShape">
              <a:avLst/>
            </a:prstTxWarp>
          </a:bodyPr>
          <a:lstStyle>
            <a:lvl1pPr algn="r" defTabSz="953991">
              <a:defRPr sz="700" i="1" dirty="0" smtClean="0">
                <a:effectLst/>
              </a:defRPr>
            </a:lvl1pPr>
          </a:lstStyle>
          <a:p>
            <a:pPr>
              <a:defRPr/>
            </a:pPr>
            <a:r>
              <a:rPr lang="en-US" altLang="ja-JP" dirty="0" smtClean="0"/>
              <a:t>Research Methodology</a:t>
            </a:r>
            <a:endParaRPr lang="en-US" altLang="ja-JP" dirty="0"/>
          </a:p>
        </p:txBody>
      </p:sp>
      <p:sp>
        <p:nvSpPr>
          <p:cNvPr id="27659" name="Rectangle 11"/>
          <p:cNvSpPr>
            <a:spLocks noGrp="1" noChangeArrowheads="1"/>
          </p:cNvSpPr>
          <p:nvPr>
            <p:ph type="ftr" sz="quarter" idx="2"/>
          </p:nvPr>
        </p:nvSpPr>
        <p:spPr bwMode="auto">
          <a:xfrm>
            <a:off x="495301" y="9101139"/>
            <a:ext cx="3314701" cy="347662"/>
          </a:xfrm>
          <a:prstGeom prst="rect">
            <a:avLst/>
          </a:prstGeom>
          <a:noFill/>
          <a:ln w="9525">
            <a:noFill/>
            <a:miter lim="800000"/>
            <a:headEnd/>
            <a:tailEnd/>
          </a:ln>
          <a:effectLst/>
        </p:spPr>
        <p:txBody>
          <a:bodyPr vert="horz" wrap="square" lIns="95379" tIns="47690" rIns="95379" bIns="47690" numCol="1" anchor="b" anchorCtr="0" compatLnSpc="1">
            <a:prstTxWarp prst="textNoShape">
              <a:avLst/>
            </a:prstTxWarp>
          </a:bodyPr>
          <a:lstStyle>
            <a:lvl1pPr algn="l" defTabSz="953991">
              <a:defRPr sz="700" i="1" dirty="0">
                <a:effectLst/>
              </a:defRPr>
            </a:lvl1pPr>
          </a:lstStyle>
          <a:p>
            <a:pPr>
              <a:defRPr/>
            </a:pPr>
            <a:r>
              <a:rPr lang="en-US" altLang="ja-JP"/>
              <a:t>http://romisatriawahono.net</a:t>
            </a:r>
          </a:p>
        </p:txBody>
      </p:sp>
      <p:sp>
        <p:nvSpPr>
          <p:cNvPr id="27660" name="Line 12"/>
          <p:cNvSpPr>
            <a:spLocks noChangeShapeType="1"/>
          </p:cNvSpPr>
          <p:nvPr/>
        </p:nvSpPr>
        <p:spPr bwMode="auto">
          <a:xfrm flipH="1">
            <a:off x="611190" y="381000"/>
            <a:ext cx="6096000" cy="0"/>
          </a:xfrm>
          <a:prstGeom prst="line">
            <a:avLst/>
          </a:prstGeom>
          <a:noFill/>
          <a:ln w="3175">
            <a:solidFill>
              <a:schemeClr val="tx1"/>
            </a:solidFill>
            <a:miter lim="800000"/>
            <a:headEnd/>
            <a:tailEnd/>
          </a:ln>
          <a:effectLst/>
        </p:spPr>
        <p:txBody>
          <a:bodyPr wrap="none" lIns="91430" tIns="45715" rIns="91430" bIns="45715"/>
          <a:lstStyle/>
          <a:p>
            <a:pPr>
              <a:defRPr/>
            </a:pPr>
            <a:endParaRPr lang="id-ID"/>
          </a:p>
        </p:txBody>
      </p:sp>
      <p:sp>
        <p:nvSpPr>
          <p:cNvPr id="27661" name="Line 13"/>
          <p:cNvSpPr>
            <a:spLocks noChangeShapeType="1"/>
          </p:cNvSpPr>
          <p:nvPr/>
        </p:nvSpPr>
        <p:spPr bwMode="auto">
          <a:xfrm flipH="1">
            <a:off x="611190" y="9220200"/>
            <a:ext cx="6096000" cy="0"/>
          </a:xfrm>
          <a:prstGeom prst="line">
            <a:avLst/>
          </a:prstGeom>
          <a:noFill/>
          <a:ln w="3175">
            <a:solidFill>
              <a:schemeClr val="tx1"/>
            </a:solidFill>
            <a:miter lim="800000"/>
            <a:headEnd/>
            <a:tailEnd/>
          </a:ln>
          <a:effectLst/>
        </p:spPr>
        <p:txBody>
          <a:bodyPr wrap="none" lIns="91430" tIns="45715" rIns="91430" bIns="45715"/>
          <a:lstStyle/>
          <a:p>
            <a:pPr>
              <a:defRPr/>
            </a:pPr>
            <a:endParaRPr lang="id-ID"/>
          </a:p>
        </p:txBody>
      </p:sp>
      <p:sp>
        <p:nvSpPr>
          <p:cNvPr id="3" name="Slide Number Placeholder 2"/>
          <p:cNvSpPr>
            <a:spLocks noGrp="1"/>
          </p:cNvSpPr>
          <p:nvPr>
            <p:ph type="sldNum" sz="quarter" idx="3"/>
          </p:nvPr>
        </p:nvSpPr>
        <p:spPr>
          <a:xfrm>
            <a:off x="611190" y="-100012"/>
            <a:ext cx="3170238" cy="481012"/>
          </a:xfrm>
          <a:prstGeom prst="rect">
            <a:avLst/>
          </a:prstGeom>
        </p:spPr>
        <p:txBody>
          <a:bodyPr vert="horz" lIns="91440" tIns="45720" rIns="91440" bIns="45720" rtlCol="0" anchor="b"/>
          <a:lstStyle>
            <a:lvl1pPr algn="r">
              <a:defRPr sz="1200"/>
            </a:lvl1pPr>
          </a:lstStyle>
          <a:p>
            <a:pPr algn="l"/>
            <a:fld id="{F70BB06A-BCC8-4C11-A7C1-67582F4C337E}" type="slidenum">
              <a:rPr lang="en-US" sz="700" i="1" smtClean="0">
                <a:effectLst/>
              </a:rPr>
              <a:pPr algn="l"/>
              <a:t>‹#›</a:t>
            </a:fld>
            <a:endParaRPr lang="en-US" sz="700" i="1">
              <a:effectLst/>
            </a:endParaRPr>
          </a:p>
        </p:txBody>
      </p:sp>
    </p:spTree>
    <p:extLst>
      <p:ext uri="{BB962C8B-B14F-4D97-AF65-F5344CB8AC3E}">
        <p14:creationId xmlns:p14="http://schemas.microsoft.com/office/powerpoint/2010/main" val="403561102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2" y="0"/>
            <a:ext cx="3170238" cy="479425"/>
          </a:xfrm>
          <a:prstGeom prst="rect">
            <a:avLst/>
          </a:prstGeom>
          <a:noFill/>
          <a:ln w="9525">
            <a:noFill/>
            <a:miter lim="800000"/>
            <a:headEnd/>
            <a:tailEnd/>
          </a:ln>
          <a:effectLst/>
        </p:spPr>
        <p:txBody>
          <a:bodyPr vert="horz" wrap="square" lIns="95379" tIns="47690" rIns="95379" bIns="47690" numCol="1" anchor="t" anchorCtr="0" compatLnSpc="1">
            <a:prstTxWarp prst="textNoShape">
              <a:avLst/>
            </a:prstTxWarp>
          </a:bodyPr>
          <a:lstStyle>
            <a:lvl1pPr algn="l" defTabSz="953991">
              <a:defRPr sz="1200">
                <a:effectLst/>
                <a:latin typeface="Times New Roman" pitchFamily="18" charset="0"/>
              </a:defRPr>
            </a:lvl1pPr>
          </a:lstStyle>
          <a:p>
            <a:pPr>
              <a:defRPr/>
            </a:pPr>
            <a:r>
              <a:rPr lang="en-US" altLang="ja-JP" smtClean="0"/>
              <a:t>romi@romisatriawahono.net</a:t>
            </a:r>
            <a:endParaRPr lang="en-US" altLang="ja-JP"/>
          </a:p>
        </p:txBody>
      </p:sp>
      <p:sp>
        <p:nvSpPr>
          <p:cNvPr id="1027" name="Rectangle 3"/>
          <p:cNvSpPr>
            <a:spLocks noGrp="1" noChangeArrowheads="1"/>
          </p:cNvSpPr>
          <p:nvPr>
            <p:ph type="dt" idx="1"/>
          </p:nvPr>
        </p:nvSpPr>
        <p:spPr bwMode="auto">
          <a:xfrm>
            <a:off x="4144966" y="0"/>
            <a:ext cx="3170237" cy="479425"/>
          </a:xfrm>
          <a:prstGeom prst="rect">
            <a:avLst/>
          </a:prstGeom>
          <a:noFill/>
          <a:ln w="9525">
            <a:noFill/>
            <a:miter lim="800000"/>
            <a:headEnd/>
            <a:tailEnd/>
          </a:ln>
          <a:effectLst/>
        </p:spPr>
        <p:txBody>
          <a:bodyPr vert="horz" wrap="square" lIns="95379" tIns="47690" rIns="95379" bIns="47690" numCol="1" anchor="t" anchorCtr="0" compatLnSpc="1">
            <a:prstTxWarp prst="textNoShape">
              <a:avLst/>
            </a:prstTxWarp>
          </a:bodyPr>
          <a:lstStyle>
            <a:lvl1pPr algn="r" defTabSz="953991">
              <a:defRPr sz="1200">
                <a:effectLst/>
                <a:latin typeface="Times New Roman" pitchFamily="18" charset="0"/>
              </a:defRPr>
            </a:lvl1pPr>
          </a:lstStyle>
          <a:p>
            <a:pPr>
              <a:defRPr/>
            </a:pPr>
            <a:fld id="{4CD75735-1E94-47CC-9DBE-43AE6ADE1834}" type="datetime1">
              <a:rPr lang="en-US" altLang="ja-JP" smtClean="0"/>
              <a:t>6/16/2015</a:t>
            </a:fld>
            <a:endParaRPr lang="en-US" altLang="ja-JP"/>
          </a:p>
        </p:txBody>
      </p:sp>
      <p:sp>
        <p:nvSpPr>
          <p:cNvPr id="27652" name="Rectangle 4"/>
          <p:cNvSpPr>
            <a:spLocks noGrp="1" noRot="1" noChangeAspect="1" noChangeArrowheads="1" noTextEdit="1"/>
          </p:cNvSpPr>
          <p:nvPr>
            <p:ph type="sldImg" idx="2"/>
          </p:nvPr>
        </p:nvSpPr>
        <p:spPr bwMode="auto">
          <a:xfrm>
            <a:off x="1263650" y="720725"/>
            <a:ext cx="4799013" cy="3598863"/>
          </a:xfrm>
          <a:prstGeom prst="rect">
            <a:avLst/>
          </a:prstGeom>
          <a:noFill/>
          <a:ln w="9525">
            <a:solidFill>
              <a:srgbClr val="000000"/>
            </a:solidFill>
            <a:miter lim="800000"/>
            <a:headEnd/>
            <a:tailEnd/>
          </a:ln>
        </p:spPr>
      </p:sp>
      <p:sp>
        <p:nvSpPr>
          <p:cNvPr id="1029" name="Rectangle 5"/>
          <p:cNvSpPr>
            <a:spLocks noGrp="1" noChangeArrowheads="1"/>
          </p:cNvSpPr>
          <p:nvPr>
            <p:ph type="body" sz="quarter" idx="3"/>
          </p:nvPr>
        </p:nvSpPr>
        <p:spPr bwMode="auto">
          <a:xfrm>
            <a:off x="974726" y="4559303"/>
            <a:ext cx="5365750" cy="4321175"/>
          </a:xfrm>
          <a:prstGeom prst="rect">
            <a:avLst/>
          </a:prstGeom>
          <a:noFill/>
          <a:ln w="9525">
            <a:noFill/>
            <a:miter lim="800000"/>
            <a:headEnd/>
            <a:tailEnd/>
          </a:ln>
          <a:effectLst/>
        </p:spPr>
        <p:txBody>
          <a:bodyPr vert="horz" wrap="square" lIns="95379" tIns="47690" rIns="95379" bIns="47690"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1030" name="Rectangle 6"/>
          <p:cNvSpPr>
            <a:spLocks noGrp="1" noChangeArrowheads="1"/>
          </p:cNvSpPr>
          <p:nvPr>
            <p:ph type="ftr" sz="quarter" idx="4"/>
          </p:nvPr>
        </p:nvSpPr>
        <p:spPr bwMode="auto">
          <a:xfrm>
            <a:off x="2" y="9121777"/>
            <a:ext cx="3170238" cy="479425"/>
          </a:xfrm>
          <a:prstGeom prst="rect">
            <a:avLst/>
          </a:prstGeom>
          <a:noFill/>
          <a:ln w="9525">
            <a:noFill/>
            <a:miter lim="800000"/>
            <a:headEnd/>
            <a:tailEnd/>
          </a:ln>
          <a:effectLst/>
        </p:spPr>
        <p:txBody>
          <a:bodyPr vert="horz" wrap="square" lIns="95379" tIns="47690" rIns="95379" bIns="47690" numCol="1" anchor="b" anchorCtr="0" compatLnSpc="1">
            <a:prstTxWarp prst="textNoShape">
              <a:avLst/>
            </a:prstTxWarp>
          </a:bodyPr>
          <a:lstStyle>
            <a:lvl1pPr algn="l" defTabSz="953991">
              <a:defRPr sz="1200">
                <a:effectLst/>
                <a:latin typeface="Times New Roman" pitchFamily="18" charset="0"/>
              </a:defRPr>
            </a:lvl1pPr>
          </a:lstStyle>
          <a:p>
            <a:pPr>
              <a:defRPr/>
            </a:pPr>
            <a:r>
              <a:rPr lang="en-US" altLang="ja-JP"/>
              <a:t>http://romisatriawahono.net</a:t>
            </a:r>
          </a:p>
        </p:txBody>
      </p:sp>
      <p:sp>
        <p:nvSpPr>
          <p:cNvPr id="1031" name="Rectangle 7"/>
          <p:cNvSpPr>
            <a:spLocks noGrp="1" noChangeArrowheads="1"/>
          </p:cNvSpPr>
          <p:nvPr>
            <p:ph type="sldNum" sz="quarter" idx="5"/>
          </p:nvPr>
        </p:nvSpPr>
        <p:spPr bwMode="auto">
          <a:xfrm>
            <a:off x="4144966" y="9121777"/>
            <a:ext cx="3170237" cy="479425"/>
          </a:xfrm>
          <a:prstGeom prst="rect">
            <a:avLst/>
          </a:prstGeom>
          <a:noFill/>
          <a:ln w="9525">
            <a:noFill/>
            <a:miter lim="800000"/>
            <a:headEnd/>
            <a:tailEnd/>
          </a:ln>
          <a:effectLst/>
        </p:spPr>
        <p:txBody>
          <a:bodyPr vert="horz" wrap="square" lIns="95379" tIns="47690" rIns="95379" bIns="47690" numCol="1" anchor="b" anchorCtr="0" compatLnSpc="1">
            <a:prstTxWarp prst="textNoShape">
              <a:avLst/>
            </a:prstTxWarp>
          </a:bodyPr>
          <a:lstStyle>
            <a:lvl1pPr algn="r" defTabSz="953991">
              <a:defRPr sz="1200">
                <a:effectLst/>
                <a:latin typeface="Times New Roman" pitchFamily="18" charset="0"/>
              </a:defRPr>
            </a:lvl1pPr>
          </a:lstStyle>
          <a:p>
            <a:pPr>
              <a:defRPr/>
            </a:pPr>
            <a:fld id="{38C9D2B2-F8A0-41B1-8482-D108E1D20E7F}" type="slidenum">
              <a:rPr lang="en-US" altLang="ja-JP"/>
              <a:pPr>
                <a:defRPr/>
              </a:pPr>
              <a:t>‹#›</a:t>
            </a:fld>
            <a:endParaRPr lang="en-US" altLang="ja-JP"/>
          </a:p>
        </p:txBody>
      </p:sp>
    </p:spTree>
    <p:extLst>
      <p:ext uri="{BB962C8B-B14F-4D97-AF65-F5344CB8AC3E}">
        <p14:creationId xmlns:p14="http://schemas.microsoft.com/office/powerpoint/2010/main" val="2242420928"/>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altLang="ja-JP" smtClean="0"/>
              <a:t>romi@romisatriawahono.net</a:t>
            </a:r>
            <a:endParaRPr lang="en-US" altLang="ja-JP"/>
          </a:p>
        </p:txBody>
      </p:sp>
      <p:sp>
        <p:nvSpPr>
          <p:cNvPr id="6" name="Footer Placeholder 5"/>
          <p:cNvSpPr>
            <a:spLocks noGrp="1"/>
          </p:cNvSpPr>
          <p:nvPr>
            <p:ph type="ftr" sz="quarter" idx="12"/>
          </p:nvPr>
        </p:nvSpPr>
        <p:spPr/>
        <p:txBody>
          <a:bodyPr/>
          <a:lstStyle/>
          <a:p>
            <a:pPr>
              <a:defRPr/>
            </a:pPr>
            <a:r>
              <a:rPr lang="en-US" altLang="ja-JP" smtClean="0"/>
              <a:t>http://romisatriawahono.net</a:t>
            </a:r>
            <a:endParaRPr lang="en-US" altLang="ja-JP"/>
          </a:p>
        </p:txBody>
      </p:sp>
      <p:sp>
        <p:nvSpPr>
          <p:cNvPr id="7" name="Slide Number Placeholder 6"/>
          <p:cNvSpPr>
            <a:spLocks noGrp="1"/>
          </p:cNvSpPr>
          <p:nvPr>
            <p:ph type="sldNum" sz="quarter" idx="13"/>
          </p:nvPr>
        </p:nvSpPr>
        <p:spPr/>
        <p:txBody>
          <a:bodyPr/>
          <a:lstStyle/>
          <a:p>
            <a:pPr>
              <a:defRPr/>
            </a:pPr>
            <a:fld id="{38C9D2B2-F8A0-41B1-8482-D108E1D20E7F}" type="slidenum">
              <a:rPr lang="en-US" altLang="ja-JP" smtClean="0"/>
              <a:pPr>
                <a:defRPr/>
              </a:pPr>
              <a:t>1</a:t>
            </a:fld>
            <a:endParaRPr lang="en-US" altLang="ja-JP"/>
          </a:p>
        </p:txBody>
      </p:sp>
    </p:spTree>
    <p:extLst>
      <p:ext uri="{BB962C8B-B14F-4D97-AF65-F5344CB8AC3E}">
        <p14:creationId xmlns:p14="http://schemas.microsoft.com/office/powerpoint/2010/main" val="316350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044DE5D-4095-4917-B3BC-EA2D7883FF60}"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1093378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altLang="ja-JP" smtClean="0"/>
              <a:t>romi@romisatriawahono.net</a:t>
            </a:r>
            <a:endParaRPr lang="en-US" altLang="ja-JP"/>
          </a:p>
        </p:txBody>
      </p:sp>
      <p:sp>
        <p:nvSpPr>
          <p:cNvPr id="6" name="Footer Placeholder 5"/>
          <p:cNvSpPr>
            <a:spLocks noGrp="1"/>
          </p:cNvSpPr>
          <p:nvPr>
            <p:ph type="ftr" sz="quarter" idx="12"/>
          </p:nvPr>
        </p:nvSpPr>
        <p:spPr/>
        <p:txBody>
          <a:bodyPr/>
          <a:lstStyle/>
          <a:p>
            <a:pPr>
              <a:defRPr/>
            </a:pPr>
            <a:r>
              <a:rPr lang="en-US" altLang="ja-JP" smtClean="0"/>
              <a:t>http://romisatriawahono.net</a:t>
            </a:r>
            <a:endParaRPr lang="en-US" altLang="ja-JP"/>
          </a:p>
        </p:txBody>
      </p:sp>
      <p:sp>
        <p:nvSpPr>
          <p:cNvPr id="7" name="Slide Number Placeholder 6"/>
          <p:cNvSpPr>
            <a:spLocks noGrp="1"/>
          </p:cNvSpPr>
          <p:nvPr>
            <p:ph type="sldNum" sz="quarter" idx="13"/>
          </p:nvPr>
        </p:nvSpPr>
        <p:spPr/>
        <p:txBody>
          <a:bodyPr/>
          <a:lstStyle/>
          <a:p>
            <a:pPr>
              <a:defRPr/>
            </a:pPr>
            <a:fld id="{38C9D2B2-F8A0-41B1-8482-D108E1D20E7F}" type="slidenum">
              <a:rPr lang="en-US" altLang="ja-JP" smtClean="0"/>
              <a:pPr>
                <a:defRPr/>
              </a:pPr>
              <a:t>3</a:t>
            </a:fld>
            <a:endParaRPr lang="en-US" altLang="ja-JP"/>
          </a:p>
        </p:txBody>
      </p:sp>
    </p:spTree>
    <p:extLst>
      <p:ext uri="{BB962C8B-B14F-4D97-AF65-F5344CB8AC3E}">
        <p14:creationId xmlns:p14="http://schemas.microsoft.com/office/powerpoint/2010/main" val="4238950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altLang="ja-JP" smtClean="0"/>
              <a:t>romi@romisatriawahono.net</a:t>
            </a:r>
            <a:endParaRPr lang="en-US" altLang="ja-JP"/>
          </a:p>
        </p:txBody>
      </p:sp>
      <p:sp>
        <p:nvSpPr>
          <p:cNvPr id="5" name="Footer Placeholder 4"/>
          <p:cNvSpPr>
            <a:spLocks noGrp="1"/>
          </p:cNvSpPr>
          <p:nvPr>
            <p:ph type="ftr" sz="quarter" idx="11"/>
          </p:nvPr>
        </p:nvSpPr>
        <p:spPr/>
        <p:txBody>
          <a:bodyPr/>
          <a:lstStyle/>
          <a:p>
            <a:pPr>
              <a:defRPr/>
            </a:pPr>
            <a:r>
              <a:rPr lang="en-US" altLang="ja-JP" smtClean="0"/>
              <a:t>http://romisatriawahono.net</a:t>
            </a:r>
            <a:endParaRPr lang="en-US" altLang="ja-JP"/>
          </a:p>
        </p:txBody>
      </p:sp>
      <p:sp>
        <p:nvSpPr>
          <p:cNvPr id="6" name="Slide Number Placeholder 5"/>
          <p:cNvSpPr>
            <a:spLocks noGrp="1"/>
          </p:cNvSpPr>
          <p:nvPr>
            <p:ph type="sldNum" sz="quarter" idx="12"/>
          </p:nvPr>
        </p:nvSpPr>
        <p:spPr/>
        <p:txBody>
          <a:bodyPr/>
          <a:lstStyle/>
          <a:p>
            <a:pPr>
              <a:defRPr/>
            </a:pPr>
            <a:fld id="{38C9D2B2-F8A0-41B1-8482-D108E1D20E7F}" type="slidenum">
              <a:rPr lang="en-US" altLang="ja-JP" smtClean="0"/>
              <a:pPr>
                <a:defRPr/>
              </a:pPr>
              <a:t>19</a:t>
            </a:fld>
            <a:endParaRPr lang="en-US" altLang="ja-JP"/>
          </a:p>
        </p:txBody>
      </p:sp>
    </p:spTree>
    <p:extLst>
      <p:ext uri="{BB962C8B-B14F-4D97-AF65-F5344CB8AC3E}">
        <p14:creationId xmlns:p14="http://schemas.microsoft.com/office/powerpoint/2010/main" val="1155952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ctr">
            <a:normAutofit/>
          </a:bodyPr>
          <a:lstStyle>
            <a:lvl1pPr algn="ctr">
              <a:defRPr sz="6600"/>
            </a:lvl1pPr>
          </a:lstStyle>
          <a:p>
            <a:r>
              <a:rPr lang="en-US" dirty="0" smtClean="0"/>
              <a:t>Click to edit Master title style</a:t>
            </a:r>
            <a:endParaRPr lang="en-US" dirty="0"/>
          </a:p>
        </p:txBody>
      </p:sp>
      <p:sp>
        <p:nvSpPr>
          <p:cNvPr id="3" name="Subtitle 2"/>
          <p:cNvSpPr>
            <a:spLocks noGrp="1"/>
          </p:cNvSpPr>
          <p:nvPr>
            <p:ph type="subTitle" idx="1"/>
          </p:nvPr>
        </p:nvSpPr>
        <p:spPr>
          <a:xfrm>
            <a:off x="1143000" y="4093528"/>
            <a:ext cx="6858000" cy="1655762"/>
          </a:xfrm>
        </p:spPr>
        <p:txBody>
          <a:bodyPr anchor="ct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a:xfrm>
            <a:off x="3543300" y="6463856"/>
            <a:ext cx="2057400" cy="365125"/>
          </a:xfrm>
        </p:spPr>
        <p:txBody>
          <a:bodyPr/>
          <a:lstStyle>
            <a:lvl1pPr algn="ctr">
              <a:defRPr/>
            </a:lvl1pPr>
          </a:lstStyle>
          <a:p>
            <a:fld id="{C546E0E4-908A-4724-B308-E4F6AE4FA0DD}" type="slidenum">
              <a:rPr lang="en-US" smtClean="0">
                <a:solidFill>
                  <a:prstClr val="black">
                    <a:tint val="75000"/>
                  </a:prstClr>
                </a:solidFill>
              </a:rPr>
              <a:pPr/>
              <a:t>‹#›</a:t>
            </a:fld>
            <a:endParaRPr lang="en-US">
              <a:solidFill>
                <a:prstClr val="black">
                  <a:tint val="75000"/>
                </a:prstClr>
              </a:solidFill>
            </a:endParaRPr>
          </a:p>
        </p:txBody>
      </p:sp>
      <p:grpSp>
        <p:nvGrpSpPr>
          <p:cNvPr id="15" name="squares"/>
          <p:cNvGrpSpPr/>
          <p:nvPr userDrawn="1"/>
        </p:nvGrpSpPr>
        <p:grpSpPr>
          <a:xfrm>
            <a:off x="1" y="2053939"/>
            <a:ext cx="628650" cy="524183"/>
            <a:chOff x="0" y="452558"/>
            <a:chExt cx="914400" cy="524182"/>
          </a:xfrm>
        </p:grpSpPr>
        <p:sp>
          <p:nvSpPr>
            <p:cNvPr id="16" name="Rounded Rectangle 15"/>
            <p:cNvSpPr/>
            <p:nvPr/>
          </p:nvSpPr>
          <p:spPr>
            <a:xfrm>
              <a:off x="591671" y="452558"/>
              <a:ext cx="322729" cy="524180"/>
            </a:xfrm>
            <a:prstGeom prst="roundRect">
              <a:avLst/>
            </a:prstGeom>
            <a:solidFill>
              <a:sysClr val="window" lastClr="FFFFFF">
                <a:lumMod val="85000"/>
              </a:sysClr>
            </a:solidFill>
            <a:ln w="10795" cap="flat" cmpd="sng" algn="ctr">
              <a:noFill/>
              <a:prstDash val="solid"/>
            </a:ln>
            <a:effectLst/>
          </p:spPr>
          <p:txBody>
            <a:bodyPr rtlCol="0" anchor="ctr"/>
            <a:lstStyle/>
            <a:p>
              <a:pPr defTabSz="1218987" fontAlgn="auto">
                <a:spcBef>
                  <a:spcPts val="0"/>
                </a:spcBef>
                <a:spcAft>
                  <a:spcPts val="0"/>
                </a:spcAft>
                <a:defRPr/>
              </a:pPr>
              <a:endParaRPr kumimoji="0" sz="2400" kern="0" smtClean="0">
                <a:solidFill>
                  <a:prstClr val="white"/>
                </a:solidFill>
                <a:effectLst/>
                <a:latin typeface="Constantia"/>
              </a:endParaRPr>
            </a:p>
          </p:txBody>
        </p:sp>
        <p:sp>
          <p:nvSpPr>
            <p:cNvPr id="17" name="Rounded Rectangle 16"/>
            <p:cNvSpPr/>
            <p:nvPr/>
          </p:nvSpPr>
          <p:spPr>
            <a:xfrm>
              <a:off x="215154" y="452558"/>
              <a:ext cx="322729" cy="524180"/>
            </a:xfrm>
            <a:prstGeom prst="roundRect">
              <a:avLst/>
            </a:prstGeom>
            <a:solidFill>
              <a:srgbClr val="808080">
                <a:lumMod val="60000"/>
                <a:lumOff val="40000"/>
              </a:srgbClr>
            </a:solidFill>
            <a:ln w="10795" cap="flat" cmpd="sng" algn="ctr">
              <a:noFill/>
              <a:prstDash val="solid"/>
            </a:ln>
            <a:effectLst/>
          </p:spPr>
          <p:txBody>
            <a:bodyPr rtlCol="0" anchor="ctr"/>
            <a:lstStyle/>
            <a:p>
              <a:pPr defTabSz="1218987" fontAlgn="auto">
                <a:spcBef>
                  <a:spcPts val="0"/>
                </a:spcBef>
                <a:spcAft>
                  <a:spcPts val="0"/>
                </a:spcAft>
                <a:defRPr/>
              </a:pPr>
              <a:endParaRPr kumimoji="0" sz="2400" kern="0" smtClean="0">
                <a:solidFill>
                  <a:prstClr val="white"/>
                </a:solidFill>
                <a:effectLst/>
                <a:latin typeface="Constantia"/>
              </a:endParaRPr>
            </a:p>
          </p:txBody>
        </p:sp>
        <p:sp>
          <p:nvSpPr>
            <p:cNvPr id="18" name="Round Same Side Corner Rectangle 17"/>
            <p:cNvSpPr/>
            <p:nvPr/>
          </p:nvSpPr>
          <p:spPr>
            <a:xfrm rot="5400000">
              <a:off x="-181408" y="633966"/>
              <a:ext cx="524182" cy="161366"/>
            </a:xfrm>
            <a:prstGeom prst="round2SameRect">
              <a:avLst>
                <a:gd name="adj1" fmla="val 29167"/>
                <a:gd name="adj2" fmla="val 0"/>
              </a:avLst>
            </a:prstGeom>
            <a:solidFill>
              <a:srgbClr val="969696">
                <a:lumMod val="75000"/>
              </a:srgbClr>
            </a:solidFill>
            <a:ln w="10795" cap="flat" cmpd="sng" algn="ctr">
              <a:noFill/>
              <a:prstDash val="solid"/>
            </a:ln>
            <a:effectLst/>
          </p:spPr>
          <p:txBody>
            <a:bodyPr rtlCol="0" anchor="ctr"/>
            <a:lstStyle/>
            <a:p>
              <a:pPr defTabSz="1218987" fontAlgn="auto">
                <a:spcBef>
                  <a:spcPts val="0"/>
                </a:spcBef>
                <a:spcAft>
                  <a:spcPts val="0"/>
                </a:spcAft>
                <a:defRPr/>
              </a:pPr>
              <a:endParaRPr kumimoji="0" sz="2400" kern="0" smtClean="0">
                <a:solidFill>
                  <a:prstClr val="white"/>
                </a:solidFill>
                <a:effectLst/>
                <a:latin typeface="Constantia"/>
              </a:endParaRPr>
            </a:p>
          </p:txBody>
        </p:sp>
      </p:grpSp>
      <p:grpSp>
        <p:nvGrpSpPr>
          <p:cNvPr id="19" name="squares"/>
          <p:cNvGrpSpPr/>
          <p:nvPr userDrawn="1"/>
        </p:nvGrpSpPr>
        <p:grpSpPr>
          <a:xfrm rot="10800000">
            <a:off x="8517030" y="2053939"/>
            <a:ext cx="628650" cy="524183"/>
            <a:chOff x="0" y="452558"/>
            <a:chExt cx="914400" cy="524182"/>
          </a:xfrm>
        </p:grpSpPr>
        <p:sp>
          <p:nvSpPr>
            <p:cNvPr id="20" name="Rounded Rectangle 19"/>
            <p:cNvSpPr/>
            <p:nvPr/>
          </p:nvSpPr>
          <p:spPr>
            <a:xfrm>
              <a:off x="591671" y="452558"/>
              <a:ext cx="322729" cy="524180"/>
            </a:xfrm>
            <a:prstGeom prst="roundRect">
              <a:avLst/>
            </a:prstGeom>
            <a:solidFill>
              <a:sysClr val="window" lastClr="FFFFFF">
                <a:lumMod val="85000"/>
              </a:sysClr>
            </a:solidFill>
            <a:ln w="10795" cap="flat" cmpd="sng" algn="ctr">
              <a:noFill/>
              <a:prstDash val="solid"/>
            </a:ln>
            <a:effectLst/>
          </p:spPr>
          <p:txBody>
            <a:bodyPr rtlCol="0" anchor="ctr"/>
            <a:lstStyle/>
            <a:p>
              <a:pPr defTabSz="1218987" fontAlgn="auto">
                <a:spcBef>
                  <a:spcPts val="0"/>
                </a:spcBef>
                <a:spcAft>
                  <a:spcPts val="0"/>
                </a:spcAft>
                <a:defRPr/>
              </a:pPr>
              <a:endParaRPr kumimoji="0" sz="2400" kern="0" smtClean="0">
                <a:solidFill>
                  <a:prstClr val="white"/>
                </a:solidFill>
                <a:effectLst/>
                <a:latin typeface="Constantia"/>
              </a:endParaRPr>
            </a:p>
          </p:txBody>
        </p:sp>
        <p:sp>
          <p:nvSpPr>
            <p:cNvPr id="21" name="Rounded Rectangle 20"/>
            <p:cNvSpPr/>
            <p:nvPr/>
          </p:nvSpPr>
          <p:spPr>
            <a:xfrm>
              <a:off x="215154" y="452558"/>
              <a:ext cx="322729" cy="524180"/>
            </a:xfrm>
            <a:prstGeom prst="roundRect">
              <a:avLst/>
            </a:prstGeom>
            <a:solidFill>
              <a:srgbClr val="808080">
                <a:lumMod val="60000"/>
                <a:lumOff val="40000"/>
              </a:srgbClr>
            </a:solidFill>
            <a:ln w="10795" cap="flat" cmpd="sng" algn="ctr">
              <a:noFill/>
              <a:prstDash val="solid"/>
            </a:ln>
            <a:effectLst/>
          </p:spPr>
          <p:txBody>
            <a:bodyPr rtlCol="0" anchor="ctr"/>
            <a:lstStyle/>
            <a:p>
              <a:pPr defTabSz="1218987" fontAlgn="auto">
                <a:spcBef>
                  <a:spcPts val="0"/>
                </a:spcBef>
                <a:spcAft>
                  <a:spcPts val="0"/>
                </a:spcAft>
                <a:defRPr/>
              </a:pPr>
              <a:endParaRPr kumimoji="0" sz="2400" kern="0" smtClean="0">
                <a:solidFill>
                  <a:prstClr val="white"/>
                </a:solidFill>
                <a:effectLst/>
                <a:latin typeface="Constantia"/>
              </a:endParaRPr>
            </a:p>
          </p:txBody>
        </p:sp>
        <p:sp>
          <p:nvSpPr>
            <p:cNvPr id="22" name="Round Same Side Corner Rectangle 21"/>
            <p:cNvSpPr/>
            <p:nvPr/>
          </p:nvSpPr>
          <p:spPr>
            <a:xfrm rot="5400000">
              <a:off x="-181408" y="633966"/>
              <a:ext cx="524182" cy="161366"/>
            </a:xfrm>
            <a:prstGeom prst="round2SameRect">
              <a:avLst>
                <a:gd name="adj1" fmla="val 29167"/>
                <a:gd name="adj2" fmla="val 0"/>
              </a:avLst>
            </a:prstGeom>
            <a:solidFill>
              <a:srgbClr val="969696">
                <a:lumMod val="75000"/>
              </a:srgbClr>
            </a:solidFill>
            <a:ln w="10795" cap="flat" cmpd="sng" algn="ctr">
              <a:noFill/>
              <a:prstDash val="solid"/>
            </a:ln>
            <a:effectLst/>
          </p:spPr>
          <p:txBody>
            <a:bodyPr rtlCol="0" anchor="ctr"/>
            <a:lstStyle/>
            <a:p>
              <a:pPr defTabSz="1218987" fontAlgn="auto">
                <a:spcBef>
                  <a:spcPts val="0"/>
                </a:spcBef>
                <a:spcAft>
                  <a:spcPts val="0"/>
                </a:spcAft>
                <a:defRPr/>
              </a:pPr>
              <a:endParaRPr kumimoji="0" sz="2400" kern="0" smtClean="0">
                <a:solidFill>
                  <a:prstClr val="white"/>
                </a:solidFill>
                <a:effectLst/>
                <a:latin typeface="Constantia"/>
              </a:endParaRPr>
            </a:p>
          </p:txBody>
        </p:sp>
      </p:grpSp>
    </p:spTree>
    <p:extLst>
      <p:ext uri="{BB962C8B-B14F-4D97-AF65-F5344CB8AC3E}">
        <p14:creationId xmlns:p14="http://schemas.microsoft.com/office/powerpoint/2010/main" val="413872066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C546E0E4-908A-4724-B308-E4F6AE4FA0DD}" type="slidenum">
              <a:rPr lang="en-US" smtClean="0">
                <a:solidFill>
                  <a:prstClr val="black">
                    <a:tint val="75000"/>
                  </a:prstClr>
                </a:solidFill>
              </a:rPr>
              <a:pPr/>
              <a:t>‹#›</a:t>
            </a:fld>
            <a:endParaRPr lang="en-US">
              <a:solidFill>
                <a:prstClr val="black">
                  <a:tint val="75000"/>
                </a:prstClr>
              </a:solidFill>
            </a:endParaRPr>
          </a:p>
        </p:txBody>
      </p:sp>
      <p:grpSp>
        <p:nvGrpSpPr>
          <p:cNvPr id="11" name="squares"/>
          <p:cNvGrpSpPr/>
          <p:nvPr userDrawn="1"/>
        </p:nvGrpSpPr>
        <p:grpSpPr>
          <a:xfrm>
            <a:off x="1" y="485461"/>
            <a:ext cx="628650" cy="524183"/>
            <a:chOff x="0" y="452558"/>
            <a:chExt cx="914400" cy="524182"/>
          </a:xfrm>
        </p:grpSpPr>
        <p:sp>
          <p:nvSpPr>
            <p:cNvPr id="12" name="Rounded Rectangle 11"/>
            <p:cNvSpPr/>
            <p:nvPr/>
          </p:nvSpPr>
          <p:spPr>
            <a:xfrm>
              <a:off x="591671" y="452558"/>
              <a:ext cx="322729" cy="524180"/>
            </a:xfrm>
            <a:prstGeom prst="roundRect">
              <a:avLst/>
            </a:prstGeom>
            <a:solidFill>
              <a:sysClr val="window" lastClr="FFFFFF">
                <a:lumMod val="85000"/>
              </a:sysClr>
            </a:solidFill>
            <a:ln w="10795" cap="flat" cmpd="sng" algn="ctr">
              <a:noFill/>
              <a:prstDash val="solid"/>
            </a:ln>
            <a:effectLst/>
          </p:spPr>
          <p:txBody>
            <a:bodyPr rtlCol="0" anchor="ctr"/>
            <a:lstStyle/>
            <a:p>
              <a:pPr defTabSz="1218987" fontAlgn="auto">
                <a:spcBef>
                  <a:spcPts val="0"/>
                </a:spcBef>
                <a:spcAft>
                  <a:spcPts val="0"/>
                </a:spcAft>
                <a:defRPr/>
              </a:pPr>
              <a:endParaRPr kumimoji="0" sz="2400" kern="0" smtClean="0">
                <a:solidFill>
                  <a:prstClr val="white"/>
                </a:solidFill>
                <a:effectLst/>
                <a:latin typeface="Constantia"/>
              </a:endParaRPr>
            </a:p>
          </p:txBody>
        </p:sp>
        <p:sp>
          <p:nvSpPr>
            <p:cNvPr id="13" name="Rounded Rectangle 12"/>
            <p:cNvSpPr/>
            <p:nvPr/>
          </p:nvSpPr>
          <p:spPr>
            <a:xfrm>
              <a:off x="215154" y="452558"/>
              <a:ext cx="322729" cy="524180"/>
            </a:xfrm>
            <a:prstGeom prst="roundRect">
              <a:avLst/>
            </a:prstGeom>
            <a:solidFill>
              <a:srgbClr val="808080">
                <a:lumMod val="60000"/>
                <a:lumOff val="40000"/>
              </a:srgbClr>
            </a:solidFill>
            <a:ln w="10795" cap="flat" cmpd="sng" algn="ctr">
              <a:noFill/>
              <a:prstDash val="solid"/>
            </a:ln>
            <a:effectLst/>
          </p:spPr>
          <p:txBody>
            <a:bodyPr rtlCol="0" anchor="ctr"/>
            <a:lstStyle/>
            <a:p>
              <a:pPr defTabSz="1218987" fontAlgn="auto">
                <a:spcBef>
                  <a:spcPts val="0"/>
                </a:spcBef>
                <a:spcAft>
                  <a:spcPts val="0"/>
                </a:spcAft>
                <a:defRPr/>
              </a:pPr>
              <a:endParaRPr kumimoji="0" sz="2400" kern="0" smtClean="0">
                <a:solidFill>
                  <a:prstClr val="white"/>
                </a:solidFill>
                <a:effectLst/>
                <a:latin typeface="Constantia"/>
              </a:endParaRPr>
            </a:p>
          </p:txBody>
        </p:sp>
        <p:sp>
          <p:nvSpPr>
            <p:cNvPr id="14" name="Round Same Side Corner Rectangle 13"/>
            <p:cNvSpPr/>
            <p:nvPr/>
          </p:nvSpPr>
          <p:spPr>
            <a:xfrm rot="5400000">
              <a:off x="-181408" y="633966"/>
              <a:ext cx="524182" cy="161366"/>
            </a:xfrm>
            <a:prstGeom prst="round2SameRect">
              <a:avLst>
                <a:gd name="adj1" fmla="val 29167"/>
                <a:gd name="adj2" fmla="val 0"/>
              </a:avLst>
            </a:prstGeom>
            <a:solidFill>
              <a:srgbClr val="969696">
                <a:lumMod val="75000"/>
              </a:srgbClr>
            </a:solidFill>
            <a:ln w="10795" cap="flat" cmpd="sng" algn="ctr">
              <a:noFill/>
              <a:prstDash val="solid"/>
            </a:ln>
            <a:effectLst/>
          </p:spPr>
          <p:txBody>
            <a:bodyPr rtlCol="0" anchor="ctr"/>
            <a:lstStyle/>
            <a:p>
              <a:pPr defTabSz="1218987" fontAlgn="auto">
                <a:spcBef>
                  <a:spcPts val="0"/>
                </a:spcBef>
                <a:spcAft>
                  <a:spcPts val="0"/>
                </a:spcAft>
                <a:defRPr/>
              </a:pPr>
              <a:endParaRPr kumimoji="0" sz="2400" kern="0" smtClean="0">
                <a:solidFill>
                  <a:prstClr val="white"/>
                </a:solidFill>
                <a:effectLst/>
                <a:latin typeface="Constantia"/>
              </a:endParaRPr>
            </a:p>
          </p:txBody>
        </p:sp>
      </p:grpSp>
    </p:spTree>
    <p:extLst>
      <p:ext uri="{BB962C8B-B14F-4D97-AF65-F5344CB8AC3E}">
        <p14:creationId xmlns:p14="http://schemas.microsoft.com/office/powerpoint/2010/main" val="324181701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2466975"/>
            <a:ext cx="7886700" cy="2095501"/>
          </a:xfrm>
        </p:spPr>
        <p:txBody>
          <a:bodyPr anchor="ctr"/>
          <a:lstStyle>
            <a:lvl1pPr>
              <a:defRPr sz="6000"/>
            </a:lvl1pPr>
          </a:lstStyle>
          <a:p>
            <a:r>
              <a:rPr lang="en-US" dirty="0"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C546E0E4-908A-4724-B308-E4F6AE4FA0DD}" type="slidenum">
              <a:rPr lang="en-US" smtClean="0">
                <a:solidFill>
                  <a:prstClr val="black">
                    <a:tint val="75000"/>
                  </a:prstClr>
                </a:solidFill>
              </a:rPr>
              <a:pPr/>
              <a:t>‹#›</a:t>
            </a:fld>
            <a:endParaRPr lang="en-US">
              <a:solidFill>
                <a:prstClr val="black">
                  <a:tint val="75000"/>
                </a:prstClr>
              </a:solidFill>
            </a:endParaRPr>
          </a:p>
        </p:txBody>
      </p:sp>
      <p:grpSp>
        <p:nvGrpSpPr>
          <p:cNvPr id="11" name="squares"/>
          <p:cNvGrpSpPr/>
          <p:nvPr userDrawn="1"/>
        </p:nvGrpSpPr>
        <p:grpSpPr>
          <a:xfrm>
            <a:off x="1" y="3240256"/>
            <a:ext cx="628650" cy="524183"/>
            <a:chOff x="0" y="452558"/>
            <a:chExt cx="914400" cy="524182"/>
          </a:xfrm>
        </p:grpSpPr>
        <p:sp>
          <p:nvSpPr>
            <p:cNvPr id="12" name="Rounded Rectangle 11"/>
            <p:cNvSpPr/>
            <p:nvPr/>
          </p:nvSpPr>
          <p:spPr>
            <a:xfrm>
              <a:off x="591671" y="452558"/>
              <a:ext cx="322729" cy="524180"/>
            </a:xfrm>
            <a:prstGeom prst="roundRect">
              <a:avLst/>
            </a:prstGeom>
            <a:solidFill>
              <a:sysClr val="window" lastClr="FFFFFF">
                <a:lumMod val="85000"/>
              </a:sysClr>
            </a:solidFill>
            <a:ln w="10795" cap="flat" cmpd="sng" algn="ctr">
              <a:noFill/>
              <a:prstDash val="solid"/>
            </a:ln>
            <a:effectLst/>
          </p:spPr>
          <p:txBody>
            <a:bodyPr rtlCol="0" anchor="ctr"/>
            <a:lstStyle/>
            <a:p>
              <a:pPr defTabSz="1218987" fontAlgn="auto">
                <a:spcBef>
                  <a:spcPts val="0"/>
                </a:spcBef>
                <a:spcAft>
                  <a:spcPts val="0"/>
                </a:spcAft>
                <a:defRPr/>
              </a:pPr>
              <a:endParaRPr kumimoji="0" sz="2400" kern="0" smtClean="0">
                <a:solidFill>
                  <a:prstClr val="white"/>
                </a:solidFill>
                <a:effectLst/>
                <a:latin typeface="Constantia"/>
              </a:endParaRPr>
            </a:p>
          </p:txBody>
        </p:sp>
        <p:sp>
          <p:nvSpPr>
            <p:cNvPr id="13" name="Rounded Rectangle 12"/>
            <p:cNvSpPr/>
            <p:nvPr/>
          </p:nvSpPr>
          <p:spPr>
            <a:xfrm>
              <a:off x="215154" y="452558"/>
              <a:ext cx="322729" cy="524180"/>
            </a:xfrm>
            <a:prstGeom prst="roundRect">
              <a:avLst/>
            </a:prstGeom>
            <a:solidFill>
              <a:srgbClr val="808080">
                <a:lumMod val="60000"/>
                <a:lumOff val="40000"/>
              </a:srgbClr>
            </a:solidFill>
            <a:ln w="10795" cap="flat" cmpd="sng" algn="ctr">
              <a:noFill/>
              <a:prstDash val="solid"/>
            </a:ln>
            <a:effectLst/>
          </p:spPr>
          <p:txBody>
            <a:bodyPr rtlCol="0" anchor="ctr"/>
            <a:lstStyle/>
            <a:p>
              <a:pPr defTabSz="1218987" fontAlgn="auto">
                <a:spcBef>
                  <a:spcPts val="0"/>
                </a:spcBef>
                <a:spcAft>
                  <a:spcPts val="0"/>
                </a:spcAft>
                <a:defRPr/>
              </a:pPr>
              <a:endParaRPr kumimoji="0" sz="2400" kern="0" smtClean="0">
                <a:solidFill>
                  <a:prstClr val="white"/>
                </a:solidFill>
                <a:effectLst/>
                <a:latin typeface="Constantia"/>
              </a:endParaRPr>
            </a:p>
          </p:txBody>
        </p:sp>
        <p:sp>
          <p:nvSpPr>
            <p:cNvPr id="14" name="Round Same Side Corner Rectangle 13"/>
            <p:cNvSpPr/>
            <p:nvPr/>
          </p:nvSpPr>
          <p:spPr>
            <a:xfrm rot="5400000">
              <a:off x="-181408" y="633966"/>
              <a:ext cx="524182" cy="161366"/>
            </a:xfrm>
            <a:prstGeom prst="round2SameRect">
              <a:avLst>
                <a:gd name="adj1" fmla="val 29167"/>
                <a:gd name="adj2" fmla="val 0"/>
              </a:avLst>
            </a:prstGeom>
            <a:solidFill>
              <a:srgbClr val="969696">
                <a:lumMod val="75000"/>
              </a:srgbClr>
            </a:solidFill>
            <a:ln w="10795" cap="flat" cmpd="sng" algn="ctr">
              <a:noFill/>
              <a:prstDash val="solid"/>
            </a:ln>
            <a:effectLst/>
          </p:spPr>
          <p:txBody>
            <a:bodyPr rtlCol="0" anchor="ctr"/>
            <a:lstStyle/>
            <a:p>
              <a:pPr defTabSz="1218987" fontAlgn="auto">
                <a:spcBef>
                  <a:spcPts val="0"/>
                </a:spcBef>
                <a:spcAft>
                  <a:spcPts val="0"/>
                </a:spcAft>
                <a:defRPr/>
              </a:pPr>
              <a:endParaRPr kumimoji="0" sz="2400" kern="0" smtClean="0">
                <a:solidFill>
                  <a:prstClr val="white"/>
                </a:solidFill>
                <a:effectLst/>
                <a:latin typeface="Constantia"/>
              </a:endParaRPr>
            </a:p>
          </p:txBody>
        </p:sp>
      </p:grpSp>
    </p:spTree>
    <p:extLst>
      <p:ext uri="{BB962C8B-B14F-4D97-AF65-F5344CB8AC3E}">
        <p14:creationId xmlns:p14="http://schemas.microsoft.com/office/powerpoint/2010/main" val="73396604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628650" y="1543050"/>
            <a:ext cx="3886200" cy="46339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543050"/>
            <a:ext cx="3886200" cy="46339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2"/>
          </p:nvPr>
        </p:nvSpPr>
        <p:spPr/>
        <p:txBody>
          <a:bodyPr/>
          <a:lstStyle/>
          <a:p>
            <a:fld id="{C546E0E4-908A-4724-B308-E4F6AE4FA0DD}" type="slidenum">
              <a:rPr lang="en-US" smtClean="0">
                <a:solidFill>
                  <a:prstClr val="black">
                    <a:tint val="75000"/>
                  </a:prstClr>
                </a:solidFill>
              </a:rPr>
              <a:pPr/>
              <a:t>‹#›</a:t>
            </a:fld>
            <a:endParaRPr lang="en-US">
              <a:solidFill>
                <a:prstClr val="black">
                  <a:tint val="75000"/>
                </a:prstClr>
              </a:solidFill>
            </a:endParaRPr>
          </a:p>
        </p:txBody>
      </p:sp>
      <p:grpSp>
        <p:nvGrpSpPr>
          <p:cNvPr id="16" name="squares"/>
          <p:cNvGrpSpPr/>
          <p:nvPr userDrawn="1"/>
        </p:nvGrpSpPr>
        <p:grpSpPr>
          <a:xfrm>
            <a:off x="1" y="485461"/>
            <a:ext cx="628650" cy="524183"/>
            <a:chOff x="0" y="452558"/>
            <a:chExt cx="914400" cy="524182"/>
          </a:xfrm>
        </p:grpSpPr>
        <p:sp>
          <p:nvSpPr>
            <p:cNvPr id="17" name="Rounded Rectangle 16"/>
            <p:cNvSpPr/>
            <p:nvPr/>
          </p:nvSpPr>
          <p:spPr>
            <a:xfrm>
              <a:off x="591671" y="452558"/>
              <a:ext cx="322729" cy="524180"/>
            </a:xfrm>
            <a:prstGeom prst="roundRect">
              <a:avLst/>
            </a:prstGeom>
            <a:solidFill>
              <a:sysClr val="window" lastClr="FFFFFF">
                <a:lumMod val="85000"/>
              </a:sysClr>
            </a:solidFill>
            <a:ln w="10795" cap="flat" cmpd="sng" algn="ctr">
              <a:noFill/>
              <a:prstDash val="solid"/>
            </a:ln>
            <a:effectLst/>
          </p:spPr>
          <p:txBody>
            <a:bodyPr rtlCol="0" anchor="ctr"/>
            <a:lstStyle/>
            <a:p>
              <a:pPr defTabSz="1218987" fontAlgn="auto">
                <a:spcBef>
                  <a:spcPts val="0"/>
                </a:spcBef>
                <a:spcAft>
                  <a:spcPts val="0"/>
                </a:spcAft>
                <a:defRPr/>
              </a:pPr>
              <a:endParaRPr kumimoji="0" sz="2400" kern="0" smtClean="0">
                <a:solidFill>
                  <a:prstClr val="white"/>
                </a:solidFill>
                <a:effectLst/>
                <a:latin typeface="Constantia"/>
              </a:endParaRPr>
            </a:p>
          </p:txBody>
        </p:sp>
        <p:sp>
          <p:nvSpPr>
            <p:cNvPr id="18" name="Rounded Rectangle 17"/>
            <p:cNvSpPr/>
            <p:nvPr/>
          </p:nvSpPr>
          <p:spPr>
            <a:xfrm>
              <a:off x="215154" y="452558"/>
              <a:ext cx="322729" cy="524180"/>
            </a:xfrm>
            <a:prstGeom prst="roundRect">
              <a:avLst/>
            </a:prstGeom>
            <a:solidFill>
              <a:srgbClr val="808080">
                <a:lumMod val="60000"/>
                <a:lumOff val="40000"/>
              </a:srgbClr>
            </a:solidFill>
            <a:ln w="10795" cap="flat" cmpd="sng" algn="ctr">
              <a:noFill/>
              <a:prstDash val="solid"/>
            </a:ln>
            <a:effectLst/>
          </p:spPr>
          <p:txBody>
            <a:bodyPr rtlCol="0" anchor="ctr"/>
            <a:lstStyle/>
            <a:p>
              <a:pPr defTabSz="1218987" fontAlgn="auto">
                <a:spcBef>
                  <a:spcPts val="0"/>
                </a:spcBef>
                <a:spcAft>
                  <a:spcPts val="0"/>
                </a:spcAft>
                <a:defRPr/>
              </a:pPr>
              <a:endParaRPr kumimoji="0" sz="2400" kern="0" smtClean="0">
                <a:solidFill>
                  <a:prstClr val="white"/>
                </a:solidFill>
                <a:effectLst/>
                <a:latin typeface="Constantia"/>
              </a:endParaRPr>
            </a:p>
          </p:txBody>
        </p:sp>
        <p:sp>
          <p:nvSpPr>
            <p:cNvPr id="19" name="Round Same Side Corner Rectangle 18"/>
            <p:cNvSpPr/>
            <p:nvPr/>
          </p:nvSpPr>
          <p:spPr>
            <a:xfrm rot="5400000">
              <a:off x="-181408" y="633966"/>
              <a:ext cx="524182" cy="161366"/>
            </a:xfrm>
            <a:prstGeom prst="round2SameRect">
              <a:avLst>
                <a:gd name="adj1" fmla="val 29167"/>
                <a:gd name="adj2" fmla="val 0"/>
              </a:avLst>
            </a:prstGeom>
            <a:solidFill>
              <a:srgbClr val="969696">
                <a:lumMod val="75000"/>
              </a:srgbClr>
            </a:solidFill>
            <a:ln w="10795" cap="flat" cmpd="sng" algn="ctr">
              <a:noFill/>
              <a:prstDash val="solid"/>
            </a:ln>
            <a:effectLst/>
          </p:spPr>
          <p:txBody>
            <a:bodyPr rtlCol="0" anchor="ctr"/>
            <a:lstStyle/>
            <a:p>
              <a:pPr defTabSz="1218987" fontAlgn="auto">
                <a:spcBef>
                  <a:spcPts val="0"/>
                </a:spcBef>
                <a:spcAft>
                  <a:spcPts val="0"/>
                </a:spcAft>
                <a:defRPr/>
              </a:pPr>
              <a:endParaRPr kumimoji="0" sz="2400" kern="0" smtClean="0">
                <a:solidFill>
                  <a:prstClr val="white"/>
                </a:solidFill>
                <a:effectLst/>
                <a:latin typeface="Constantia"/>
              </a:endParaRPr>
            </a:p>
          </p:txBody>
        </p:sp>
      </p:grpSp>
    </p:spTree>
    <p:extLst>
      <p:ext uri="{BB962C8B-B14F-4D97-AF65-F5344CB8AC3E}">
        <p14:creationId xmlns:p14="http://schemas.microsoft.com/office/powerpoint/2010/main" val="142356995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170817"/>
            <a:ext cx="7886700" cy="1212214"/>
          </a:xfrm>
        </p:spPr>
        <p:txBody>
          <a:bodyPr/>
          <a:lstStyle/>
          <a:p>
            <a:r>
              <a:rPr lang="en-US" dirty="0"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8"/>
          <p:cNvSpPr>
            <a:spLocks noGrp="1"/>
          </p:cNvSpPr>
          <p:nvPr>
            <p:ph type="sldNum" sz="quarter" idx="12"/>
          </p:nvPr>
        </p:nvSpPr>
        <p:spPr/>
        <p:txBody>
          <a:bodyPr/>
          <a:lstStyle/>
          <a:p>
            <a:fld id="{C546E0E4-908A-4724-B308-E4F6AE4FA0DD}" type="slidenum">
              <a:rPr lang="en-US" smtClean="0">
                <a:solidFill>
                  <a:prstClr val="black">
                    <a:tint val="75000"/>
                  </a:prstClr>
                </a:solidFill>
              </a:rPr>
              <a:pPr/>
              <a:t>‹#›</a:t>
            </a:fld>
            <a:endParaRPr lang="en-US">
              <a:solidFill>
                <a:prstClr val="black">
                  <a:tint val="75000"/>
                </a:prstClr>
              </a:solidFill>
            </a:endParaRPr>
          </a:p>
        </p:txBody>
      </p:sp>
      <p:grpSp>
        <p:nvGrpSpPr>
          <p:cNvPr id="14" name="squares"/>
          <p:cNvGrpSpPr/>
          <p:nvPr userDrawn="1"/>
        </p:nvGrpSpPr>
        <p:grpSpPr>
          <a:xfrm>
            <a:off x="1" y="485461"/>
            <a:ext cx="628650" cy="524183"/>
            <a:chOff x="0" y="452558"/>
            <a:chExt cx="914400" cy="524182"/>
          </a:xfrm>
        </p:grpSpPr>
        <p:sp>
          <p:nvSpPr>
            <p:cNvPr id="15" name="Rounded Rectangle 14"/>
            <p:cNvSpPr/>
            <p:nvPr/>
          </p:nvSpPr>
          <p:spPr>
            <a:xfrm>
              <a:off x="591671" y="452558"/>
              <a:ext cx="322729" cy="524180"/>
            </a:xfrm>
            <a:prstGeom prst="roundRect">
              <a:avLst/>
            </a:prstGeom>
            <a:solidFill>
              <a:sysClr val="window" lastClr="FFFFFF">
                <a:lumMod val="85000"/>
              </a:sysClr>
            </a:solidFill>
            <a:ln w="10795" cap="flat" cmpd="sng" algn="ctr">
              <a:noFill/>
              <a:prstDash val="solid"/>
            </a:ln>
            <a:effectLst/>
          </p:spPr>
          <p:txBody>
            <a:bodyPr rtlCol="0" anchor="ctr"/>
            <a:lstStyle/>
            <a:p>
              <a:pPr defTabSz="1218987" fontAlgn="auto">
                <a:spcBef>
                  <a:spcPts val="0"/>
                </a:spcBef>
                <a:spcAft>
                  <a:spcPts val="0"/>
                </a:spcAft>
                <a:defRPr/>
              </a:pPr>
              <a:endParaRPr kumimoji="0" sz="2400" kern="0" smtClean="0">
                <a:solidFill>
                  <a:prstClr val="white"/>
                </a:solidFill>
                <a:effectLst/>
                <a:latin typeface="Constantia"/>
              </a:endParaRPr>
            </a:p>
          </p:txBody>
        </p:sp>
        <p:sp>
          <p:nvSpPr>
            <p:cNvPr id="16" name="Rounded Rectangle 15"/>
            <p:cNvSpPr/>
            <p:nvPr/>
          </p:nvSpPr>
          <p:spPr>
            <a:xfrm>
              <a:off x="215154" y="452558"/>
              <a:ext cx="322729" cy="524180"/>
            </a:xfrm>
            <a:prstGeom prst="roundRect">
              <a:avLst/>
            </a:prstGeom>
            <a:solidFill>
              <a:srgbClr val="808080">
                <a:lumMod val="60000"/>
                <a:lumOff val="40000"/>
              </a:srgbClr>
            </a:solidFill>
            <a:ln w="10795" cap="flat" cmpd="sng" algn="ctr">
              <a:noFill/>
              <a:prstDash val="solid"/>
            </a:ln>
            <a:effectLst/>
          </p:spPr>
          <p:txBody>
            <a:bodyPr rtlCol="0" anchor="ctr"/>
            <a:lstStyle/>
            <a:p>
              <a:pPr defTabSz="1218987" fontAlgn="auto">
                <a:spcBef>
                  <a:spcPts val="0"/>
                </a:spcBef>
                <a:spcAft>
                  <a:spcPts val="0"/>
                </a:spcAft>
                <a:defRPr/>
              </a:pPr>
              <a:endParaRPr kumimoji="0" sz="2400" kern="0" smtClean="0">
                <a:solidFill>
                  <a:prstClr val="white"/>
                </a:solidFill>
                <a:effectLst/>
                <a:latin typeface="Constantia"/>
              </a:endParaRPr>
            </a:p>
          </p:txBody>
        </p:sp>
        <p:sp>
          <p:nvSpPr>
            <p:cNvPr id="17" name="Round Same Side Corner Rectangle 16"/>
            <p:cNvSpPr/>
            <p:nvPr/>
          </p:nvSpPr>
          <p:spPr>
            <a:xfrm rot="5400000">
              <a:off x="-181408" y="633966"/>
              <a:ext cx="524182" cy="161366"/>
            </a:xfrm>
            <a:prstGeom prst="round2SameRect">
              <a:avLst>
                <a:gd name="adj1" fmla="val 29167"/>
                <a:gd name="adj2" fmla="val 0"/>
              </a:avLst>
            </a:prstGeom>
            <a:solidFill>
              <a:srgbClr val="969696">
                <a:lumMod val="75000"/>
              </a:srgbClr>
            </a:solidFill>
            <a:ln w="10795" cap="flat" cmpd="sng" algn="ctr">
              <a:noFill/>
              <a:prstDash val="solid"/>
            </a:ln>
            <a:effectLst/>
          </p:spPr>
          <p:txBody>
            <a:bodyPr rtlCol="0" anchor="ctr"/>
            <a:lstStyle/>
            <a:p>
              <a:pPr defTabSz="1218987" fontAlgn="auto">
                <a:spcBef>
                  <a:spcPts val="0"/>
                </a:spcBef>
                <a:spcAft>
                  <a:spcPts val="0"/>
                </a:spcAft>
                <a:defRPr/>
              </a:pPr>
              <a:endParaRPr kumimoji="0" sz="2400" kern="0" smtClean="0">
                <a:solidFill>
                  <a:prstClr val="white"/>
                </a:solidFill>
                <a:effectLst/>
                <a:latin typeface="Constantia"/>
              </a:endParaRPr>
            </a:p>
          </p:txBody>
        </p:sp>
      </p:grpSp>
    </p:spTree>
    <p:extLst>
      <p:ext uri="{BB962C8B-B14F-4D97-AF65-F5344CB8AC3E}">
        <p14:creationId xmlns:p14="http://schemas.microsoft.com/office/powerpoint/2010/main" val="40130795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C546E0E4-908A-4724-B308-E4F6AE4FA0DD}" type="slidenum">
              <a:rPr lang="en-US" smtClean="0">
                <a:solidFill>
                  <a:prstClr val="black">
                    <a:tint val="75000"/>
                  </a:prstClr>
                </a:solidFill>
              </a:rPr>
              <a:pPr/>
              <a:t>‹#›</a:t>
            </a:fld>
            <a:endParaRPr lang="en-US">
              <a:solidFill>
                <a:prstClr val="black">
                  <a:tint val="75000"/>
                </a:prstClr>
              </a:solidFill>
            </a:endParaRPr>
          </a:p>
        </p:txBody>
      </p:sp>
      <p:grpSp>
        <p:nvGrpSpPr>
          <p:cNvPr id="10" name="squares"/>
          <p:cNvGrpSpPr/>
          <p:nvPr userDrawn="1"/>
        </p:nvGrpSpPr>
        <p:grpSpPr>
          <a:xfrm>
            <a:off x="1" y="485461"/>
            <a:ext cx="628650" cy="524183"/>
            <a:chOff x="0" y="452558"/>
            <a:chExt cx="914400" cy="524182"/>
          </a:xfrm>
        </p:grpSpPr>
        <p:sp>
          <p:nvSpPr>
            <p:cNvPr id="11" name="Rounded Rectangle 10"/>
            <p:cNvSpPr/>
            <p:nvPr/>
          </p:nvSpPr>
          <p:spPr>
            <a:xfrm>
              <a:off x="591671" y="452558"/>
              <a:ext cx="322729" cy="524180"/>
            </a:xfrm>
            <a:prstGeom prst="roundRect">
              <a:avLst/>
            </a:prstGeom>
            <a:solidFill>
              <a:sysClr val="window" lastClr="FFFFFF">
                <a:lumMod val="85000"/>
              </a:sysClr>
            </a:solidFill>
            <a:ln w="10795" cap="flat" cmpd="sng" algn="ctr">
              <a:noFill/>
              <a:prstDash val="solid"/>
            </a:ln>
            <a:effectLst/>
          </p:spPr>
          <p:txBody>
            <a:bodyPr rtlCol="0" anchor="ctr"/>
            <a:lstStyle/>
            <a:p>
              <a:pPr defTabSz="1218987" fontAlgn="auto">
                <a:spcBef>
                  <a:spcPts val="0"/>
                </a:spcBef>
                <a:spcAft>
                  <a:spcPts val="0"/>
                </a:spcAft>
                <a:defRPr/>
              </a:pPr>
              <a:endParaRPr kumimoji="0" sz="2400" kern="0" smtClean="0">
                <a:solidFill>
                  <a:prstClr val="white"/>
                </a:solidFill>
                <a:effectLst/>
                <a:latin typeface="Constantia"/>
              </a:endParaRPr>
            </a:p>
          </p:txBody>
        </p:sp>
        <p:sp>
          <p:nvSpPr>
            <p:cNvPr id="12" name="Rounded Rectangle 11"/>
            <p:cNvSpPr/>
            <p:nvPr/>
          </p:nvSpPr>
          <p:spPr>
            <a:xfrm>
              <a:off x="215154" y="452558"/>
              <a:ext cx="322729" cy="524180"/>
            </a:xfrm>
            <a:prstGeom prst="roundRect">
              <a:avLst/>
            </a:prstGeom>
            <a:solidFill>
              <a:srgbClr val="808080">
                <a:lumMod val="60000"/>
                <a:lumOff val="40000"/>
              </a:srgbClr>
            </a:solidFill>
            <a:ln w="10795" cap="flat" cmpd="sng" algn="ctr">
              <a:noFill/>
              <a:prstDash val="solid"/>
            </a:ln>
            <a:effectLst/>
          </p:spPr>
          <p:txBody>
            <a:bodyPr rtlCol="0" anchor="ctr"/>
            <a:lstStyle/>
            <a:p>
              <a:pPr defTabSz="1218987" fontAlgn="auto">
                <a:spcBef>
                  <a:spcPts val="0"/>
                </a:spcBef>
                <a:spcAft>
                  <a:spcPts val="0"/>
                </a:spcAft>
                <a:defRPr/>
              </a:pPr>
              <a:endParaRPr kumimoji="0" sz="2400" kern="0" smtClean="0">
                <a:solidFill>
                  <a:prstClr val="white"/>
                </a:solidFill>
                <a:effectLst/>
                <a:latin typeface="Constantia"/>
              </a:endParaRPr>
            </a:p>
          </p:txBody>
        </p:sp>
        <p:sp>
          <p:nvSpPr>
            <p:cNvPr id="13" name="Round Same Side Corner Rectangle 12"/>
            <p:cNvSpPr/>
            <p:nvPr/>
          </p:nvSpPr>
          <p:spPr>
            <a:xfrm rot="5400000">
              <a:off x="-181408" y="633966"/>
              <a:ext cx="524182" cy="161366"/>
            </a:xfrm>
            <a:prstGeom prst="round2SameRect">
              <a:avLst>
                <a:gd name="adj1" fmla="val 29167"/>
                <a:gd name="adj2" fmla="val 0"/>
              </a:avLst>
            </a:prstGeom>
            <a:solidFill>
              <a:srgbClr val="969696">
                <a:lumMod val="75000"/>
              </a:srgbClr>
            </a:solidFill>
            <a:ln w="10795" cap="flat" cmpd="sng" algn="ctr">
              <a:noFill/>
              <a:prstDash val="solid"/>
            </a:ln>
            <a:effectLst/>
          </p:spPr>
          <p:txBody>
            <a:bodyPr rtlCol="0" anchor="ctr"/>
            <a:lstStyle/>
            <a:p>
              <a:pPr defTabSz="1218987" fontAlgn="auto">
                <a:spcBef>
                  <a:spcPts val="0"/>
                </a:spcBef>
                <a:spcAft>
                  <a:spcPts val="0"/>
                </a:spcAft>
                <a:defRPr/>
              </a:pPr>
              <a:endParaRPr kumimoji="0" sz="2400" kern="0" smtClean="0">
                <a:solidFill>
                  <a:prstClr val="white"/>
                </a:solidFill>
                <a:effectLst/>
                <a:latin typeface="Constantia"/>
              </a:endParaRPr>
            </a:p>
          </p:txBody>
        </p:sp>
      </p:grpSp>
    </p:spTree>
    <p:extLst>
      <p:ext uri="{BB962C8B-B14F-4D97-AF65-F5344CB8AC3E}">
        <p14:creationId xmlns:p14="http://schemas.microsoft.com/office/powerpoint/2010/main" val="291000339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152400"/>
            <a:ext cx="7886700" cy="1200149"/>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28650" y="1529104"/>
            <a:ext cx="7886700" cy="464309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3547989" y="6476549"/>
            <a:ext cx="2057400" cy="365125"/>
          </a:xfrm>
          <a:prstGeom prst="rect">
            <a:avLst/>
          </a:prstGeom>
        </p:spPr>
        <p:txBody>
          <a:bodyPr vert="horz" lIns="91440" tIns="45720" rIns="91440" bIns="45720" rtlCol="0" anchor="ctr"/>
          <a:lstStyle>
            <a:lvl1pPr algn="ctr">
              <a:defRPr sz="1200">
                <a:solidFill>
                  <a:schemeClr val="tx1">
                    <a:tint val="75000"/>
                  </a:schemeClr>
                </a:solidFill>
                <a:effectLst/>
              </a:defRPr>
            </a:lvl1pPr>
          </a:lstStyle>
          <a:p>
            <a:pPr fontAlgn="auto">
              <a:spcBef>
                <a:spcPts val="0"/>
              </a:spcBef>
              <a:spcAft>
                <a:spcPts val="0"/>
              </a:spcAft>
            </a:pPr>
            <a:fld id="{C546E0E4-908A-4724-B308-E4F6AE4FA0DD}" type="slidenum">
              <a:rPr kumimoji="0" lang="en-US" smtClean="0">
                <a:solidFill>
                  <a:prstClr val="black">
                    <a:tint val="75000"/>
                  </a:prstClr>
                </a:solidFill>
                <a:latin typeface="Calibri" panose="020F0502020204030204"/>
              </a:rPr>
              <a:pPr fontAlgn="auto">
                <a:spcBef>
                  <a:spcPts val="0"/>
                </a:spcBef>
                <a:spcAft>
                  <a:spcPts val="0"/>
                </a:spcAft>
              </a:pPr>
              <a:t>‹#›</a:t>
            </a:fld>
            <a:endParaRPr kumimoji="0" lang="en-US" dirty="0">
              <a:solidFill>
                <a:prstClr val="black">
                  <a:tint val="75000"/>
                </a:prstClr>
              </a:solidFill>
              <a:latin typeface="Calibri" panose="020F0502020204030204"/>
            </a:endParaRPr>
          </a:p>
        </p:txBody>
      </p:sp>
      <p:pic>
        <p:nvPicPr>
          <p:cNvPr id="17" name="Picture 16"/>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8237284" y="6593288"/>
            <a:ext cx="850100" cy="201719"/>
          </a:xfrm>
          <a:prstGeom prst="rect">
            <a:avLst/>
          </a:prstGeom>
        </p:spPr>
      </p:pic>
      <p:pic>
        <p:nvPicPr>
          <p:cNvPr id="18" name="Picture 17"/>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29972" y="6593288"/>
            <a:ext cx="1019247" cy="202281"/>
          </a:xfrm>
          <a:prstGeom prst="rect">
            <a:avLst/>
          </a:prstGeom>
        </p:spPr>
      </p:pic>
    </p:spTree>
    <p:extLst>
      <p:ext uri="{BB962C8B-B14F-4D97-AF65-F5344CB8AC3E}">
        <p14:creationId xmlns:p14="http://schemas.microsoft.com/office/powerpoint/2010/main" val="1537733433"/>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Lst>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3.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81000" y="1524000"/>
            <a:ext cx="8305800" cy="1484312"/>
          </a:xfrm>
        </p:spPr>
        <p:txBody>
          <a:bodyPr>
            <a:normAutofit fontScale="90000"/>
          </a:bodyPr>
          <a:lstStyle/>
          <a:p>
            <a:pPr>
              <a:defRPr/>
            </a:pPr>
            <a:r>
              <a:rPr lang="id-ID" sz="6600" dirty="0" smtClean="0">
                <a:solidFill>
                  <a:schemeClr val="bg1">
                    <a:lumMod val="65000"/>
                  </a:schemeClr>
                </a:solidFill>
              </a:rPr>
              <a:t>Research Methodology</a:t>
            </a:r>
            <a:r>
              <a:rPr lang="en-US" dirty="0"/>
              <a:t/>
            </a:r>
            <a:br>
              <a:rPr lang="en-US" dirty="0"/>
            </a:br>
            <a:r>
              <a:rPr lang="en-US" dirty="0"/>
              <a:t>5</a:t>
            </a:r>
            <a:r>
              <a:rPr lang="en-US" dirty="0" smtClean="0"/>
              <a:t>. Systematic Literature Review (SLR)</a:t>
            </a:r>
            <a:endParaRPr lang="en-US" sz="6600" b="0" dirty="0"/>
          </a:p>
        </p:txBody>
      </p:sp>
      <p:sp>
        <p:nvSpPr>
          <p:cNvPr id="2" name="Subtitle 1"/>
          <p:cNvSpPr>
            <a:spLocks noGrp="1"/>
          </p:cNvSpPr>
          <p:nvPr>
            <p:ph type="subTitle" idx="1"/>
          </p:nvPr>
        </p:nvSpPr>
        <p:spPr>
          <a:xfrm>
            <a:off x="1828800" y="4267200"/>
            <a:ext cx="5486400" cy="1600200"/>
          </a:xfrm>
        </p:spPr>
        <p:txBody>
          <a:bodyPr>
            <a:normAutofit fontScale="92500" lnSpcReduction="10000"/>
          </a:bodyPr>
          <a:lstStyle/>
          <a:p>
            <a:pPr>
              <a:buClr>
                <a:schemeClr val="tx1">
                  <a:lumMod val="50000"/>
                  <a:lumOff val="50000"/>
                </a:schemeClr>
              </a:buClr>
              <a:defRPr/>
            </a:pPr>
            <a:r>
              <a:rPr lang="id-ID" sz="3600" dirty="0" smtClean="0"/>
              <a:t>Romi Satria Wahon</a:t>
            </a:r>
            <a:r>
              <a:rPr lang="en-US" sz="3600" dirty="0" smtClean="0"/>
              <a:t>o</a:t>
            </a:r>
            <a:br>
              <a:rPr lang="en-US" sz="3600" dirty="0" smtClean="0"/>
            </a:br>
            <a:r>
              <a:rPr lang="en-US" sz="2500" i="1" dirty="0" smtClean="0">
                <a:solidFill>
                  <a:schemeClr val="tx1">
                    <a:lumMod val="50000"/>
                    <a:lumOff val="50000"/>
                  </a:schemeClr>
                </a:solidFill>
              </a:rPr>
              <a:t>romi@romisatriawahono.net</a:t>
            </a:r>
            <a:br>
              <a:rPr lang="en-US" sz="2500" i="1" dirty="0" smtClean="0">
                <a:solidFill>
                  <a:schemeClr val="tx1">
                    <a:lumMod val="50000"/>
                    <a:lumOff val="50000"/>
                  </a:schemeClr>
                </a:solidFill>
              </a:rPr>
            </a:br>
            <a:r>
              <a:rPr lang="en-US" sz="2500" i="1" dirty="0" smtClean="0">
                <a:solidFill>
                  <a:schemeClr val="tx1">
                    <a:lumMod val="50000"/>
                    <a:lumOff val="50000"/>
                  </a:schemeClr>
                </a:solidFill>
              </a:rPr>
              <a:t>http</a:t>
            </a:r>
            <a:r>
              <a:rPr lang="en-US" sz="2500" i="1" smtClean="0">
                <a:solidFill>
                  <a:schemeClr val="tx1">
                    <a:lumMod val="50000"/>
                    <a:lumOff val="50000"/>
                  </a:schemeClr>
                </a:solidFill>
              </a:rPr>
              <a:t>://romisatriawahono.net/rm</a:t>
            </a:r>
            <a:r>
              <a:rPr lang="en-US" sz="2500" i="1" dirty="0" smtClean="0">
                <a:solidFill>
                  <a:schemeClr val="tx1">
                    <a:lumMod val="50000"/>
                    <a:lumOff val="50000"/>
                  </a:schemeClr>
                </a:solidFill>
              </a:rPr>
              <a:t/>
            </a:r>
            <a:br>
              <a:rPr lang="en-US" sz="2500" i="1" dirty="0" smtClean="0">
                <a:solidFill>
                  <a:schemeClr val="tx1">
                    <a:lumMod val="50000"/>
                    <a:lumOff val="50000"/>
                  </a:schemeClr>
                </a:solidFill>
              </a:rPr>
            </a:br>
            <a:r>
              <a:rPr lang="en-US" sz="2500" i="1" dirty="0" smtClean="0">
                <a:solidFill>
                  <a:schemeClr val="tx1">
                    <a:lumMod val="50000"/>
                    <a:lumOff val="50000"/>
                  </a:schemeClr>
                </a:solidFill>
              </a:rPr>
              <a:t>WA/SMS</a:t>
            </a:r>
            <a:r>
              <a:rPr lang="id-ID" sz="2500" i="1" dirty="0" smtClean="0">
                <a:solidFill>
                  <a:schemeClr val="tx1">
                    <a:lumMod val="50000"/>
                    <a:lumOff val="50000"/>
                  </a:schemeClr>
                </a:solidFill>
              </a:rPr>
              <a:t>: +6281586220090</a:t>
            </a:r>
            <a:r>
              <a:rPr lang="id-ID" sz="2100" i="1" dirty="0" smtClean="0">
                <a:solidFill>
                  <a:schemeClr val="tx1">
                    <a:lumMod val="50000"/>
                    <a:lumOff val="50000"/>
                  </a:schemeClr>
                </a:solidFill>
              </a:rPr>
              <a:t/>
            </a:r>
            <a:br>
              <a:rPr lang="id-ID" sz="2100" i="1" dirty="0" smtClean="0">
                <a:solidFill>
                  <a:schemeClr val="tx1">
                    <a:lumMod val="50000"/>
                    <a:lumOff val="50000"/>
                  </a:schemeClr>
                </a:solidFill>
              </a:rPr>
            </a:br>
            <a:endParaRPr lang="en-US" sz="2100" i="1" dirty="0" smtClean="0">
              <a:solidFill>
                <a:schemeClr val="tx1">
                  <a:lumMod val="50000"/>
                  <a:lumOff val="50000"/>
                </a:schemeClr>
              </a:solidFill>
            </a:endParaRPr>
          </a:p>
        </p:txBody>
      </p:sp>
      <p:sp>
        <p:nvSpPr>
          <p:cNvPr id="4" name="Slide Number Placeholder 3"/>
          <p:cNvSpPr>
            <a:spLocks noGrp="1"/>
          </p:cNvSpPr>
          <p:nvPr>
            <p:ph type="sldNum" sz="quarter" idx="12"/>
          </p:nvPr>
        </p:nvSpPr>
        <p:spPr/>
        <p:txBody>
          <a:bodyPr/>
          <a:lstStyle/>
          <a:p>
            <a:fld id="{C546E0E4-908A-4724-B308-E4F6AE4FA0DD}" type="slidenum">
              <a:rPr lang="en-US" smtClean="0">
                <a:solidFill>
                  <a:prstClr val="black">
                    <a:tint val="75000"/>
                  </a:prstClr>
                </a:solidFill>
              </a:rPr>
              <a:pPr/>
              <a:t>1</a:t>
            </a:fld>
            <a:endParaRPr lang="en-US">
              <a:solidFill>
                <a:prstClr val="black">
                  <a:tint val="75000"/>
                </a:prstClr>
              </a:solidFill>
            </a:endParaRPr>
          </a:p>
        </p:txBody>
      </p:sp>
    </p:spTree>
    <p:extLst>
      <p:ext uri="{BB962C8B-B14F-4D97-AF65-F5344CB8AC3E}">
        <p14:creationId xmlns:p14="http://schemas.microsoft.com/office/powerpoint/2010/main" val="19346894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Review</a:t>
            </a:r>
            <a:endParaRPr lang="en-US" dirty="0"/>
          </a:p>
        </p:txBody>
      </p:sp>
      <p:sp>
        <p:nvSpPr>
          <p:cNvPr id="3" name="Content Placeholder 2"/>
          <p:cNvSpPr>
            <a:spLocks noGrp="1"/>
          </p:cNvSpPr>
          <p:nvPr>
            <p:ph idx="1"/>
          </p:nvPr>
        </p:nvSpPr>
        <p:spPr/>
        <p:txBody>
          <a:bodyPr>
            <a:normAutofit/>
          </a:bodyPr>
          <a:lstStyle/>
          <a:p>
            <a:r>
              <a:rPr lang="en-US" sz="3200" dirty="0"/>
              <a:t>Provides an </a:t>
            </a:r>
            <a:r>
              <a:rPr lang="en-US" sz="3200" dirty="0">
                <a:solidFill>
                  <a:srgbClr val="C00000"/>
                </a:solidFill>
              </a:rPr>
              <a:t>overview of the research findings</a:t>
            </a:r>
            <a:r>
              <a:rPr lang="en-US" sz="3200" dirty="0"/>
              <a:t> on particular </a:t>
            </a:r>
            <a:r>
              <a:rPr lang="en-US" sz="3200" dirty="0" smtClean="0"/>
              <a:t>topics</a:t>
            </a:r>
            <a:endParaRPr lang="en-US" sz="3200" dirty="0"/>
          </a:p>
          <a:p>
            <a:r>
              <a:rPr lang="en-US" sz="3200" dirty="0" smtClean="0">
                <a:solidFill>
                  <a:srgbClr val="C00000"/>
                </a:solidFill>
              </a:rPr>
              <a:t>Advantages</a:t>
            </a:r>
            <a:r>
              <a:rPr lang="en-US" sz="3200" dirty="0" smtClean="0"/>
              <a:t>: </a:t>
            </a:r>
            <a:r>
              <a:rPr lang="en-US" sz="3200" dirty="0"/>
              <a:t>produce insightful, valid syntheses of the research literature </a:t>
            </a:r>
            <a:r>
              <a:rPr lang="en-US" sz="3200" dirty="0">
                <a:solidFill>
                  <a:srgbClr val="0070C0"/>
                </a:solidFill>
              </a:rPr>
              <a:t>if conducted by the </a:t>
            </a:r>
            <a:r>
              <a:rPr lang="en-US" sz="3200" dirty="0" smtClean="0">
                <a:solidFill>
                  <a:srgbClr val="0070C0"/>
                </a:solidFill>
              </a:rPr>
              <a:t>expert</a:t>
            </a:r>
            <a:endParaRPr lang="en-US" sz="3200" dirty="0">
              <a:solidFill>
                <a:srgbClr val="0070C0"/>
              </a:solidFill>
            </a:endParaRPr>
          </a:p>
          <a:p>
            <a:r>
              <a:rPr lang="en-US" sz="3200" dirty="0" smtClean="0">
                <a:solidFill>
                  <a:srgbClr val="C00000"/>
                </a:solidFill>
              </a:rPr>
              <a:t>Disadvantages</a:t>
            </a:r>
            <a:r>
              <a:rPr lang="en-US" sz="3200" dirty="0" smtClean="0"/>
              <a:t>: </a:t>
            </a:r>
            <a:r>
              <a:rPr lang="en-US" sz="3200" dirty="0"/>
              <a:t>vulnerable to unintentional and intentional </a:t>
            </a:r>
            <a:r>
              <a:rPr lang="en-US" sz="3200" dirty="0">
                <a:solidFill>
                  <a:srgbClr val="0070C0"/>
                </a:solidFill>
              </a:rPr>
              <a:t>bias in the selection</a:t>
            </a:r>
            <a:r>
              <a:rPr lang="en-US" sz="3200" dirty="0"/>
              <a:t>, interpretation and organization of </a:t>
            </a:r>
            <a:r>
              <a:rPr lang="en-US" sz="3200" dirty="0" smtClean="0"/>
              <a:t>content</a:t>
            </a:r>
          </a:p>
          <a:p>
            <a:pPr marL="0" indent="0">
              <a:buNone/>
            </a:pPr>
            <a:endParaRPr lang="en-US" sz="3200" dirty="0"/>
          </a:p>
          <a:p>
            <a:pPr marL="0" indent="0">
              <a:buNone/>
            </a:pPr>
            <a:endParaRPr lang="en-US" sz="3200" dirty="0"/>
          </a:p>
          <a:p>
            <a:endParaRPr lang="en-US" sz="3200" dirty="0"/>
          </a:p>
        </p:txBody>
      </p:sp>
      <p:sp>
        <p:nvSpPr>
          <p:cNvPr id="5" name="Slide Number Placeholder 4"/>
          <p:cNvSpPr>
            <a:spLocks noGrp="1"/>
          </p:cNvSpPr>
          <p:nvPr>
            <p:ph type="sldNum" sz="quarter" idx="12"/>
          </p:nvPr>
        </p:nvSpPr>
        <p:spPr/>
        <p:txBody>
          <a:bodyPr/>
          <a:lstStyle/>
          <a:p>
            <a:fld id="{C546E0E4-908A-4724-B308-E4F6AE4FA0DD}" type="slidenum">
              <a:rPr lang="en-US" smtClean="0">
                <a:solidFill>
                  <a:prstClr val="black">
                    <a:tint val="75000"/>
                  </a:prstClr>
                </a:solidFill>
              </a:rPr>
              <a:pPr/>
              <a:t>10</a:t>
            </a:fld>
            <a:endParaRPr lang="en-US">
              <a:solidFill>
                <a:prstClr val="black">
                  <a:tint val="75000"/>
                </a:prstClr>
              </a:solidFill>
            </a:endParaRPr>
          </a:p>
        </p:txBody>
      </p:sp>
    </p:spTree>
    <p:extLst>
      <p:ext uri="{BB962C8B-B14F-4D97-AF65-F5344CB8AC3E}">
        <p14:creationId xmlns:p14="http://schemas.microsoft.com/office/powerpoint/2010/main" val="325505607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Contoh</a:t>
            </a:r>
            <a:r>
              <a:rPr lang="en-US" dirty="0" smtClean="0"/>
              <a:t> Traditional Review</a:t>
            </a:r>
            <a:endParaRPr lang="en-US" dirty="0"/>
          </a:p>
        </p:txBody>
      </p:sp>
      <p:sp>
        <p:nvSpPr>
          <p:cNvPr id="3" name="Content Placeholder 2"/>
          <p:cNvSpPr>
            <a:spLocks noGrp="1"/>
          </p:cNvSpPr>
          <p:nvPr>
            <p:ph idx="1"/>
          </p:nvPr>
        </p:nvSpPr>
        <p:spPr/>
        <p:txBody>
          <a:bodyPr>
            <a:normAutofit/>
          </a:bodyPr>
          <a:lstStyle/>
          <a:p>
            <a:r>
              <a:rPr lang="en-US" dirty="0" smtClean="0"/>
              <a:t>Liao et al., </a:t>
            </a:r>
            <a:r>
              <a:rPr lang="en-US" dirty="0" smtClean="0">
                <a:solidFill>
                  <a:srgbClr val="C00000"/>
                </a:solidFill>
              </a:rPr>
              <a:t>Intrusion </a:t>
            </a:r>
            <a:r>
              <a:rPr lang="en-US" dirty="0">
                <a:solidFill>
                  <a:srgbClr val="C00000"/>
                </a:solidFill>
              </a:rPr>
              <a:t>Detection System: A Comprehensive </a:t>
            </a:r>
            <a:r>
              <a:rPr lang="en-US" dirty="0" smtClean="0">
                <a:solidFill>
                  <a:srgbClr val="C00000"/>
                </a:solidFill>
              </a:rPr>
              <a:t>Review</a:t>
            </a:r>
            <a:r>
              <a:rPr lang="en-US" dirty="0"/>
              <a:t>, Journal of Network and Computer Applications, 36(2013</a:t>
            </a:r>
            <a:r>
              <a:rPr lang="en-US" dirty="0" smtClean="0"/>
              <a:t>)</a:t>
            </a:r>
          </a:p>
          <a:p>
            <a:r>
              <a:rPr lang="en-US" dirty="0" err="1" smtClean="0"/>
              <a:t>Galar</a:t>
            </a:r>
            <a:r>
              <a:rPr lang="en-US" dirty="0" smtClean="0"/>
              <a:t> et al., </a:t>
            </a:r>
            <a:r>
              <a:rPr lang="en-US" dirty="0" smtClean="0">
                <a:solidFill>
                  <a:srgbClr val="C00000"/>
                </a:solidFill>
              </a:rPr>
              <a:t>A </a:t>
            </a:r>
            <a:r>
              <a:rPr lang="en-US" dirty="0">
                <a:solidFill>
                  <a:srgbClr val="C00000"/>
                </a:solidFill>
              </a:rPr>
              <a:t>Review on Ensembles for the Class Imbalance Problem: Bagging-, Boosting-, and Hybrid-Based Approaches</a:t>
            </a:r>
            <a:r>
              <a:rPr lang="en-US" dirty="0"/>
              <a:t>, IEEE Transactions on Systems, Man, and Cybernetics, Part C (Applications and Reviews), </a:t>
            </a:r>
            <a:r>
              <a:rPr lang="en-US" dirty="0" smtClean="0"/>
              <a:t>Vol. </a:t>
            </a:r>
            <a:r>
              <a:rPr lang="en-US" dirty="0"/>
              <a:t>42, </a:t>
            </a:r>
            <a:r>
              <a:rPr lang="en-US" dirty="0" smtClean="0"/>
              <a:t>No. </a:t>
            </a:r>
            <a:r>
              <a:rPr lang="en-US" dirty="0"/>
              <a:t>4, </a:t>
            </a:r>
            <a:r>
              <a:rPr lang="en-US" dirty="0" smtClean="0"/>
              <a:t>July 2012</a:t>
            </a:r>
          </a:p>
          <a:p>
            <a:r>
              <a:rPr lang="en-US" dirty="0" err="1" smtClean="0"/>
              <a:t>Cagatay</a:t>
            </a:r>
            <a:r>
              <a:rPr lang="en-US" dirty="0" smtClean="0"/>
              <a:t> </a:t>
            </a:r>
            <a:r>
              <a:rPr lang="en-US" dirty="0" err="1" smtClean="0"/>
              <a:t>Catal</a:t>
            </a:r>
            <a:r>
              <a:rPr lang="en-US" dirty="0"/>
              <a:t>, </a:t>
            </a:r>
            <a:r>
              <a:rPr lang="en-US" dirty="0">
                <a:solidFill>
                  <a:srgbClr val="C00000"/>
                </a:solidFill>
              </a:rPr>
              <a:t>Software fault prediction: A literature review and current trends</a:t>
            </a:r>
            <a:r>
              <a:rPr lang="en-US" dirty="0"/>
              <a:t>, Expert Systems with Applications 38 (2011</a:t>
            </a:r>
            <a:r>
              <a:rPr lang="en-US" dirty="0" smtClean="0"/>
              <a:t>)</a:t>
            </a:r>
            <a:endParaRPr lang="en-US" dirty="0"/>
          </a:p>
        </p:txBody>
      </p:sp>
      <p:sp>
        <p:nvSpPr>
          <p:cNvPr id="5" name="Slide Number Placeholder 4"/>
          <p:cNvSpPr>
            <a:spLocks noGrp="1"/>
          </p:cNvSpPr>
          <p:nvPr>
            <p:ph type="sldNum" sz="quarter" idx="12"/>
          </p:nvPr>
        </p:nvSpPr>
        <p:spPr/>
        <p:txBody>
          <a:bodyPr/>
          <a:lstStyle/>
          <a:p>
            <a:fld id="{C546E0E4-908A-4724-B308-E4F6AE4FA0DD}" type="slidenum">
              <a:rPr lang="en-US" smtClean="0">
                <a:solidFill>
                  <a:prstClr val="black">
                    <a:tint val="75000"/>
                  </a:prstClr>
                </a:solidFill>
              </a:rPr>
              <a:pPr/>
              <a:t>11</a:t>
            </a:fld>
            <a:endParaRPr lang="en-US">
              <a:solidFill>
                <a:prstClr val="black">
                  <a:tint val="75000"/>
                </a:prstClr>
              </a:solidFill>
            </a:endParaRPr>
          </a:p>
        </p:txBody>
      </p:sp>
    </p:spTree>
    <p:extLst>
      <p:ext uri="{BB962C8B-B14F-4D97-AF65-F5344CB8AC3E}">
        <p14:creationId xmlns:p14="http://schemas.microsoft.com/office/powerpoint/2010/main" val="98569319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NZ" dirty="0"/>
              <a:t>Systematic </a:t>
            </a:r>
            <a:r>
              <a:rPr lang="en-NZ" dirty="0" smtClean="0"/>
              <a:t>Mapping Study</a:t>
            </a:r>
            <a:endParaRPr lang="en-NZ" dirty="0"/>
          </a:p>
        </p:txBody>
      </p:sp>
      <p:sp>
        <p:nvSpPr>
          <p:cNvPr id="25604" name="Content Placeholder 3"/>
          <p:cNvSpPr>
            <a:spLocks noGrp="1"/>
          </p:cNvSpPr>
          <p:nvPr>
            <p:ph idx="1"/>
          </p:nvPr>
        </p:nvSpPr>
        <p:spPr>
          <a:xfrm>
            <a:off x="628649" y="1527175"/>
            <a:ext cx="8177213" cy="4572000"/>
          </a:xfrm>
        </p:spPr>
        <p:txBody>
          <a:bodyPr>
            <a:normAutofit/>
          </a:bodyPr>
          <a:lstStyle/>
          <a:p>
            <a:r>
              <a:rPr lang="en-US" sz="3200" dirty="0" smtClean="0">
                <a:solidFill>
                  <a:schemeClr val="tx1"/>
                </a:solidFill>
              </a:rPr>
              <a:t>Suitable for a </a:t>
            </a:r>
            <a:r>
              <a:rPr lang="en-US" sz="3200" dirty="0" smtClean="0">
                <a:solidFill>
                  <a:srgbClr val="C00000"/>
                </a:solidFill>
              </a:rPr>
              <a:t>very broad topic</a:t>
            </a:r>
          </a:p>
          <a:p>
            <a:r>
              <a:rPr lang="en-US" sz="3200" dirty="0" smtClean="0">
                <a:solidFill>
                  <a:schemeClr val="tx1"/>
                </a:solidFill>
              </a:rPr>
              <a:t>Identify </a:t>
            </a:r>
            <a:r>
              <a:rPr lang="en-US" sz="3200" dirty="0" smtClean="0">
                <a:solidFill>
                  <a:srgbClr val="C00000"/>
                </a:solidFill>
              </a:rPr>
              <a:t>clusters of evidence </a:t>
            </a:r>
            <a:r>
              <a:rPr lang="en-US" sz="3200" dirty="0" smtClean="0">
                <a:solidFill>
                  <a:schemeClr val="tx1"/>
                </a:solidFill>
              </a:rPr>
              <a:t>(making classification)</a:t>
            </a:r>
          </a:p>
          <a:p>
            <a:r>
              <a:rPr lang="en-US" sz="3200" dirty="0" smtClean="0">
                <a:solidFill>
                  <a:schemeClr val="tx1"/>
                </a:solidFill>
              </a:rPr>
              <a:t>Direct the focus of future SLRs</a:t>
            </a:r>
          </a:p>
          <a:p>
            <a:r>
              <a:rPr lang="en-US" sz="3200" dirty="0" smtClean="0">
                <a:solidFill>
                  <a:schemeClr val="tx1"/>
                </a:solidFill>
              </a:rPr>
              <a:t>To identify </a:t>
            </a:r>
            <a:r>
              <a:rPr lang="en-US" sz="3200" dirty="0" smtClean="0">
                <a:solidFill>
                  <a:srgbClr val="C00000"/>
                </a:solidFill>
              </a:rPr>
              <a:t>areas for future primary studies</a:t>
            </a:r>
          </a:p>
        </p:txBody>
      </p:sp>
      <p:sp>
        <p:nvSpPr>
          <p:cNvPr id="4" name="Slide Number Placeholder 3"/>
          <p:cNvSpPr>
            <a:spLocks noGrp="1"/>
          </p:cNvSpPr>
          <p:nvPr>
            <p:ph type="sldNum" sz="quarter" idx="12"/>
          </p:nvPr>
        </p:nvSpPr>
        <p:spPr/>
        <p:txBody>
          <a:bodyPr/>
          <a:lstStyle/>
          <a:p>
            <a:fld id="{C546E0E4-908A-4724-B308-E4F6AE4FA0DD}" type="slidenum">
              <a:rPr lang="en-US" smtClean="0">
                <a:solidFill>
                  <a:prstClr val="black">
                    <a:tint val="75000"/>
                  </a:prstClr>
                </a:solidFill>
              </a:rPr>
              <a:pPr/>
              <a:t>12</a:t>
            </a:fld>
            <a:endParaRPr lang="en-US">
              <a:solidFill>
                <a:prstClr val="black">
                  <a:tint val="75000"/>
                </a:prstClr>
              </a:solidFill>
            </a:endParaRPr>
          </a:p>
        </p:txBody>
      </p:sp>
    </p:spTree>
    <p:extLst>
      <p:ext uri="{BB962C8B-B14F-4D97-AF65-F5344CB8AC3E}">
        <p14:creationId xmlns:p14="http://schemas.microsoft.com/office/powerpoint/2010/main" val="11068474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smtClean="0"/>
              <a:t>Contoh</a:t>
            </a:r>
            <a:r>
              <a:rPr lang="en-NZ" dirty="0" smtClean="0"/>
              <a:t> Systematic </a:t>
            </a:r>
            <a:r>
              <a:rPr lang="en-NZ" dirty="0"/>
              <a:t>Mapping Study</a:t>
            </a:r>
            <a:endParaRPr lang="en-US" dirty="0"/>
          </a:p>
        </p:txBody>
      </p:sp>
      <p:sp>
        <p:nvSpPr>
          <p:cNvPr id="3" name="Content Placeholder 2"/>
          <p:cNvSpPr>
            <a:spLocks noGrp="1"/>
          </p:cNvSpPr>
          <p:nvPr>
            <p:ph idx="1"/>
          </p:nvPr>
        </p:nvSpPr>
        <p:spPr/>
        <p:txBody>
          <a:bodyPr/>
          <a:lstStyle/>
          <a:p>
            <a:r>
              <a:rPr lang="en-US" dirty="0" err="1" smtClean="0"/>
              <a:t>Neto</a:t>
            </a:r>
            <a:r>
              <a:rPr lang="en-US" dirty="0" smtClean="0"/>
              <a:t> et al., </a:t>
            </a:r>
            <a:r>
              <a:rPr lang="en-US" dirty="0" smtClean="0">
                <a:solidFill>
                  <a:srgbClr val="C00000"/>
                </a:solidFill>
              </a:rPr>
              <a:t>A </a:t>
            </a:r>
            <a:r>
              <a:rPr lang="en-US" dirty="0">
                <a:solidFill>
                  <a:srgbClr val="C00000"/>
                </a:solidFill>
              </a:rPr>
              <a:t>systematic mapping study of software product lines testing</a:t>
            </a:r>
            <a:r>
              <a:rPr lang="en-US" dirty="0"/>
              <a:t>, Information and Software </a:t>
            </a:r>
            <a:r>
              <a:rPr lang="en-US" dirty="0" smtClean="0"/>
              <a:t>Technology Vol. </a:t>
            </a:r>
            <a:r>
              <a:rPr lang="en-US" dirty="0"/>
              <a:t>53, Issue 5, May </a:t>
            </a:r>
            <a:r>
              <a:rPr lang="en-US" dirty="0" smtClean="0"/>
              <a:t>2011</a:t>
            </a:r>
            <a:endParaRPr lang="en-US" dirty="0"/>
          </a:p>
          <a:p>
            <a:r>
              <a:rPr lang="en-US" dirty="0" err="1" smtClean="0"/>
              <a:t>Elberzhager</a:t>
            </a:r>
            <a:r>
              <a:rPr lang="en-US" dirty="0" smtClean="0"/>
              <a:t> et al., </a:t>
            </a:r>
            <a:r>
              <a:rPr lang="en-US" dirty="0" smtClean="0">
                <a:solidFill>
                  <a:srgbClr val="C00000"/>
                </a:solidFill>
              </a:rPr>
              <a:t>Reducing </a:t>
            </a:r>
            <a:r>
              <a:rPr lang="en-US" dirty="0">
                <a:solidFill>
                  <a:srgbClr val="C00000"/>
                </a:solidFill>
              </a:rPr>
              <a:t>test effort: A systematic mapping study on existing approaches</a:t>
            </a:r>
            <a:r>
              <a:rPr lang="en-US" dirty="0"/>
              <a:t>, Information and Software Technology 54 (2012</a:t>
            </a:r>
            <a:r>
              <a:rPr lang="en-US" dirty="0" smtClean="0"/>
              <a:t>)</a:t>
            </a:r>
          </a:p>
          <a:p>
            <a:endParaRPr lang="en-US" dirty="0"/>
          </a:p>
        </p:txBody>
      </p:sp>
      <p:sp>
        <p:nvSpPr>
          <p:cNvPr id="5" name="Slide Number Placeholder 4"/>
          <p:cNvSpPr>
            <a:spLocks noGrp="1"/>
          </p:cNvSpPr>
          <p:nvPr>
            <p:ph type="sldNum" sz="quarter" idx="12"/>
          </p:nvPr>
        </p:nvSpPr>
        <p:spPr/>
        <p:txBody>
          <a:bodyPr/>
          <a:lstStyle/>
          <a:p>
            <a:fld id="{C546E0E4-908A-4724-B308-E4F6AE4FA0DD}" type="slidenum">
              <a:rPr lang="en-US" smtClean="0">
                <a:solidFill>
                  <a:prstClr val="black">
                    <a:tint val="75000"/>
                  </a:prstClr>
                </a:solidFill>
              </a:rPr>
              <a:pPr/>
              <a:t>13</a:t>
            </a:fld>
            <a:endParaRPr lang="en-US">
              <a:solidFill>
                <a:prstClr val="black">
                  <a:tint val="75000"/>
                </a:prstClr>
              </a:solidFill>
            </a:endParaRPr>
          </a:p>
        </p:txBody>
      </p:sp>
    </p:spTree>
    <p:extLst>
      <p:ext uri="{BB962C8B-B14F-4D97-AF65-F5344CB8AC3E}">
        <p14:creationId xmlns:p14="http://schemas.microsoft.com/office/powerpoint/2010/main" val="350665613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NZ" dirty="0"/>
              <a:t>Tertiary study</a:t>
            </a:r>
          </a:p>
        </p:txBody>
      </p:sp>
      <p:sp>
        <p:nvSpPr>
          <p:cNvPr id="25604" name="Content Placeholder 3"/>
          <p:cNvSpPr>
            <a:spLocks noGrp="1"/>
          </p:cNvSpPr>
          <p:nvPr>
            <p:ph idx="1"/>
          </p:nvPr>
        </p:nvSpPr>
        <p:spPr>
          <a:xfrm>
            <a:off x="628649" y="1527175"/>
            <a:ext cx="8177213" cy="4572000"/>
          </a:xfrm>
        </p:spPr>
        <p:txBody>
          <a:bodyPr>
            <a:normAutofit/>
          </a:bodyPr>
          <a:lstStyle/>
          <a:p>
            <a:r>
              <a:rPr lang="en-US" sz="4000" dirty="0" smtClean="0">
                <a:solidFill>
                  <a:schemeClr val="tx1"/>
                </a:solidFill>
              </a:rPr>
              <a:t>Is a </a:t>
            </a:r>
            <a:r>
              <a:rPr lang="en-US" sz="4000" dirty="0" smtClean="0">
                <a:solidFill>
                  <a:srgbClr val="C00000"/>
                </a:solidFill>
              </a:rPr>
              <a:t>SLR of SLRs</a:t>
            </a:r>
          </a:p>
          <a:p>
            <a:r>
              <a:rPr lang="en-US" sz="4000" dirty="0" smtClean="0">
                <a:solidFill>
                  <a:schemeClr val="tx1"/>
                </a:solidFill>
              </a:rPr>
              <a:t>To answer a </a:t>
            </a:r>
            <a:r>
              <a:rPr lang="en-US" sz="4000" dirty="0" smtClean="0">
                <a:solidFill>
                  <a:srgbClr val="C00000"/>
                </a:solidFill>
              </a:rPr>
              <a:t>more wider question</a:t>
            </a:r>
          </a:p>
          <a:p>
            <a:r>
              <a:rPr lang="en-US" sz="4000" dirty="0" smtClean="0">
                <a:solidFill>
                  <a:schemeClr val="tx1"/>
                </a:solidFill>
              </a:rPr>
              <a:t>Uses the </a:t>
            </a:r>
            <a:r>
              <a:rPr lang="en-US" sz="4000" dirty="0" smtClean="0">
                <a:solidFill>
                  <a:srgbClr val="C00000"/>
                </a:solidFill>
              </a:rPr>
              <a:t>same method as in SLR</a:t>
            </a:r>
          </a:p>
          <a:p>
            <a:r>
              <a:rPr lang="en-US" sz="4000" dirty="0" smtClean="0">
                <a:solidFill>
                  <a:schemeClr val="tx1"/>
                </a:solidFill>
              </a:rPr>
              <a:t>Potentially </a:t>
            </a:r>
            <a:r>
              <a:rPr lang="en-US" sz="4000" dirty="0" smtClean="0">
                <a:solidFill>
                  <a:srgbClr val="C00000"/>
                </a:solidFill>
              </a:rPr>
              <a:t>less resource intensive</a:t>
            </a:r>
          </a:p>
          <a:p>
            <a:endParaRPr lang="en-US" sz="4000" dirty="0" smtClean="0"/>
          </a:p>
        </p:txBody>
      </p:sp>
      <p:sp>
        <p:nvSpPr>
          <p:cNvPr id="4" name="Slide Number Placeholder 3"/>
          <p:cNvSpPr>
            <a:spLocks noGrp="1"/>
          </p:cNvSpPr>
          <p:nvPr>
            <p:ph type="sldNum" sz="quarter" idx="12"/>
          </p:nvPr>
        </p:nvSpPr>
        <p:spPr/>
        <p:txBody>
          <a:bodyPr/>
          <a:lstStyle/>
          <a:p>
            <a:fld id="{C546E0E4-908A-4724-B308-E4F6AE4FA0DD}" type="slidenum">
              <a:rPr lang="en-US" smtClean="0">
                <a:solidFill>
                  <a:prstClr val="black">
                    <a:tint val="75000"/>
                  </a:prstClr>
                </a:solidFill>
              </a:rPr>
              <a:pPr/>
              <a:t>14</a:t>
            </a:fld>
            <a:endParaRPr lang="en-US">
              <a:solidFill>
                <a:prstClr val="black">
                  <a:tint val="75000"/>
                </a:prstClr>
              </a:solidFill>
            </a:endParaRPr>
          </a:p>
        </p:txBody>
      </p:sp>
    </p:spTree>
    <p:extLst>
      <p:ext uri="{BB962C8B-B14F-4D97-AF65-F5344CB8AC3E}">
        <p14:creationId xmlns:p14="http://schemas.microsoft.com/office/powerpoint/2010/main" val="50574000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Contoh</a:t>
            </a:r>
            <a:r>
              <a:rPr lang="en-US" dirty="0" smtClean="0"/>
              <a:t> </a:t>
            </a:r>
            <a:r>
              <a:rPr lang="en-NZ" dirty="0"/>
              <a:t>Tertiary study</a:t>
            </a:r>
            <a:endParaRPr lang="en-US" dirty="0"/>
          </a:p>
        </p:txBody>
      </p:sp>
      <p:sp>
        <p:nvSpPr>
          <p:cNvPr id="3" name="Content Placeholder 2"/>
          <p:cNvSpPr>
            <a:spLocks noGrp="1"/>
          </p:cNvSpPr>
          <p:nvPr>
            <p:ph idx="1"/>
          </p:nvPr>
        </p:nvSpPr>
        <p:spPr/>
        <p:txBody>
          <a:bodyPr/>
          <a:lstStyle/>
          <a:p>
            <a:r>
              <a:rPr lang="en-US" dirty="0" err="1"/>
              <a:t>Kitchenham</a:t>
            </a:r>
            <a:r>
              <a:rPr lang="en-US" dirty="0"/>
              <a:t> </a:t>
            </a:r>
            <a:r>
              <a:rPr lang="en-US" dirty="0" smtClean="0"/>
              <a:t>et al., </a:t>
            </a:r>
            <a:r>
              <a:rPr lang="en-US" dirty="0" smtClean="0">
                <a:solidFill>
                  <a:srgbClr val="C00000"/>
                </a:solidFill>
              </a:rPr>
              <a:t>Systematic </a:t>
            </a:r>
            <a:r>
              <a:rPr lang="en-US" dirty="0">
                <a:solidFill>
                  <a:srgbClr val="C00000"/>
                </a:solidFill>
              </a:rPr>
              <a:t>literature reviews in software engineering – A tertiary </a:t>
            </a:r>
            <a:r>
              <a:rPr lang="en-US" dirty="0" smtClean="0">
                <a:solidFill>
                  <a:srgbClr val="C00000"/>
                </a:solidFill>
              </a:rPr>
              <a:t>study</a:t>
            </a:r>
            <a:r>
              <a:rPr lang="en-US" dirty="0"/>
              <a:t>, Information and Software Technology 52 (2010</a:t>
            </a:r>
            <a:r>
              <a:rPr lang="en-US" dirty="0" smtClean="0"/>
              <a:t>)</a:t>
            </a:r>
          </a:p>
          <a:p>
            <a:r>
              <a:rPr lang="en-US" dirty="0" smtClean="0"/>
              <a:t>Cruzes et al., </a:t>
            </a:r>
            <a:r>
              <a:rPr lang="en-US" dirty="0" smtClean="0">
                <a:solidFill>
                  <a:srgbClr val="C00000"/>
                </a:solidFill>
              </a:rPr>
              <a:t>Research </a:t>
            </a:r>
            <a:r>
              <a:rPr lang="en-US" dirty="0">
                <a:solidFill>
                  <a:srgbClr val="C00000"/>
                </a:solidFill>
              </a:rPr>
              <a:t>synthesis in software engineering: A tertiary study</a:t>
            </a:r>
            <a:r>
              <a:rPr lang="en-US" dirty="0"/>
              <a:t>, </a:t>
            </a:r>
            <a:r>
              <a:rPr lang="en-US" dirty="0" smtClean="0"/>
              <a:t>Information </a:t>
            </a:r>
            <a:r>
              <a:rPr lang="en-US" dirty="0"/>
              <a:t>and Software Technology 53 (2011</a:t>
            </a:r>
            <a:r>
              <a:rPr lang="en-US" dirty="0" smtClean="0"/>
              <a:t>)</a:t>
            </a:r>
          </a:p>
          <a:p>
            <a:endParaRPr lang="en-US" dirty="0"/>
          </a:p>
        </p:txBody>
      </p:sp>
      <p:sp>
        <p:nvSpPr>
          <p:cNvPr id="5" name="Slide Number Placeholder 4"/>
          <p:cNvSpPr>
            <a:spLocks noGrp="1"/>
          </p:cNvSpPr>
          <p:nvPr>
            <p:ph type="sldNum" sz="quarter" idx="12"/>
          </p:nvPr>
        </p:nvSpPr>
        <p:spPr/>
        <p:txBody>
          <a:bodyPr/>
          <a:lstStyle/>
          <a:p>
            <a:fld id="{C546E0E4-908A-4724-B308-E4F6AE4FA0DD}" type="slidenum">
              <a:rPr lang="en-US" smtClean="0">
                <a:solidFill>
                  <a:prstClr val="black">
                    <a:tint val="75000"/>
                  </a:prstClr>
                </a:solidFill>
              </a:rPr>
              <a:pPr/>
              <a:t>15</a:t>
            </a:fld>
            <a:endParaRPr lang="en-US">
              <a:solidFill>
                <a:prstClr val="black">
                  <a:tint val="75000"/>
                </a:prstClr>
              </a:solidFill>
            </a:endParaRPr>
          </a:p>
        </p:txBody>
      </p:sp>
    </p:spTree>
    <p:extLst>
      <p:ext uri="{BB962C8B-B14F-4D97-AF65-F5344CB8AC3E}">
        <p14:creationId xmlns:p14="http://schemas.microsoft.com/office/powerpoint/2010/main" val="389646821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Systematic Literature Review (SLR)</a:t>
            </a:r>
          </a:p>
        </p:txBody>
      </p:sp>
      <p:sp>
        <p:nvSpPr>
          <p:cNvPr id="3" name="Content Placeholder 2"/>
          <p:cNvSpPr>
            <a:spLocks noGrp="1"/>
          </p:cNvSpPr>
          <p:nvPr>
            <p:ph idx="1"/>
          </p:nvPr>
        </p:nvSpPr>
        <p:spPr/>
        <p:txBody>
          <a:bodyPr>
            <a:normAutofit fontScale="92500" lnSpcReduction="10000"/>
          </a:bodyPr>
          <a:lstStyle/>
          <a:p>
            <a:r>
              <a:rPr lang="en-US" sz="3000" dirty="0" smtClean="0"/>
              <a:t>A </a:t>
            </a:r>
            <a:r>
              <a:rPr lang="en-US" sz="3000" dirty="0">
                <a:solidFill>
                  <a:srgbClr val="C00000"/>
                </a:solidFill>
              </a:rPr>
              <a:t>process of identifying, assessing, and interpreting</a:t>
            </a:r>
            <a:r>
              <a:rPr lang="en-US" sz="3000" dirty="0"/>
              <a:t> all available research evidence, to provide answers for a particular research question</a:t>
            </a:r>
          </a:p>
          <a:p>
            <a:r>
              <a:rPr lang="en-US" sz="3000" dirty="0"/>
              <a:t>A form of secondary study that uses a </a:t>
            </a:r>
            <a:r>
              <a:rPr lang="en-US" sz="3000" dirty="0">
                <a:solidFill>
                  <a:srgbClr val="C00000"/>
                </a:solidFill>
              </a:rPr>
              <a:t>well-defined </a:t>
            </a:r>
            <a:r>
              <a:rPr lang="en-US" sz="3000" dirty="0" smtClean="0">
                <a:solidFill>
                  <a:srgbClr val="C00000"/>
                </a:solidFill>
              </a:rPr>
              <a:t>methodology</a:t>
            </a:r>
          </a:p>
          <a:p>
            <a:r>
              <a:rPr lang="en-US" sz="3000" dirty="0" smtClean="0"/>
              <a:t>SLRs </a:t>
            </a:r>
            <a:r>
              <a:rPr lang="en-US" sz="3000" dirty="0"/>
              <a:t>are well established in other disciplines, particularly medicine. They integrate an individual clinical expertise and facilitate access to the outcomes of the </a:t>
            </a:r>
            <a:r>
              <a:rPr lang="en-US" sz="3000" dirty="0" smtClean="0"/>
              <a:t>research</a:t>
            </a:r>
          </a:p>
          <a:p>
            <a:endParaRPr lang="en-US" sz="2200" i="1" dirty="0" smtClean="0"/>
          </a:p>
          <a:p>
            <a:pPr marL="0" indent="0">
              <a:buNone/>
            </a:pPr>
            <a:r>
              <a:rPr lang="en-US" sz="2200" i="1" dirty="0" smtClean="0"/>
              <a:t>(</a:t>
            </a:r>
            <a:r>
              <a:rPr lang="en-US" sz="2200" i="1" dirty="0" err="1" smtClean="0"/>
              <a:t>Kitchenham</a:t>
            </a:r>
            <a:r>
              <a:rPr lang="en-US" sz="2200" i="1" dirty="0" smtClean="0"/>
              <a:t> </a:t>
            </a:r>
            <a:r>
              <a:rPr lang="en-US" sz="2200" i="1" dirty="0"/>
              <a:t>&amp; </a:t>
            </a:r>
            <a:r>
              <a:rPr lang="en-US" sz="2200" i="1" dirty="0" smtClean="0"/>
              <a:t>Charters, Guidelines </a:t>
            </a:r>
            <a:r>
              <a:rPr lang="en-US" sz="2200" i="1" dirty="0"/>
              <a:t>in performing  Systematic Literature Reviews in Software </a:t>
            </a:r>
            <a:r>
              <a:rPr lang="en-US" sz="2200" i="1" dirty="0" smtClean="0"/>
              <a:t>Engineering, </a:t>
            </a:r>
            <a:r>
              <a:rPr lang="en-US" sz="2200" i="1" dirty="0"/>
              <a:t>EBSE Technical Report version </a:t>
            </a:r>
            <a:r>
              <a:rPr lang="en-US" sz="2200" i="1" dirty="0" smtClean="0"/>
              <a:t>2.3, 2007)</a:t>
            </a:r>
            <a:endParaRPr lang="en-US" sz="2200" i="1" dirty="0"/>
          </a:p>
        </p:txBody>
      </p:sp>
      <p:sp>
        <p:nvSpPr>
          <p:cNvPr id="5" name="Slide Number Placeholder 4"/>
          <p:cNvSpPr>
            <a:spLocks noGrp="1"/>
          </p:cNvSpPr>
          <p:nvPr>
            <p:ph type="sldNum" sz="quarter" idx="12"/>
          </p:nvPr>
        </p:nvSpPr>
        <p:spPr/>
        <p:txBody>
          <a:bodyPr/>
          <a:lstStyle/>
          <a:p>
            <a:fld id="{C546E0E4-908A-4724-B308-E4F6AE4FA0DD}" type="slidenum">
              <a:rPr lang="en-US" smtClean="0">
                <a:solidFill>
                  <a:prstClr val="black">
                    <a:tint val="75000"/>
                  </a:prstClr>
                </a:solidFill>
              </a:rPr>
              <a:pPr/>
              <a:t>16</a:t>
            </a:fld>
            <a:endParaRPr lang="en-US">
              <a:solidFill>
                <a:prstClr val="black">
                  <a:tint val="75000"/>
                </a:prstClr>
              </a:solidFill>
            </a:endParaRPr>
          </a:p>
        </p:txBody>
      </p:sp>
    </p:spTree>
    <p:extLst>
      <p:ext uri="{BB962C8B-B14F-4D97-AF65-F5344CB8AC3E}">
        <p14:creationId xmlns:p14="http://schemas.microsoft.com/office/powerpoint/2010/main" val="255389330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2400"/>
            <a:ext cx="8134350" cy="1200149"/>
          </a:xfrm>
        </p:spPr>
        <p:txBody>
          <a:bodyPr>
            <a:normAutofit/>
          </a:bodyPr>
          <a:lstStyle/>
          <a:p>
            <a:r>
              <a:rPr lang="en-US" dirty="0"/>
              <a:t>Systematic Literature Review (SLR)</a:t>
            </a:r>
          </a:p>
        </p:txBody>
      </p:sp>
      <p:sp>
        <p:nvSpPr>
          <p:cNvPr id="3" name="Content Placeholder 2"/>
          <p:cNvSpPr>
            <a:spLocks noGrp="1"/>
          </p:cNvSpPr>
          <p:nvPr>
            <p:ph idx="1"/>
          </p:nvPr>
        </p:nvSpPr>
        <p:spPr/>
        <p:txBody>
          <a:bodyPr>
            <a:noAutofit/>
          </a:bodyPr>
          <a:lstStyle/>
          <a:p>
            <a:r>
              <a:rPr lang="en-US" sz="3000" dirty="0" smtClean="0"/>
              <a:t>The purpose of a systematic literature reviews is to provide as </a:t>
            </a:r>
            <a:r>
              <a:rPr lang="en-US" sz="3000" dirty="0" smtClean="0">
                <a:solidFill>
                  <a:srgbClr val="C00000"/>
                </a:solidFill>
              </a:rPr>
              <a:t>complete a list as possible of all the published and unpublished studies </a:t>
            </a:r>
            <a:r>
              <a:rPr lang="en-US" sz="3000" dirty="0" smtClean="0"/>
              <a:t>relating to a particular subject area</a:t>
            </a:r>
          </a:p>
          <a:p>
            <a:r>
              <a:rPr lang="en-US" sz="3000" dirty="0" smtClean="0"/>
              <a:t>While traditional reviews attempt to summarize results of a number of studies, </a:t>
            </a:r>
            <a:r>
              <a:rPr lang="en-US" sz="3000" dirty="0" smtClean="0">
                <a:solidFill>
                  <a:srgbClr val="C00000"/>
                </a:solidFill>
              </a:rPr>
              <a:t>systematic literature reviews use explicit and rigorous criteria </a:t>
            </a:r>
            <a:r>
              <a:rPr lang="en-US" sz="3000" dirty="0" smtClean="0"/>
              <a:t>to identify, critically evaluate and synthesize all the literature on a particular topic</a:t>
            </a:r>
          </a:p>
          <a:p>
            <a:pPr marL="0" indent="0">
              <a:buNone/>
            </a:pPr>
            <a:endParaRPr lang="en-US" sz="1600" dirty="0" smtClean="0"/>
          </a:p>
          <a:p>
            <a:pPr marL="0" indent="0" algn="r">
              <a:buNone/>
            </a:pPr>
            <a:r>
              <a:rPr lang="en-US" sz="2000" i="1" dirty="0" smtClean="0"/>
              <a:t>(Cronin et al., Undertaking </a:t>
            </a:r>
            <a:r>
              <a:rPr lang="en-US" sz="2000" i="1" dirty="0"/>
              <a:t>a literature </a:t>
            </a:r>
            <a:r>
              <a:rPr lang="en-US" sz="2000" i="1" dirty="0" smtClean="0"/>
              <a:t>review: a </a:t>
            </a:r>
            <a:r>
              <a:rPr lang="en-US" sz="2000" i="1" dirty="0"/>
              <a:t>step-by-step </a:t>
            </a:r>
            <a:r>
              <a:rPr lang="en-US" sz="2000" i="1" dirty="0" smtClean="0"/>
              <a:t>approach,</a:t>
            </a:r>
            <a:r>
              <a:rPr lang="en-US" sz="2000" i="1" dirty="0"/>
              <a:t> British Journal of Nursing, 2008, </a:t>
            </a:r>
            <a:r>
              <a:rPr lang="en-US" sz="2000" i="1" dirty="0" err="1"/>
              <a:t>Vol</a:t>
            </a:r>
            <a:r>
              <a:rPr lang="en-US" sz="2000" i="1" dirty="0"/>
              <a:t> 17, No </a:t>
            </a:r>
            <a:r>
              <a:rPr lang="en-US" sz="2000" i="1" dirty="0" smtClean="0"/>
              <a:t>1, 2008)</a:t>
            </a:r>
          </a:p>
          <a:p>
            <a:endParaRPr lang="en-US" sz="2000" i="1" dirty="0" smtClean="0"/>
          </a:p>
          <a:p>
            <a:endParaRPr lang="en-US" sz="2000" i="1" dirty="0"/>
          </a:p>
        </p:txBody>
      </p:sp>
      <p:sp>
        <p:nvSpPr>
          <p:cNvPr id="5" name="Slide Number Placeholder 4"/>
          <p:cNvSpPr>
            <a:spLocks noGrp="1"/>
          </p:cNvSpPr>
          <p:nvPr>
            <p:ph type="sldNum" sz="quarter" idx="12"/>
          </p:nvPr>
        </p:nvSpPr>
        <p:spPr/>
        <p:txBody>
          <a:bodyPr/>
          <a:lstStyle/>
          <a:p>
            <a:fld id="{C546E0E4-908A-4724-B308-E4F6AE4FA0DD}" type="slidenum">
              <a:rPr lang="en-US" smtClean="0">
                <a:solidFill>
                  <a:prstClr val="black">
                    <a:tint val="75000"/>
                  </a:prstClr>
                </a:solidFill>
              </a:rPr>
              <a:pPr/>
              <a:t>17</a:t>
            </a:fld>
            <a:endParaRPr lang="en-US">
              <a:solidFill>
                <a:prstClr val="black">
                  <a:tint val="75000"/>
                </a:prstClr>
              </a:solidFill>
            </a:endParaRPr>
          </a:p>
        </p:txBody>
      </p:sp>
    </p:spTree>
    <p:extLst>
      <p:ext uri="{BB962C8B-B14F-4D97-AF65-F5344CB8AC3E}">
        <p14:creationId xmlns:p14="http://schemas.microsoft.com/office/powerpoint/2010/main" val="165507952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2400"/>
            <a:ext cx="8362950" cy="1200149"/>
          </a:xfrm>
        </p:spPr>
        <p:txBody>
          <a:bodyPr>
            <a:normAutofit/>
          </a:bodyPr>
          <a:lstStyle/>
          <a:p>
            <a:r>
              <a:rPr lang="en-US" sz="3600" dirty="0" err="1" smtClean="0"/>
              <a:t>Contoh</a:t>
            </a:r>
            <a:r>
              <a:rPr lang="en-US" sz="3600" dirty="0" smtClean="0"/>
              <a:t> </a:t>
            </a:r>
            <a:r>
              <a:rPr lang="en-US" sz="3600" dirty="0"/>
              <a:t>Systematic Literature Review (SLR)</a:t>
            </a:r>
          </a:p>
        </p:txBody>
      </p:sp>
      <p:sp>
        <p:nvSpPr>
          <p:cNvPr id="3" name="Content Placeholder 2"/>
          <p:cNvSpPr>
            <a:spLocks noGrp="1"/>
          </p:cNvSpPr>
          <p:nvPr>
            <p:ph idx="1"/>
          </p:nvPr>
        </p:nvSpPr>
        <p:spPr/>
        <p:txBody>
          <a:bodyPr>
            <a:normAutofit lnSpcReduction="10000"/>
          </a:bodyPr>
          <a:lstStyle/>
          <a:p>
            <a:r>
              <a:rPr lang="en-US" dirty="0" smtClean="0"/>
              <a:t>Hall et al., </a:t>
            </a:r>
            <a:r>
              <a:rPr lang="en-US" dirty="0" smtClean="0">
                <a:solidFill>
                  <a:srgbClr val="C00000"/>
                </a:solidFill>
              </a:rPr>
              <a:t>A </a:t>
            </a:r>
            <a:r>
              <a:rPr lang="en-US" dirty="0">
                <a:solidFill>
                  <a:srgbClr val="C00000"/>
                </a:solidFill>
              </a:rPr>
              <a:t>Systematic Literature Review on Fault Prediction Performance in Software </a:t>
            </a:r>
            <a:r>
              <a:rPr lang="en-US" dirty="0" smtClean="0">
                <a:solidFill>
                  <a:srgbClr val="C00000"/>
                </a:solidFill>
              </a:rPr>
              <a:t>Engineering</a:t>
            </a:r>
            <a:r>
              <a:rPr lang="en-US" dirty="0" smtClean="0"/>
              <a:t>, IEEE </a:t>
            </a:r>
            <a:r>
              <a:rPr lang="en-US" dirty="0"/>
              <a:t>Transaction on Software Engineering, Vol. 38, No. 6, 2012</a:t>
            </a:r>
          </a:p>
          <a:p>
            <a:r>
              <a:rPr lang="en-US" dirty="0" smtClean="0"/>
              <a:t>Wen et al., </a:t>
            </a:r>
            <a:r>
              <a:rPr lang="en-US" dirty="0" smtClean="0">
                <a:solidFill>
                  <a:srgbClr val="C00000"/>
                </a:solidFill>
              </a:rPr>
              <a:t>Systematic </a:t>
            </a:r>
            <a:r>
              <a:rPr lang="en-US" dirty="0">
                <a:solidFill>
                  <a:srgbClr val="C00000"/>
                </a:solidFill>
              </a:rPr>
              <a:t>literature review of machine learning based software development effort estimation </a:t>
            </a:r>
            <a:r>
              <a:rPr lang="en-US" dirty="0" smtClean="0">
                <a:solidFill>
                  <a:srgbClr val="C00000"/>
                </a:solidFill>
              </a:rPr>
              <a:t>models</a:t>
            </a:r>
            <a:r>
              <a:rPr lang="en-US" dirty="0" smtClean="0"/>
              <a:t>, Information </a:t>
            </a:r>
            <a:r>
              <a:rPr lang="en-US" dirty="0"/>
              <a:t>and Software Technology 54 (2012</a:t>
            </a:r>
            <a:r>
              <a:rPr lang="en-US" dirty="0" smtClean="0"/>
              <a:t>)</a:t>
            </a:r>
          </a:p>
          <a:p>
            <a:r>
              <a:rPr lang="en-US" dirty="0" err="1" smtClean="0"/>
              <a:t>Radjenovic</a:t>
            </a:r>
            <a:r>
              <a:rPr lang="en-US" dirty="0" smtClean="0"/>
              <a:t> et al., </a:t>
            </a:r>
            <a:r>
              <a:rPr lang="en-US" dirty="0" smtClean="0">
                <a:solidFill>
                  <a:srgbClr val="C00000"/>
                </a:solidFill>
              </a:rPr>
              <a:t>Software </a:t>
            </a:r>
            <a:r>
              <a:rPr lang="en-US" dirty="0">
                <a:solidFill>
                  <a:srgbClr val="C00000"/>
                </a:solidFill>
              </a:rPr>
              <a:t>fault prediction metrics: A systematic literature review</a:t>
            </a:r>
            <a:r>
              <a:rPr lang="en-US" dirty="0"/>
              <a:t>, </a:t>
            </a:r>
            <a:r>
              <a:rPr lang="en-US" dirty="0" smtClean="0"/>
              <a:t>Information </a:t>
            </a:r>
            <a:r>
              <a:rPr lang="en-US" dirty="0"/>
              <a:t>and Software Technology 55 (2013) 1397–1418 Contents</a:t>
            </a:r>
          </a:p>
          <a:p>
            <a:endParaRPr lang="en-US" dirty="0"/>
          </a:p>
        </p:txBody>
      </p:sp>
      <p:sp>
        <p:nvSpPr>
          <p:cNvPr id="5" name="Slide Number Placeholder 4"/>
          <p:cNvSpPr>
            <a:spLocks noGrp="1"/>
          </p:cNvSpPr>
          <p:nvPr>
            <p:ph type="sldNum" sz="quarter" idx="12"/>
          </p:nvPr>
        </p:nvSpPr>
        <p:spPr/>
        <p:txBody>
          <a:bodyPr/>
          <a:lstStyle/>
          <a:p>
            <a:fld id="{C546E0E4-908A-4724-B308-E4F6AE4FA0DD}" type="slidenum">
              <a:rPr lang="en-US" smtClean="0">
                <a:solidFill>
                  <a:prstClr val="black">
                    <a:tint val="75000"/>
                  </a:prstClr>
                </a:solidFill>
              </a:rPr>
              <a:pPr/>
              <a:t>18</a:t>
            </a:fld>
            <a:endParaRPr lang="en-US">
              <a:solidFill>
                <a:prstClr val="black">
                  <a:tint val="75000"/>
                </a:prstClr>
              </a:solidFill>
            </a:endParaRPr>
          </a:p>
        </p:txBody>
      </p:sp>
    </p:spTree>
    <p:extLst>
      <p:ext uri="{BB962C8B-B14F-4D97-AF65-F5344CB8AC3E}">
        <p14:creationId xmlns:p14="http://schemas.microsoft.com/office/powerpoint/2010/main" val="354452471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Tahapan</a:t>
            </a:r>
            <a:r>
              <a:rPr lang="en-US" dirty="0" smtClean="0"/>
              <a:t> SLR</a:t>
            </a:r>
            <a:endParaRPr lang="en-US" dirty="0"/>
          </a:p>
        </p:txBody>
      </p:sp>
      <p:sp>
        <p:nvSpPr>
          <p:cNvPr id="5" name="Right Brace 4"/>
          <p:cNvSpPr/>
          <p:nvPr/>
        </p:nvSpPr>
        <p:spPr>
          <a:xfrm>
            <a:off x="6844943" y="1295400"/>
            <a:ext cx="304800" cy="838200"/>
          </a:xfrm>
          <a:prstGeom prst="rightBrace">
            <a:avLst/>
          </a:prstGeom>
          <a:ln>
            <a:solidFill>
              <a:srgbClr val="FF9900"/>
            </a:solidFill>
          </a:ln>
        </p:spPr>
        <p:style>
          <a:lnRef idx="1">
            <a:schemeClr val="accent1"/>
          </a:lnRef>
          <a:fillRef idx="0">
            <a:schemeClr val="accent1"/>
          </a:fillRef>
          <a:effectRef idx="0">
            <a:schemeClr val="accent1"/>
          </a:effectRef>
          <a:fontRef idx="minor">
            <a:schemeClr val="tx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US"/>
          </a:p>
        </p:txBody>
      </p:sp>
      <p:sp>
        <p:nvSpPr>
          <p:cNvPr id="6" name="Right Brace 5"/>
          <p:cNvSpPr/>
          <p:nvPr/>
        </p:nvSpPr>
        <p:spPr>
          <a:xfrm>
            <a:off x="6880357" y="2819400"/>
            <a:ext cx="304800" cy="2286000"/>
          </a:xfrm>
          <a:prstGeom prst="rightBrace">
            <a:avLst/>
          </a:prstGeom>
          <a:ln>
            <a:solidFill>
              <a:srgbClr val="FF9900"/>
            </a:solidFill>
          </a:ln>
        </p:spPr>
        <p:style>
          <a:lnRef idx="1">
            <a:schemeClr val="accent1"/>
          </a:lnRef>
          <a:fillRef idx="0">
            <a:schemeClr val="accent1"/>
          </a:fillRef>
          <a:effectRef idx="0">
            <a:schemeClr val="accent1"/>
          </a:effectRef>
          <a:fontRef idx="minor">
            <a:schemeClr val="tx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US"/>
          </a:p>
        </p:txBody>
      </p:sp>
      <p:sp>
        <p:nvSpPr>
          <p:cNvPr id="7" name="Right Brace 6"/>
          <p:cNvSpPr/>
          <p:nvPr/>
        </p:nvSpPr>
        <p:spPr>
          <a:xfrm>
            <a:off x="6880357" y="5715000"/>
            <a:ext cx="304800" cy="609600"/>
          </a:xfrm>
          <a:prstGeom prst="rightBrace">
            <a:avLst/>
          </a:prstGeom>
          <a:ln>
            <a:solidFill>
              <a:srgbClr val="FF9900"/>
            </a:solidFill>
          </a:ln>
        </p:spPr>
        <p:style>
          <a:lnRef idx="1">
            <a:schemeClr val="accent1"/>
          </a:lnRef>
          <a:fillRef idx="0">
            <a:schemeClr val="accent1"/>
          </a:fillRef>
          <a:effectRef idx="0">
            <a:schemeClr val="accent1"/>
          </a:effectRef>
          <a:fontRef idx="minor">
            <a:schemeClr val="tx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US"/>
          </a:p>
        </p:txBody>
      </p:sp>
      <p:sp>
        <p:nvSpPr>
          <p:cNvPr id="8" name="TextBox 7"/>
          <p:cNvSpPr txBox="1">
            <a:spLocks noChangeArrowheads="1"/>
          </p:cNvSpPr>
          <p:nvPr/>
        </p:nvSpPr>
        <p:spPr bwMode="auto">
          <a:xfrm>
            <a:off x="7193769" y="1524000"/>
            <a:ext cx="1322798" cy="400110"/>
          </a:xfrm>
          <a:prstGeom prst="rect">
            <a:avLst/>
          </a:prstGeom>
          <a:noFill/>
          <a:ln w="9525">
            <a:noFill/>
            <a:miter lim="800000"/>
            <a:headEnd/>
            <a:tailEnd/>
          </a:ln>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smtClean="0">
                <a:effectLst/>
              </a:rPr>
              <a:t>PLANNING</a:t>
            </a:r>
            <a:endParaRPr lang="en-US" sz="2000" b="1" dirty="0">
              <a:effectLst/>
            </a:endParaRPr>
          </a:p>
        </p:txBody>
      </p:sp>
      <p:sp>
        <p:nvSpPr>
          <p:cNvPr id="9" name="TextBox 8"/>
          <p:cNvSpPr txBox="1">
            <a:spLocks noChangeArrowheads="1"/>
          </p:cNvSpPr>
          <p:nvPr/>
        </p:nvSpPr>
        <p:spPr bwMode="auto">
          <a:xfrm>
            <a:off x="7185157" y="5802868"/>
            <a:ext cx="1432508" cy="400110"/>
          </a:xfrm>
          <a:prstGeom prst="rect">
            <a:avLst/>
          </a:prstGeom>
          <a:noFill/>
          <a:ln w="9525">
            <a:noFill/>
            <a:miter lim="800000"/>
            <a:headEnd/>
            <a:tailEnd/>
          </a:ln>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smtClean="0">
                <a:effectLst/>
              </a:rPr>
              <a:t>REPORTING</a:t>
            </a:r>
            <a:endParaRPr lang="en-US" sz="2000" b="1" dirty="0">
              <a:effectLst/>
            </a:endParaRPr>
          </a:p>
        </p:txBody>
      </p:sp>
      <p:sp>
        <p:nvSpPr>
          <p:cNvPr id="10" name="TextBox 9"/>
          <p:cNvSpPr txBox="1">
            <a:spLocks noChangeArrowheads="1"/>
          </p:cNvSpPr>
          <p:nvPr/>
        </p:nvSpPr>
        <p:spPr bwMode="auto">
          <a:xfrm>
            <a:off x="7185157" y="3733800"/>
            <a:ext cx="1654043" cy="400110"/>
          </a:xfrm>
          <a:prstGeom prst="rect">
            <a:avLst/>
          </a:prstGeom>
          <a:noFill/>
          <a:ln w="9525">
            <a:noFill/>
            <a:miter lim="800000"/>
            <a:headEnd/>
            <a:tailEnd/>
          </a:ln>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smtClean="0">
                <a:effectLst/>
              </a:rPr>
              <a:t>CONDUCTING</a:t>
            </a:r>
            <a:endParaRPr lang="en-US" sz="2000" b="1" dirty="0">
              <a:effectLst/>
            </a:endParaRPr>
          </a:p>
        </p:txBody>
      </p:sp>
      <p:sp>
        <p:nvSpPr>
          <p:cNvPr id="11" name="Rectangle 10"/>
          <p:cNvSpPr/>
          <p:nvPr/>
        </p:nvSpPr>
        <p:spPr>
          <a:xfrm>
            <a:off x="574807" y="1295400"/>
            <a:ext cx="6193936" cy="838200"/>
          </a:xfrm>
          <a:prstGeom prst="rect">
            <a:avLst/>
          </a:prstGeom>
          <a:solidFill>
            <a:srgbClr val="FF99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80000"/>
              </a:lnSpc>
            </a:pPr>
            <a:endParaRPr lang="en-US" sz="2400" dirty="0" smtClean="0">
              <a:solidFill>
                <a:schemeClr val="bg1"/>
              </a:solidFill>
            </a:endParaRPr>
          </a:p>
          <a:p>
            <a:pPr marL="457200" indent="-457200">
              <a:buFont typeface="+mj-lt"/>
              <a:buAutoNum type="arabicPeriod"/>
            </a:pPr>
            <a:r>
              <a:rPr lang="en-US" sz="2400" dirty="0" smtClean="0">
                <a:solidFill>
                  <a:schemeClr val="bg1"/>
                </a:solidFill>
              </a:rPr>
              <a:t> Formulate the review’s research question</a:t>
            </a:r>
          </a:p>
          <a:p>
            <a:pPr marL="457200" indent="-457200">
              <a:buFont typeface="+mj-lt"/>
              <a:buAutoNum type="arabicPeriod"/>
            </a:pPr>
            <a:r>
              <a:rPr lang="en-US" sz="2400" dirty="0" smtClean="0">
                <a:solidFill>
                  <a:schemeClr val="bg1"/>
                </a:solidFill>
              </a:rPr>
              <a:t> Develop the review’s protocol</a:t>
            </a:r>
          </a:p>
          <a:p>
            <a:pPr algn="ctr"/>
            <a:endParaRPr lang="en-US" sz="2400" dirty="0">
              <a:solidFill>
                <a:schemeClr val="bg1"/>
              </a:solidFill>
            </a:endParaRPr>
          </a:p>
        </p:txBody>
      </p:sp>
      <p:sp>
        <p:nvSpPr>
          <p:cNvPr id="12" name="Rectangle 11"/>
          <p:cNvSpPr/>
          <p:nvPr/>
        </p:nvSpPr>
        <p:spPr>
          <a:xfrm>
            <a:off x="574807" y="2743200"/>
            <a:ext cx="6193936" cy="2362200"/>
          </a:xfrm>
          <a:prstGeom prst="rect">
            <a:avLst/>
          </a:prstGeom>
          <a:solidFill>
            <a:srgbClr val="9966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2400" dirty="0" smtClean="0">
              <a:solidFill>
                <a:schemeClr val="bg1"/>
              </a:solidFill>
            </a:endParaRPr>
          </a:p>
          <a:p>
            <a:pPr marL="457200" indent="-457200">
              <a:buFont typeface="+mj-lt"/>
              <a:buAutoNum type="arabicPeriod"/>
            </a:pPr>
            <a:r>
              <a:rPr lang="en-US" sz="2400" dirty="0" smtClean="0">
                <a:solidFill>
                  <a:schemeClr val="bg1"/>
                </a:solidFill>
              </a:rPr>
              <a:t> Identify the relevant literature</a:t>
            </a:r>
          </a:p>
          <a:p>
            <a:pPr marL="457200" indent="-457200">
              <a:buFont typeface="+mj-lt"/>
              <a:buAutoNum type="arabicPeriod"/>
            </a:pPr>
            <a:r>
              <a:rPr lang="en-US" sz="2400" dirty="0" smtClean="0">
                <a:solidFill>
                  <a:schemeClr val="bg1"/>
                </a:solidFill>
              </a:rPr>
              <a:t> Perform selection of primary studies</a:t>
            </a:r>
          </a:p>
          <a:p>
            <a:pPr marL="457200" indent="-457200">
              <a:buFont typeface="+mj-lt"/>
              <a:buAutoNum type="arabicPeriod"/>
            </a:pPr>
            <a:r>
              <a:rPr lang="en-US" sz="2400" dirty="0" smtClean="0">
                <a:solidFill>
                  <a:schemeClr val="bg1"/>
                </a:solidFill>
              </a:rPr>
              <a:t> Perform data extraction  </a:t>
            </a:r>
          </a:p>
          <a:p>
            <a:pPr marL="457200" indent="-457200">
              <a:buFont typeface="+mj-lt"/>
              <a:buAutoNum type="arabicPeriod"/>
            </a:pPr>
            <a:r>
              <a:rPr lang="en-US" sz="2400" dirty="0" smtClean="0">
                <a:solidFill>
                  <a:schemeClr val="bg1"/>
                </a:solidFill>
              </a:rPr>
              <a:t> Assess studies’ quality</a:t>
            </a:r>
          </a:p>
          <a:p>
            <a:pPr marL="457200" indent="-457200">
              <a:buFont typeface="+mj-lt"/>
              <a:buAutoNum type="arabicPeriod"/>
            </a:pPr>
            <a:r>
              <a:rPr lang="en-US" sz="2400" dirty="0" smtClean="0">
                <a:solidFill>
                  <a:schemeClr val="bg1"/>
                </a:solidFill>
              </a:rPr>
              <a:t> Conduct synthesis of evidence</a:t>
            </a:r>
          </a:p>
          <a:p>
            <a:pPr algn="ctr"/>
            <a:endParaRPr lang="en-US" sz="2400" dirty="0">
              <a:solidFill>
                <a:schemeClr val="bg1"/>
              </a:solidFill>
            </a:endParaRPr>
          </a:p>
        </p:txBody>
      </p:sp>
      <p:sp>
        <p:nvSpPr>
          <p:cNvPr id="13" name="Rectangle 12"/>
          <p:cNvSpPr/>
          <p:nvPr/>
        </p:nvSpPr>
        <p:spPr>
          <a:xfrm>
            <a:off x="574807" y="5715000"/>
            <a:ext cx="6193936" cy="533400"/>
          </a:xfrm>
          <a:prstGeom prst="rect">
            <a:avLst/>
          </a:prstGeom>
          <a:solidFill>
            <a:srgbClr val="66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2400" dirty="0" smtClean="0">
              <a:solidFill>
                <a:schemeClr val="bg1"/>
              </a:solidFill>
            </a:endParaRPr>
          </a:p>
          <a:p>
            <a:r>
              <a:rPr lang="en-US" sz="2400" dirty="0" smtClean="0">
                <a:solidFill>
                  <a:schemeClr val="bg1"/>
                </a:solidFill>
              </a:rPr>
              <a:t>        Write up the SLR report/paper</a:t>
            </a:r>
          </a:p>
          <a:p>
            <a:endParaRPr lang="en-US" sz="2400" dirty="0">
              <a:solidFill>
                <a:schemeClr val="bg1"/>
              </a:solidFill>
            </a:endParaRPr>
          </a:p>
        </p:txBody>
      </p:sp>
      <p:sp>
        <p:nvSpPr>
          <p:cNvPr id="14" name="Down Arrow 13"/>
          <p:cNvSpPr/>
          <p:nvPr/>
        </p:nvSpPr>
        <p:spPr>
          <a:xfrm>
            <a:off x="3492143" y="2209800"/>
            <a:ext cx="304800" cy="457200"/>
          </a:xfrm>
          <a:prstGeom prst="downArrow">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Down Arrow 14"/>
          <p:cNvSpPr/>
          <p:nvPr/>
        </p:nvSpPr>
        <p:spPr>
          <a:xfrm>
            <a:off x="3492143" y="5181600"/>
            <a:ext cx="304800" cy="457200"/>
          </a:xfrm>
          <a:prstGeom prst="downArrow">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Slide Number Placeholder 2"/>
          <p:cNvSpPr>
            <a:spLocks noGrp="1"/>
          </p:cNvSpPr>
          <p:nvPr>
            <p:ph type="sldNum" sz="quarter" idx="12"/>
          </p:nvPr>
        </p:nvSpPr>
        <p:spPr/>
        <p:txBody>
          <a:bodyPr/>
          <a:lstStyle/>
          <a:p>
            <a:fld id="{C546E0E4-908A-4724-B308-E4F6AE4FA0DD}" type="slidenum">
              <a:rPr lang="en-US" smtClean="0">
                <a:solidFill>
                  <a:prstClr val="black">
                    <a:tint val="75000"/>
                  </a:prstClr>
                </a:solidFill>
              </a:rPr>
              <a:pPr/>
              <a:t>19</a:t>
            </a:fld>
            <a:endParaRPr lang="en-US">
              <a:solidFill>
                <a:prstClr val="black">
                  <a:tint val="75000"/>
                </a:prstClr>
              </a:solidFill>
            </a:endParaRPr>
          </a:p>
        </p:txBody>
      </p:sp>
    </p:spTree>
    <p:extLst>
      <p:ext uri="{BB962C8B-B14F-4D97-AF65-F5344CB8AC3E}">
        <p14:creationId xmlns:p14="http://schemas.microsoft.com/office/powerpoint/2010/main" val="223389365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Romi Satria Wahono</a:t>
            </a:r>
            <a:endParaRPr lang="en-US" dirty="0"/>
          </a:p>
        </p:txBody>
      </p:sp>
      <p:sp>
        <p:nvSpPr>
          <p:cNvPr id="5" name="Slide Number Placeholder 4"/>
          <p:cNvSpPr>
            <a:spLocks noGrp="1"/>
          </p:cNvSpPr>
          <p:nvPr>
            <p:ph type="sldNum" sz="quarter" idx="12"/>
          </p:nvPr>
        </p:nvSpPr>
        <p:spPr/>
        <p:txBody>
          <a:bodyPr/>
          <a:lstStyle/>
          <a:p>
            <a:fld id="{C546E0E4-908A-4724-B308-E4F6AE4FA0DD}" type="slidenum">
              <a:rPr lang="en-US" smtClean="0">
                <a:solidFill>
                  <a:prstClr val="black">
                    <a:tint val="75000"/>
                  </a:prstClr>
                </a:solidFill>
              </a:rPr>
              <a:pPr/>
              <a:t>2</a:t>
            </a:fld>
            <a:endParaRPr lang="en-US">
              <a:solidFill>
                <a:prstClr val="black">
                  <a:tint val="75000"/>
                </a:prstClr>
              </a:solidFill>
            </a:endParaRPr>
          </a:p>
        </p:txBody>
      </p:sp>
      <p:pic>
        <p:nvPicPr>
          <p:cNvPr id="4" name="Picture 3"/>
          <p:cNvPicPr>
            <a:picLocks noChangeAspect="1" noChangeArrowheads="1"/>
          </p:cNvPicPr>
          <p:nvPr/>
        </p:nvPicPr>
        <p:blipFill>
          <a:blip r:embed="rId3" cstate="print">
            <a:lum bright="30000"/>
          </a:blip>
          <a:srcRect l="4478" t="3448" r="8186" b="6897"/>
          <a:stretch>
            <a:fillRect/>
          </a:stretch>
        </p:blipFill>
        <p:spPr bwMode="auto">
          <a:xfrm>
            <a:off x="5791200" y="1224754"/>
            <a:ext cx="3208565" cy="4278086"/>
          </a:xfrm>
          <a:prstGeom prst="rect">
            <a:avLst/>
          </a:prstGeom>
          <a:noFill/>
          <a:ln w="9525">
            <a:noFill/>
            <a:miter lim="800000"/>
            <a:headEnd/>
            <a:tailEnd/>
          </a:ln>
        </p:spPr>
      </p:pic>
      <p:sp>
        <p:nvSpPr>
          <p:cNvPr id="3" name="Content Placeholder 2"/>
          <p:cNvSpPr>
            <a:spLocks noGrp="1"/>
          </p:cNvSpPr>
          <p:nvPr>
            <p:ph idx="1"/>
          </p:nvPr>
        </p:nvSpPr>
        <p:spPr/>
        <p:txBody>
          <a:bodyPr>
            <a:normAutofit fontScale="92500" lnSpcReduction="10000"/>
          </a:bodyPr>
          <a:lstStyle/>
          <a:p>
            <a:r>
              <a:rPr lang="id-ID" dirty="0">
                <a:solidFill>
                  <a:srgbClr val="C00000"/>
                </a:solidFill>
              </a:rPr>
              <a:t>SD Sompok </a:t>
            </a:r>
            <a:r>
              <a:rPr lang="id-ID" dirty="0"/>
              <a:t>Semarang (1987)</a:t>
            </a:r>
          </a:p>
          <a:p>
            <a:r>
              <a:rPr lang="id-ID" dirty="0">
                <a:solidFill>
                  <a:srgbClr val="C00000"/>
                </a:solidFill>
              </a:rPr>
              <a:t>SMPN 8</a:t>
            </a:r>
            <a:r>
              <a:rPr lang="id-ID" dirty="0"/>
              <a:t> Semarang (1990)</a:t>
            </a:r>
          </a:p>
          <a:p>
            <a:r>
              <a:rPr lang="id-ID" dirty="0">
                <a:solidFill>
                  <a:srgbClr val="C00000"/>
                </a:solidFill>
              </a:rPr>
              <a:t>SMA Taruna Nusantara</a:t>
            </a:r>
            <a:r>
              <a:rPr lang="en-US" dirty="0"/>
              <a:t> </a:t>
            </a:r>
            <a:r>
              <a:rPr lang="id-ID" dirty="0"/>
              <a:t>Magelang (1993)</a:t>
            </a:r>
          </a:p>
          <a:p>
            <a:r>
              <a:rPr lang="id-ID" dirty="0">
                <a:solidFill>
                  <a:srgbClr val="C00000"/>
                </a:solidFill>
              </a:rPr>
              <a:t>B.Eng</a:t>
            </a:r>
            <a:r>
              <a:rPr lang="id-ID" dirty="0"/>
              <a:t>, </a:t>
            </a:r>
            <a:r>
              <a:rPr lang="id-ID" dirty="0">
                <a:solidFill>
                  <a:srgbClr val="C00000"/>
                </a:solidFill>
              </a:rPr>
              <a:t>M.Eng</a:t>
            </a:r>
            <a:r>
              <a:rPr lang="id-ID" dirty="0"/>
              <a:t> and </a:t>
            </a:r>
            <a:r>
              <a:rPr lang="id-ID" dirty="0">
                <a:solidFill>
                  <a:srgbClr val="C00000"/>
                </a:solidFill>
              </a:rPr>
              <a:t>Ph.D</a:t>
            </a:r>
            <a:r>
              <a:rPr lang="en-US" dirty="0">
                <a:solidFill>
                  <a:srgbClr val="C00000"/>
                </a:solidFill>
              </a:rPr>
              <a:t> </a:t>
            </a:r>
            <a:r>
              <a:rPr lang="id-ID" dirty="0"/>
              <a:t>in Software Engineering from</a:t>
            </a:r>
            <a:br>
              <a:rPr lang="id-ID" dirty="0"/>
            </a:br>
            <a:r>
              <a:rPr lang="id-ID" dirty="0"/>
              <a:t>Saitama University Japan (1994-2004)</a:t>
            </a:r>
            <a:br>
              <a:rPr lang="id-ID" dirty="0"/>
            </a:br>
            <a:r>
              <a:rPr lang="id-ID" dirty="0"/>
              <a:t>Universiti Teknikal Malaysia Melaka (2014)</a:t>
            </a:r>
          </a:p>
          <a:p>
            <a:r>
              <a:rPr lang="id-ID" dirty="0"/>
              <a:t>Research Interests: </a:t>
            </a:r>
            <a:r>
              <a:rPr lang="en-US" dirty="0">
                <a:solidFill>
                  <a:srgbClr val="C00000"/>
                </a:solidFill>
              </a:rPr>
              <a:t>Software Engineering</a:t>
            </a:r>
            <a:r>
              <a:rPr lang="en-US" dirty="0"/>
              <a:t>,</a:t>
            </a:r>
            <a:r>
              <a:rPr lang="id-ID" dirty="0"/>
              <a:t/>
            </a:r>
            <a:br>
              <a:rPr lang="id-ID" dirty="0"/>
            </a:br>
            <a:r>
              <a:rPr lang="id-ID" dirty="0"/>
              <a:t>Intelligent Systems</a:t>
            </a:r>
            <a:endParaRPr lang="en-US" dirty="0"/>
          </a:p>
          <a:p>
            <a:r>
              <a:rPr lang="en-US" dirty="0"/>
              <a:t>Founder </a:t>
            </a:r>
            <a:r>
              <a:rPr lang="en-US" dirty="0" err="1"/>
              <a:t>dan</a:t>
            </a:r>
            <a:r>
              <a:rPr lang="en-US" dirty="0"/>
              <a:t> </a:t>
            </a:r>
            <a:r>
              <a:rPr lang="en-US" dirty="0" err="1"/>
              <a:t>Koordinator</a:t>
            </a:r>
            <a:r>
              <a:rPr lang="en-US" dirty="0"/>
              <a:t> </a:t>
            </a:r>
            <a:r>
              <a:rPr lang="en-US" dirty="0" err="1">
                <a:solidFill>
                  <a:srgbClr val="CC0000"/>
                </a:solidFill>
              </a:rPr>
              <a:t>IlmuKomputer.Com</a:t>
            </a:r>
            <a:endParaRPr lang="id-ID" dirty="0">
              <a:solidFill>
                <a:srgbClr val="CC0000"/>
              </a:solidFill>
            </a:endParaRPr>
          </a:p>
          <a:p>
            <a:r>
              <a:rPr lang="id-ID" dirty="0"/>
              <a:t>Peneliti LIPI (2004-2007)</a:t>
            </a:r>
          </a:p>
          <a:p>
            <a:r>
              <a:rPr lang="id-ID" dirty="0"/>
              <a:t>Founder dan CEO </a:t>
            </a:r>
            <a:r>
              <a:rPr lang="id-ID" dirty="0">
                <a:solidFill>
                  <a:srgbClr val="CC0000"/>
                </a:solidFill>
              </a:rPr>
              <a:t>PT Brainmatics Cipta Informatika</a:t>
            </a:r>
            <a:endParaRPr lang="en-US" dirty="0">
              <a:solidFill>
                <a:srgbClr val="CC0000"/>
              </a:solidFill>
            </a:endParaRPr>
          </a:p>
        </p:txBody>
      </p:sp>
    </p:spTree>
    <p:extLst>
      <p:ext uri="{BB962C8B-B14F-4D97-AF65-F5344CB8AC3E}">
        <p14:creationId xmlns:p14="http://schemas.microsoft.com/office/powerpoint/2010/main" val="123603329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5.2 </a:t>
            </a:r>
            <a:r>
              <a:rPr lang="en-US" sz="4000" dirty="0" err="1" smtClean="0"/>
              <a:t>Tahapan</a:t>
            </a:r>
            <a:r>
              <a:rPr lang="en-US" sz="4000" dirty="0" smtClean="0"/>
              <a:t> Planning</a:t>
            </a:r>
            <a:endParaRPr lang="en-US" sz="4000" dirty="0"/>
          </a:p>
        </p:txBody>
      </p:sp>
      <p:sp>
        <p:nvSpPr>
          <p:cNvPr id="3" name="Text Placeholder 2"/>
          <p:cNvSpPr>
            <a:spLocks noGrp="1"/>
          </p:cNvSpPr>
          <p:nvPr>
            <p:ph type="body" idx="1"/>
          </p:nvPr>
        </p:nvSpPr>
        <p:spPr/>
        <p:txBody>
          <a:bodyPr/>
          <a:lstStyle/>
          <a:p>
            <a:pPr marL="457200" indent="-457200" algn="r">
              <a:buFont typeface="+mj-lt"/>
              <a:buAutoNum type="arabicPeriod"/>
            </a:pPr>
            <a:r>
              <a:rPr lang="en-US" dirty="0"/>
              <a:t>Formulate the review’s research question</a:t>
            </a:r>
          </a:p>
          <a:p>
            <a:pPr marL="457200" indent="-457200" algn="r">
              <a:buFont typeface="+mj-lt"/>
              <a:buAutoNum type="arabicPeriod"/>
            </a:pPr>
            <a:r>
              <a:rPr lang="en-US" dirty="0"/>
              <a:t> Develop the review’s protocol</a:t>
            </a:r>
          </a:p>
          <a:p>
            <a:endParaRPr lang="en-US" dirty="0"/>
          </a:p>
        </p:txBody>
      </p:sp>
      <p:sp>
        <p:nvSpPr>
          <p:cNvPr id="5" name="Slide Number Placeholder 4"/>
          <p:cNvSpPr>
            <a:spLocks noGrp="1"/>
          </p:cNvSpPr>
          <p:nvPr>
            <p:ph type="sldNum" sz="quarter" idx="12"/>
          </p:nvPr>
        </p:nvSpPr>
        <p:spPr/>
        <p:txBody>
          <a:bodyPr/>
          <a:lstStyle/>
          <a:p>
            <a:fld id="{C546E0E4-908A-4724-B308-E4F6AE4FA0DD}" type="slidenum">
              <a:rPr lang="en-US" smtClean="0">
                <a:solidFill>
                  <a:prstClr val="black">
                    <a:tint val="75000"/>
                  </a:prstClr>
                </a:solidFill>
              </a:rPr>
              <a:pPr/>
              <a:t>20</a:t>
            </a:fld>
            <a:endParaRPr lang="en-US">
              <a:solidFill>
                <a:prstClr val="black">
                  <a:tint val="75000"/>
                </a:prstClr>
              </a:solidFill>
            </a:endParaRPr>
          </a:p>
        </p:txBody>
      </p:sp>
    </p:spTree>
    <p:extLst>
      <p:ext uri="{BB962C8B-B14F-4D97-AF65-F5344CB8AC3E}">
        <p14:creationId xmlns:p14="http://schemas.microsoft.com/office/powerpoint/2010/main" val="185629481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normAutofit/>
          </a:bodyPr>
          <a:lstStyle/>
          <a:p>
            <a:pPr eaLnBrk="1" fontAlgn="auto" hangingPunct="1">
              <a:spcAft>
                <a:spcPts val="0"/>
              </a:spcAft>
              <a:defRPr/>
            </a:pPr>
            <a:r>
              <a:rPr lang="en-US" dirty="0" smtClean="0"/>
              <a:t>The Research Question (RQ)</a:t>
            </a:r>
          </a:p>
        </p:txBody>
      </p:sp>
      <p:sp>
        <p:nvSpPr>
          <p:cNvPr id="30724" name="Content Placeholder 3"/>
          <p:cNvSpPr>
            <a:spLocks noGrp="1"/>
          </p:cNvSpPr>
          <p:nvPr>
            <p:ph idx="1"/>
          </p:nvPr>
        </p:nvSpPr>
        <p:spPr>
          <a:xfrm>
            <a:off x="628649" y="1527175"/>
            <a:ext cx="8177213" cy="4572000"/>
          </a:xfrm>
        </p:spPr>
        <p:txBody>
          <a:bodyPr>
            <a:normAutofit/>
          </a:bodyPr>
          <a:lstStyle/>
          <a:p>
            <a:pPr eaLnBrk="1" hangingPunct="1"/>
            <a:r>
              <a:rPr lang="en-US" sz="3200" dirty="0" smtClean="0"/>
              <a:t>Is the </a:t>
            </a:r>
            <a:r>
              <a:rPr lang="en-US" sz="3200" dirty="0" smtClean="0">
                <a:solidFill>
                  <a:srgbClr val="C00000"/>
                </a:solidFill>
              </a:rPr>
              <a:t>most important part </a:t>
            </a:r>
            <a:r>
              <a:rPr lang="en-US" sz="3200" dirty="0" smtClean="0"/>
              <a:t>in any SLR</a:t>
            </a:r>
          </a:p>
          <a:p>
            <a:pPr eaLnBrk="1" hangingPunct="1"/>
            <a:r>
              <a:rPr lang="en-US" sz="3200" dirty="0" smtClean="0"/>
              <a:t>Is not necessarily the same as questions addressed in your research</a:t>
            </a:r>
          </a:p>
          <a:p>
            <a:pPr eaLnBrk="1" hangingPunct="1"/>
            <a:r>
              <a:rPr lang="en-US" sz="3200" dirty="0" smtClean="0"/>
              <a:t>Is used </a:t>
            </a:r>
            <a:r>
              <a:rPr lang="en-US" sz="3200" dirty="0" smtClean="0">
                <a:solidFill>
                  <a:srgbClr val="C00000"/>
                </a:solidFill>
              </a:rPr>
              <a:t>to guide the search process</a:t>
            </a:r>
          </a:p>
          <a:p>
            <a:pPr eaLnBrk="1" hangingPunct="1"/>
            <a:r>
              <a:rPr lang="en-US" sz="3200" dirty="0" smtClean="0"/>
              <a:t>Is used </a:t>
            </a:r>
            <a:r>
              <a:rPr lang="en-US" sz="3200" dirty="0" smtClean="0">
                <a:solidFill>
                  <a:srgbClr val="C00000"/>
                </a:solidFill>
              </a:rPr>
              <a:t>to guide the extraction process</a:t>
            </a:r>
          </a:p>
          <a:p>
            <a:pPr eaLnBrk="1" hangingPunct="1"/>
            <a:r>
              <a:rPr lang="en-US" sz="3200" dirty="0" smtClean="0"/>
              <a:t>Data analysis (synthesis of evidence) is expected to answer your SLR’s RQ</a:t>
            </a:r>
          </a:p>
          <a:p>
            <a:pPr eaLnBrk="1" hangingPunct="1"/>
            <a:endParaRPr lang="en-US" sz="3200" dirty="0" smtClean="0"/>
          </a:p>
        </p:txBody>
      </p:sp>
      <p:sp>
        <p:nvSpPr>
          <p:cNvPr id="2" name="Slide Number Placeholder 1"/>
          <p:cNvSpPr>
            <a:spLocks noGrp="1"/>
          </p:cNvSpPr>
          <p:nvPr>
            <p:ph type="sldNum" sz="quarter" idx="12"/>
          </p:nvPr>
        </p:nvSpPr>
        <p:spPr/>
        <p:txBody>
          <a:bodyPr/>
          <a:lstStyle/>
          <a:p>
            <a:fld id="{C546E0E4-908A-4724-B308-E4F6AE4FA0DD}" type="slidenum">
              <a:rPr lang="en-US" smtClean="0">
                <a:solidFill>
                  <a:prstClr val="black">
                    <a:tint val="75000"/>
                  </a:prstClr>
                </a:solidFill>
              </a:rPr>
              <a:pPr/>
              <a:t>21</a:t>
            </a:fld>
            <a:endParaRPr lang="en-US">
              <a:solidFill>
                <a:prstClr val="black">
                  <a:tint val="75000"/>
                </a:prstClr>
              </a:solidFill>
            </a:endParaRPr>
          </a:p>
        </p:txBody>
      </p:sp>
    </p:spTree>
    <p:extLst>
      <p:ext uri="{BB962C8B-B14F-4D97-AF65-F5344CB8AC3E}">
        <p14:creationId xmlns:p14="http://schemas.microsoft.com/office/powerpoint/2010/main" val="73246298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normAutofit/>
          </a:bodyPr>
          <a:lstStyle/>
          <a:p>
            <a:pPr eaLnBrk="1" fontAlgn="auto" hangingPunct="1">
              <a:spcAft>
                <a:spcPts val="0"/>
              </a:spcAft>
              <a:defRPr/>
            </a:pPr>
            <a:r>
              <a:rPr lang="en-US" dirty="0" smtClean="0"/>
              <a:t>Formulation of RQ</a:t>
            </a:r>
          </a:p>
        </p:txBody>
      </p:sp>
      <p:sp>
        <p:nvSpPr>
          <p:cNvPr id="31748" name="Content Placeholder 3"/>
          <p:cNvSpPr>
            <a:spLocks noGrp="1"/>
          </p:cNvSpPr>
          <p:nvPr>
            <p:ph idx="1"/>
          </p:nvPr>
        </p:nvSpPr>
        <p:spPr>
          <a:xfrm>
            <a:off x="628649" y="1527174"/>
            <a:ext cx="8177213" cy="4949825"/>
          </a:xfrm>
        </p:spPr>
        <p:txBody>
          <a:bodyPr>
            <a:normAutofit/>
          </a:bodyPr>
          <a:lstStyle/>
          <a:p>
            <a:pPr eaLnBrk="1" hangingPunct="1"/>
            <a:r>
              <a:rPr lang="en-US" dirty="0" smtClean="0"/>
              <a:t>Features of </a:t>
            </a:r>
            <a:r>
              <a:rPr lang="en-US" dirty="0" smtClean="0">
                <a:solidFill>
                  <a:srgbClr val="C00000"/>
                </a:solidFill>
              </a:rPr>
              <a:t>good question</a:t>
            </a:r>
            <a:r>
              <a:rPr lang="en-US" dirty="0" smtClean="0"/>
              <a:t>:</a:t>
            </a:r>
          </a:p>
          <a:p>
            <a:pPr lvl="1" eaLnBrk="1" hangingPunct="1"/>
            <a:r>
              <a:rPr lang="en-US" dirty="0" smtClean="0"/>
              <a:t>The RQ is </a:t>
            </a:r>
            <a:r>
              <a:rPr lang="en-US" dirty="0" smtClean="0">
                <a:solidFill>
                  <a:srgbClr val="0070C0"/>
                </a:solidFill>
              </a:rPr>
              <a:t>meaningful and important </a:t>
            </a:r>
            <a:r>
              <a:rPr lang="en-US" dirty="0" smtClean="0"/>
              <a:t>to practitioners and researchers.</a:t>
            </a:r>
          </a:p>
          <a:p>
            <a:pPr lvl="1" eaLnBrk="1" hangingPunct="1"/>
            <a:r>
              <a:rPr lang="en-US" dirty="0" smtClean="0"/>
              <a:t>The RQ will lead </a:t>
            </a:r>
            <a:r>
              <a:rPr lang="en-US" dirty="0" smtClean="0">
                <a:solidFill>
                  <a:srgbClr val="0070C0"/>
                </a:solidFill>
              </a:rPr>
              <a:t>to changes </a:t>
            </a:r>
            <a:r>
              <a:rPr lang="en-US" dirty="0" smtClean="0"/>
              <a:t>in current software engineering practice or </a:t>
            </a:r>
            <a:r>
              <a:rPr lang="en-US" dirty="0" smtClean="0">
                <a:solidFill>
                  <a:srgbClr val="0070C0"/>
                </a:solidFill>
              </a:rPr>
              <a:t>to increase confidence </a:t>
            </a:r>
            <a:r>
              <a:rPr lang="en-US" dirty="0" smtClean="0"/>
              <a:t>in the value of current practice</a:t>
            </a:r>
          </a:p>
          <a:p>
            <a:pPr lvl="1" eaLnBrk="1" hangingPunct="1"/>
            <a:r>
              <a:rPr lang="en-US" dirty="0" smtClean="0"/>
              <a:t>The RQ will </a:t>
            </a:r>
            <a:r>
              <a:rPr lang="en-US" dirty="0" smtClean="0">
                <a:solidFill>
                  <a:srgbClr val="0070C0"/>
                </a:solidFill>
              </a:rPr>
              <a:t>identify discrepancies </a:t>
            </a:r>
            <a:r>
              <a:rPr lang="en-US" dirty="0" smtClean="0"/>
              <a:t>between commonly held beliefs and the reality</a:t>
            </a:r>
          </a:p>
          <a:p>
            <a:pPr eaLnBrk="1" hangingPunct="1"/>
            <a:r>
              <a:rPr lang="en-US" dirty="0" smtClean="0"/>
              <a:t>RQ can be derived primarily </a:t>
            </a:r>
            <a:r>
              <a:rPr lang="en-US" dirty="0" smtClean="0">
                <a:solidFill>
                  <a:srgbClr val="C00000"/>
                </a:solidFill>
              </a:rPr>
              <a:t>based on researcher’s interest</a:t>
            </a:r>
            <a:endParaRPr lang="en-US" dirty="0" smtClean="0"/>
          </a:p>
          <a:p>
            <a:pPr lvl="1"/>
            <a:r>
              <a:rPr lang="en-US" dirty="0" smtClean="0"/>
              <a:t>An SLR for PhD thesis should </a:t>
            </a:r>
            <a:r>
              <a:rPr lang="en-US" dirty="0" smtClean="0">
                <a:solidFill>
                  <a:srgbClr val="0070C0"/>
                </a:solidFill>
              </a:rPr>
              <a:t>identify existing basis for the research work</a:t>
            </a:r>
            <a:r>
              <a:rPr lang="en-US" dirty="0" smtClean="0"/>
              <a:t> and where it fits in the current body of knowledge</a:t>
            </a:r>
          </a:p>
          <a:p>
            <a:pPr eaLnBrk="1" hangingPunct="1"/>
            <a:endParaRPr lang="en-US" dirty="0" smtClean="0"/>
          </a:p>
          <a:p>
            <a:pPr eaLnBrk="1" hangingPunct="1"/>
            <a:endParaRPr lang="en-US" dirty="0" smtClean="0"/>
          </a:p>
        </p:txBody>
      </p:sp>
      <p:sp>
        <p:nvSpPr>
          <p:cNvPr id="2" name="Slide Number Placeholder 1"/>
          <p:cNvSpPr>
            <a:spLocks noGrp="1"/>
          </p:cNvSpPr>
          <p:nvPr>
            <p:ph type="sldNum" sz="quarter" idx="12"/>
          </p:nvPr>
        </p:nvSpPr>
        <p:spPr/>
        <p:txBody>
          <a:bodyPr/>
          <a:lstStyle/>
          <a:p>
            <a:fld id="{C546E0E4-908A-4724-B308-E4F6AE4FA0DD}" type="slidenum">
              <a:rPr lang="en-US" smtClean="0">
                <a:solidFill>
                  <a:prstClr val="black">
                    <a:tint val="75000"/>
                  </a:prstClr>
                </a:solidFill>
              </a:rPr>
              <a:pPr/>
              <a:t>22</a:t>
            </a:fld>
            <a:endParaRPr lang="en-US">
              <a:solidFill>
                <a:prstClr val="black">
                  <a:tint val="75000"/>
                </a:prstClr>
              </a:solidFill>
            </a:endParaRPr>
          </a:p>
        </p:txBody>
      </p:sp>
    </p:spTree>
    <p:extLst>
      <p:ext uri="{BB962C8B-B14F-4D97-AF65-F5344CB8AC3E}">
        <p14:creationId xmlns:p14="http://schemas.microsoft.com/office/powerpoint/2010/main" val="19926689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normAutofit/>
          </a:bodyPr>
          <a:lstStyle/>
          <a:p>
            <a:pPr eaLnBrk="1" fontAlgn="auto" hangingPunct="1">
              <a:spcAft>
                <a:spcPts val="0"/>
              </a:spcAft>
              <a:defRPr/>
            </a:pPr>
            <a:r>
              <a:rPr lang="en-US" dirty="0"/>
              <a:t>Formulation of </a:t>
            </a:r>
            <a:r>
              <a:rPr lang="en-US" dirty="0" smtClean="0"/>
              <a:t>RQ</a:t>
            </a:r>
            <a:endParaRPr lang="en-US" dirty="0"/>
          </a:p>
        </p:txBody>
      </p:sp>
      <p:sp>
        <p:nvSpPr>
          <p:cNvPr id="110597" name="Rectangle 5"/>
          <p:cNvSpPr>
            <a:spLocks noGrp="1" noChangeArrowheads="1"/>
          </p:cNvSpPr>
          <p:nvPr>
            <p:ph idx="1"/>
          </p:nvPr>
        </p:nvSpPr>
        <p:spPr>
          <a:xfrm>
            <a:off x="76200" y="1524000"/>
            <a:ext cx="8839200" cy="4800600"/>
          </a:xfrm>
        </p:spPr>
        <p:txBody>
          <a:bodyPr>
            <a:noAutofit/>
          </a:bodyPr>
          <a:lstStyle/>
          <a:p>
            <a:pPr marL="548640" indent="-411480" eaLnBrk="1" fontAlgn="auto" hangingPunct="1">
              <a:spcAft>
                <a:spcPts val="0"/>
              </a:spcAft>
              <a:buClr>
                <a:schemeClr val="tx1">
                  <a:shade val="95000"/>
                </a:schemeClr>
              </a:buClr>
              <a:buFont typeface="Wingdings 2" pitchFamily="18" charset="2"/>
              <a:buNone/>
              <a:defRPr/>
            </a:pPr>
            <a:r>
              <a:rPr lang="en-NZ" dirty="0" smtClean="0"/>
              <a:t>	The formulation of RQs about effectiveness of a treatment should </a:t>
            </a:r>
            <a:r>
              <a:rPr lang="en-NZ" dirty="0"/>
              <a:t>focus on 5 elements known as </a:t>
            </a:r>
            <a:r>
              <a:rPr lang="en-NZ" dirty="0" smtClean="0"/>
              <a:t>PICOC:</a:t>
            </a:r>
            <a:endParaRPr lang="en-NZ" dirty="0"/>
          </a:p>
          <a:p>
            <a:pPr marL="1005840" lvl="1" indent="-411480">
              <a:buClr>
                <a:schemeClr val="tx1">
                  <a:shade val="95000"/>
                </a:schemeClr>
              </a:buClr>
              <a:buFont typeface="Wingdings" panose="05000000000000000000" pitchFamily="2" charset="2"/>
              <a:buChar char="§"/>
              <a:defRPr/>
            </a:pPr>
            <a:r>
              <a:rPr lang="en-US" b="1" dirty="0" smtClean="0">
                <a:solidFill>
                  <a:srgbClr val="C00000"/>
                </a:solidFill>
              </a:rPr>
              <a:t>Population (P)</a:t>
            </a:r>
            <a:r>
              <a:rPr lang="en-US" b="1" i="1" dirty="0" smtClean="0"/>
              <a:t> </a:t>
            </a:r>
            <a:r>
              <a:rPr lang="en-US" dirty="0"/>
              <a:t>- the </a:t>
            </a:r>
            <a:r>
              <a:rPr lang="en-US" dirty="0">
                <a:solidFill>
                  <a:srgbClr val="0070C0"/>
                </a:solidFill>
              </a:rPr>
              <a:t>target group </a:t>
            </a:r>
            <a:r>
              <a:rPr lang="en-US" dirty="0"/>
              <a:t>for the investigation (e.g. people, software etc</a:t>
            </a:r>
            <a:r>
              <a:rPr lang="en-US" dirty="0" smtClean="0"/>
              <a:t>.)</a:t>
            </a:r>
            <a:endParaRPr lang="en-US" dirty="0"/>
          </a:p>
          <a:p>
            <a:pPr marL="1005840" lvl="1" indent="-411480">
              <a:buClr>
                <a:schemeClr val="tx1">
                  <a:shade val="95000"/>
                </a:schemeClr>
              </a:buClr>
              <a:buFont typeface="Wingdings" panose="05000000000000000000" pitchFamily="2" charset="2"/>
              <a:buChar char="§"/>
              <a:defRPr/>
            </a:pPr>
            <a:r>
              <a:rPr lang="en-US" b="1" dirty="0" smtClean="0">
                <a:solidFill>
                  <a:srgbClr val="C00000"/>
                </a:solidFill>
              </a:rPr>
              <a:t>Intervention (I) </a:t>
            </a:r>
            <a:r>
              <a:rPr lang="en-US" dirty="0"/>
              <a:t>- specifies the </a:t>
            </a:r>
            <a:r>
              <a:rPr lang="en-US" dirty="0">
                <a:solidFill>
                  <a:srgbClr val="0070C0"/>
                </a:solidFill>
              </a:rPr>
              <a:t>investigation aspects </a:t>
            </a:r>
            <a:r>
              <a:rPr lang="en-US" dirty="0"/>
              <a:t>or issues of interest to the </a:t>
            </a:r>
            <a:r>
              <a:rPr lang="en-US" dirty="0" smtClean="0"/>
              <a:t>researchers</a:t>
            </a:r>
            <a:endParaRPr lang="en-US" dirty="0"/>
          </a:p>
          <a:p>
            <a:pPr marL="1005840" lvl="1" indent="-411480">
              <a:buClr>
                <a:schemeClr val="tx1">
                  <a:shade val="95000"/>
                </a:schemeClr>
              </a:buClr>
              <a:buFont typeface="Wingdings" panose="05000000000000000000" pitchFamily="2" charset="2"/>
              <a:buChar char="§"/>
              <a:defRPr/>
            </a:pPr>
            <a:r>
              <a:rPr lang="en-US" b="1" dirty="0">
                <a:solidFill>
                  <a:srgbClr val="C00000"/>
                </a:solidFill>
              </a:rPr>
              <a:t>Comparison </a:t>
            </a:r>
            <a:r>
              <a:rPr lang="en-US" b="1" dirty="0" smtClean="0">
                <a:solidFill>
                  <a:srgbClr val="C00000"/>
                </a:solidFill>
              </a:rPr>
              <a:t>(C)</a:t>
            </a:r>
            <a:r>
              <a:rPr lang="en-US" dirty="0" smtClean="0"/>
              <a:t>– </a:t>
            </a:r>
            <a:r>
              <a:rPr lang="en-US" dirty="0"/>
              <a:t>aspect of the investigation </a:t>
            </a:r>
            <a:r>
              <a:rPr lang="en-US" dirty="0">
                <a:solidFill>
                  <a:srgbClr val="0070C0"/>
                </a:solidFill>
              </a:rPr>
              <a:t>with which the intervention is being compared </a:t>
            </a:r>
            <a:r>
              <a:rPr lang="en-US" dirty="0" smtClean="0">
                <a:solidFill>
                  <a:srgbClr val="0070C0"/>
                </a:solidFill>
              </a:rPr>
              <a:t>to</a:t>
            </a:r>
            <a:endParaRPr lang="en-US" dirty="0">
              <a:solidFill>
                <a:srgbClr val="0070C0"/>
              </a:solidFill>
            </a:endParaRPr>
          </a:p>
          <a:p>
            <a:pPr marL="1005840" lvl="1" indent="-411480">
              <a:buClr>
                <a:schemeClr val="tx1">
                  <a:shade val="95000"/>
                </a:schemeClr>
              </a:buClr>
              <a:buFont typeface="Wingdings" panose="05000000000000000000" pitchFamily="2" charset="2"/>
              <a:buChar char="§"/>
              <a:defRPr/>
            </a:pPr>
            <a:r>
              <a:rPr lang="en-US" b="1" dirty="0">
                <a:solidFill>
                  <a:srgbClr val="C00000"/>
                </a:solidFill>
              </a:rPr>
              <a:t>Outcomes </a:t>
            </a:r>
            <a:r>
              <a:rPr lang="en-US" b="1" dirty="0" smtClean="0">
                <a:solidFill>
                  <a:srgbClr val="C00000"/>
                </a:solidFill>
              </a:rPr>
              <a:t>(O)</a:t>
            </a:r>
            <a:r>
              <a:rPr lang="en-US" dirty="0" smtClean="0"/>
              <a:t>– </a:t>
            </a:r>
            <a:r>
              <a:rPr lang="en-US" dirty="0"/>
              <a:t>the </a:t>
            </a:r>
            <a:r>
              <a:rPr lang="en-US" dirty="0">
                <a:solidFill>
                  <a:srgbClr val="0070C0"/>
                </a:solidFill>
              </a:rPr>
              <a:t>effect</a:t>
            </a:r>
            <a:r>
              <a:rPr lang="en-US" dirty="0"/>
              <a:t> of the intervention</a:t>
            </a:r>
          </a:p>
          <a:p>
            <a:pPr marL="1005840" lvl="1" indent="-411480">
              <a:buClr>
                <a:schemeClr val="tx1">
                  <a:shade val="95000"/>
                </a:schemeClr>
              </a:buClr>
              <a:buFont typeface="Wingdings" panose="05000000000000000000" pitchFamily="2" charset="2"/>
              <a:buChar char="§"/>
              <a:defRPr/>
            </a:pPr>
            <a:r>
              <a:rPr lang="en-US" b="1" dirty="0">
                <a:solidFill>
                  <a:srgbClr val="C00000"/>
                </a:solidFill>
              </a:rPr>
              <a:t>Context </a:t>
            </a:r>
            <a:r>
              <a:rPr lang="en-US" b="1" dirty="0" smtClean="0">
                <a:solidFill>
                  <a:srgbClr val="C00000"/>
                </a:solidFill>
              </a:rPr>
              <a:t>(C)</a:t>
            </a:r>
            <a:r>
              <a:rPr lang="en-US" dirty="0" smtClean="0"/>
              <a:t>– </a:t>
            </a:r>
            <a:r>
              <a:rPr lang="en-US" dirty="0"/>
              <a:t>the </a:t>
            </a:r>
            <a:r>
              <a:rPr lang="en-US" dirty="0">
                <a:solidFill>
                  <a:srgbClr val="0070C0"/>
                </a:solidFill>
              </a:rPr>
              <a:t>setting or environment</a:t>
            </a:r>
            <a:r>
              <a:rPr lang="en-US" dirty="0"/>
              <a:t> of the </a:t>
            </a:r>
            <a:r>
              <a:rPr lang="en-US" dirty="0" smtClean="0"/>
              <a:t>investigation</a:t>
            </a:r>
          </a:p>
          <a:p>
            <a:pPr marL="594360" lvl="1" indent="0">
              <a:buClr>
                <a:schemeClr val="tx1">
                  <a:shade val="95000"/>
                </a:schemeClr>
              </a:buClr>
              <a:buNone/>
              <a:defRPr/>
            </a:pPr>
            <a:endParaRPr lang="en-US" dirty="0"/>
          </a:p>
          <a:p>
            <a:pPr marL="594360" lvl="1" indent="0">
              <a:buClr>
                <a:schemeClr val="tx1">
                  <a:shade val="95000"/>
                </a:schemeClr>
              </a:buClr>
              <a:buNone/>
              <a:defRPr/>
            </a:pPr>
            <a:r>
              <a:rPr lang="en-US" sz="2000" i="1" dirty="0" smtClean="0"/>
              <a:t>(</a:t>
            </a:r>
            <a:r>
              <a:rPr lang="en-US" sz="2000" i="1" dirty="0" err="1" smtClean="0"/>
              <a:t>Petticrew</a:t>
            </a:r>
            <a:r>
              <a:rPr lang="en-US" sz="2000" i="1" dirty="0" smtClean="0"/>
              <a:t> et al., Systematic </a:t>
            </a:r>
            <a:r>
              <a:rPr lang="en-US" sz="2000" i="1" dirty="0"/>
              <a:t>Reviews in the Social Sciences: A Practical </a:t>
            </a:r>
            <a:r>
              <a:rPr lang="en-US" sz="2000" i="1" dirty="0" smtClean="0"/>
              <a:t>Guide, Blackwell Publishing, 2006)</a:t>
            </a:r>
            <a:endParaRPr lang="en-US" sz="2000" i="1" dirty="0"/>
          </a:p>
          <a:p>
            <a:pPr marL="594360" lvl="1" indent="0">
              <a:buClr>
                <a:schemeClr val="tx1">
                  <a:shade val="95000"/>
                </a:schemeClr>
              </a:buClr>
              <a:buNone/>
              <a:defRPr/>
            </a:pPr>
            <a:endParaRPr lang="en-US" dirty="0"/>
          </a:p>
        </p:txBody>
      </p:sp>
      <p:sp>
        <p:nvSpPr>
          <p:cNvPr id="2" name="Slide Number Placeholder 1"/>
          <p:cNvSpPr>
            <a:spLocks noGrp="1"/>
          </p:cNvSpPr>
          <p:nvPr>
            <p:ph type="sldNum" sz="quarter" idx="12"/>
          </p:nvPr>
        </p:nvSpPr>
        <p:spPr/>
        <p:txBody>
          <a:bodyPr/>
          <a:lstStyle/>
          <a:p>
            <a:fld id="{C546E0E4-908A-4724-B308-E4F6AE4FA0DD}" type="slidenum">
              <a:rPr lang="en-US" smtClean="0">
                <a:solidFill>
                  <a:prstClr val="black">
                    <a:tint val="75000"/>
                  </a:prstClr>
                </a:solidFill>
              </a:rPr>
              <a:pPr/>
              <a:t>23</a:t>
            </a:fld>
            <a:endParaRPr lang="en-US">
              <a:solidFill>
                <a:prstClr val="black">
                  <a:tint val="75000"/>
                </a:prstClr>
              </a:solidFill>
            </a:endParaRPr>
          </a:p>
        </p:txBody>
      </p:sp>
    </p:spTree>
    <p:extLst>
      <p:ext uri="{BB962C8B-B14F-4D97-AF65-F5344CB8AC3E}">
        <p14:creationId xmlns:p14="http://schemas.microsoft.com/office/powerpoint/2010/main" val="368141219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628650" y="152400"/>
            <a:ext cx="8439150" cy="1200149"/>
          </a:xfrm>
        </p:spPr>
        <p:txBody>
          <a:bodyPr>
            <a:normAutofit/>
          </a:bodyPr>
          <a:lstStyle/>
          <a:p>
            <a:pPr eaLnBrk="1" fontAlgn="auto" hangingPunct="1">
              <a:spcAft>
                <a:spcPts val="0"/>
              </a:spcAft>
              <a:defRPr/>
            </a:pPr>
            <a:r>
              <a:rPr lang="en-US" sz="3600" dirty="0" smtClean="0"/>
              <a:t>Example of PICOC (Kitchenham et al., 2007)</a:t>
            </a:r>
          </a:p>
        </p:txBody>
      </p:sp>
      <p:graphicFrame>
        <p:nvGraphicFramePr>
          <p:cNvPr id="5" name="Group 31"/>
          <p:cNvGraphicFramePr>
            <a:graphicFrameLocks/>
          </p:cNvGraphicFramePr>
          <p:nvPr>
            <p:extLst/>
          </p:nvPr>
        </p:nvGraphicFramePr>
        <p:xfrm>
          <a:off x="457200" y="3200400"/>
          <a:ext cx="8229600" cy="3322320"/>
        </p:xfrm>
        <a:graphic>
          <a:graphicData uri="http://schemas.openxmlformats.org/drawingml/2006/table">
            <a:tbl>
              <a:tblPr/>
              <a:tblGrid>
                <a:gridCol w="2290763"/>
                <a:gridCol w="5938837"/>
              </a:tblGrid>
              <a:tr h="533400">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NZ" sz="2400" b="0" i="0" u="none" strike="noStrike" cap="none" normalizeH="0" baseline="0" dirty="0" smtClean="0">
                          <a:ln>
                            <a:noFill/>
                          </a:ln>
                          <a:solidFill>
                            <a:schemeClr val="tx1"/>
                          </a:solidFill>
                          <a:effectLst/>
                          <a:latin typeface="+mn-lt"/>
                        </a:rPr>
                        <a:t>Population:</a:t>
                      </a:r>
                      <a:endParaRPr kumimoji="0" lang="en-US" sz="2400" b="0" i="0" u="none" strike="noStrike" cap="none" normalizeH="0" baseline="0" dirty="0" smtClean="0">
                        <a:ln>
                          <a:noFill/>
                        </a:ln>
                        <a:solidFill>
                          <a:schemeClr val="tx1"/>
                        </a:solidFill>
                        <a:effectLst/>
                        <a:latin typeface="+mn-lt"/>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NZ" sz="2400" b="0" i="0" u="none" strike="noStrike" cap="none" normalizeH="0" baseline="0" dirty="0" smtClean="0">
                          <a:ln>
                            <a:noFill/>
                          </a:ln>
                          <a:solidFill>
                            <a:schemeClr val="tx1"/>
                          </a:solidFill>
                          <a:effectLst/>
                          <a:latin typeface="+mn-lt"/>
                        </a:rPr>
                        <a:t>Software or web project</a:t>
                      </a:r>
                      <a:endParaRPr kumimoji="0" lang="en-US" sz="24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NZ" sz="2400" b="0" i="0" u="none" strike="noStrike" cap="none" normalizeH="0" baseline="0" dirty="0" smtClean="0">
                          <a:ln>
                            <a:noFill/>
                          </a:ln>
                          <a:solidFill>
                            <a:schemeClr val="tx1"/>
                          </a:solidFill>
                          <a:effectLst/>
                          <a:latin typeface="+mn-lt"/>
                        </a:rPr>
                        <a:t>Intervention:</a:t>
                      </a:r>
                      <a:endParaRPr kumimoji="0" lang="en-US" sz="2400" b="0" i="0" u="none" strike="noStrike" cap="none" normalizeH="0" baseline="0" dirty="0" smtClean="0">
                        <a:ln>
                          <a:noFill/>
                        </a:ln>
                        <a:solidFill>
                          <a:schemeClr val="tx1"/>
                        </a:solidFill>
                        <a:effectLst/>
                        <a:latin typeface="+mn-lt"/>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NZ" sz="2400" b="0" i="0" u="none" strike="noStrike" cap="none" normalizeH="0" baseline="0" dirty="0" smtClean="0">
                          <a:ln>
                            <a:noFill/>
                          </a:ln>
                          <a:solidFill>
                            <a:schemeClr val="tx1"/>
                          </a:solidFill>
                          <a:effectLst/>
                          <a:latin typeface="+mn-lt"/>
                        </a:rPr>
                        <a:t>Cross-company project effort estimation model</a:t>
                      </a:r>
                      <a:endParaRPr kumimoji="0" lang="en-US" sz="24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NZ" sz="2400" b="0" i="0" u="none" strike="noStrike" cap="none" normalizeH="0" baseline="0" dirty="0" smtClean="0">
                          <a:ln>
                            <a:noFill/>
                          </a:ln>
                          <a:solidFill>
                            <a:schemeClr val="tx1"/>
                          </a:solidFill>
                          <a:effectLst/>
                          <a:latin typeface="+mn-lt"/>
                        </a:rPr>
                        <a:t>Comparison:</a:t>
                      </a:r>
                      <a:endParaRPr kumimoji="0" lang="en-US" sz="2400" b="0" i="0" u="none" strike="noStrike" cap="none" normalizeH="0" baseline="0" dirty="0" smtClean="0">
                        <a:ln>
                          <a:noFill/>
                        </a:ln>
                        <a:solidFill>
                          <a:schemeClr val="tx1"/>
                        </a:solidFill>
                        <a:effectLst/>
                        <a:latin typeface="+mn-lt"/>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NZ" sz="2400" b="0" i="0" u="none" strike="noStrike" cap="none" normalizeH="0" baseline="0" dirty="0" smtClean="0">
                          <a:ln>
                            <a:noFill/>
                          </a:ln>
                          <a:solidFill>
                            <a:schemeClr val="tx1"/>
                          </a:solidFill>
                          <a:effectLst/>
                          <a:latin typeface="+mn-lt"/>
                        </a:rPr>
                        <a:t>Single-company project effort estimation model</a:t>
                      </a:r>
                      <a:endParaRPr kumimoji="0" lang="en-US" sz="24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NZ" sz="2400" b="0" i="0" u="none" strike="noStrike" cap="none" normalizeH="0" baseline="0" dirty="0" smtClean="0">
                          <a:ln>
                            <a:noFill/>
                          </a:ln>
                          <a:solidFill>
                            <a:schemeClr val="tx1"/>
                          </a:solidFill>
                          <a:effectLst/>
                          <a:latin typeface="+mn-lt"/>
                        </a:rPr>
                        <a:t>Outcomes:</a:t>
                      </a:r>
                      <a:endParaRPr kumimoji="0" lang="en-US" sz="2400" b="0" i="0" u="none" strike="noStrike" cap="none" normalizeH="0" baseline="0" dirty="0" smtClean="0">
                        <a:ln>
                          <a:noFill/>
                        </a:ln>
                        <a:solidFill>
                          <a:schemeClr val="tx1"/>
                        </a:solidFill>
                        <a:effectLst/>
                        <a:latin typeface="+mn-lt"/>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NZ" sz="2400" b="0" i="0" u="none" strike="noStrike" cap="none" normalizeH="0" baseline="0" dirty="0" smtClean="0">
                          <a:ln>
                            <a:noFill/>
                          </a:ln>
                          <a:solidFill>
                            <a:schemeClr val="tx1"/>
                          </a:solidFill>
                          <a:effectLst/>
                          <a:latin typeface="+mn-lt"/>
                        </a:rPr>
                        <a:t>Prediction or estimate accuracy</a:t>
                      </a:r>
                      <a:endParaRPr kumimoji="0" lang="en-US" sz="24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NZ" sz="2400" b="0" i="0" u="none" strike="noStrike" cap="none" normalizeH="0" baseline="0" dirty="0" smtClean="0">
                          <a:ln>
                            <a:noFill/>
                          </a:ln>
                          <a:solidFill>
                            <a:schemeClr val="tx1"/>
                          </a:solidFill>
                          <a:effectLst/>
                          <a:latin typeface="+mn-lt"/>
                        </a:rPr>
                        <a:t>Context:</a:t>
                      </a:r>
                      <a:endParaRPr kumimoji="0" lang="en-US" sz="2400" b="0" i="0" u="none" strike="noStrike" cap="none" normalizeH="0" baseline="0" dirty="0" smtClean="0">
                        <a:ln>
                          <a:noFill/>
                        </a:ln>
                        <a:solidFill>
                          <a:schemeClr val="tx1"/>
                        </a:solidFill>
                        <a:effectLst/>
                        <a:latin typeface="+mn-lt"/>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400" b="0" i="0" u="none" strike="noStrike" cap="none" normalizeH="0" baseline="0" dirty="0" smtClean="0">
                          <a:ln>
                            <a:noFill/>
                          </a:ln>
                          <a:solidFill>
                            <a:schemeClr val="tx1"/>
                          </a:solidFill>
                          <a:effectLst/>
                          <a:latin typeface="+mn-lt"/>
                        </a:rPr>
                        <a:t>None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Rectangle 5"/>
          <p:cNvSpPr/>
          <p:nvPr/>
        </p:nvSpPr>
        <p:spPr>
          <a:xfrm>
            <a:off x="499989" y="1352549"/>
            <a:ext cx="8153400" cy="1200329"/>
          </a:xfrm>
          <a:prstGeom prst="rect">
            <a:avLst/>
          </a:prstGeom>
        </p:spPr>
        <p:txBody>
          <a:bodyPr wrap="square">
            <a:spAutoFit/>
          </a:bodyPr>
          <a:lstStyle/>
          <a:p>
            <a:pPr algn="l"/>
            <a:r>
              <a:rPr lang="en-US" sz="2400" i="1" dirty="0" err="1">
                <a:effectLst/>
                <a:latin typeface="+mn-lt"/>
              </a:rPr>
              <a:t>Kitchenham</a:t>
            </a:r>
            <a:r>
              <a:rPr lang="en-US" sz="2400" i="1" dirty="0">
                <a:effectLst/>
                <a:latin typeface="+mn-lt"/>
              </a:rPr>
              <a:t> et al., A Systematic Review of Cross- vs. Within-Company Cost Estimation Studies, IEEE Transactions on Software Engineering, 33 (5), 2007 </a:t>
            </a:r>
          </a:p>
        </p:txBody>
      </p:sp>
      <p:sp>
        <p:nvSpPr>
          <p:cNvPr id="2" name="Slide Number Placeholder 1"/>
          <p:cNvSpPr>
            <a:spLocks noGrp="1"/>
          </p:cNvSpPr>
          <p:nvPr>
            <p:ph type="sldNum" sz="quarter" idx="12"/>
          </p:nvPr>
        </p:nvSpPr>
        <p:spPr/>
        <p:txBody>
          <a:bodyPr/>
          <a:lstStyle/>
          <a:p>
            <a:fld id="{C546E0E4-908A-4724-B308-E4F6AE4FA0DD}" type="slidenum">
              <a:rPr lang="en-US" smtClean="0">
                <a:solidFill>
                  <a:prstClr val="black">
                    <a:tint val="75000"/>
                  </a:prstClr>
                </a:solidFill>
              </a:rPr>
              <a:pPr/>
              <a:t>24</a:t>
            </a:fld>
            <a:endParaRPr lang="en-US">
              <a:solidFill>
                <a:prstClr val="black">
                  <a:tint val="75000"/>
                </a:prstClr>
              </a:solidFill>
            </a:endParaRPr>
          </a:p>
        </p:txBody>
      </p:sp>
    </p:spTree>
    <p:extLst>
      <p:ext uri="{BB962C8B-B14F-4D97-AF65-F5344CB8AC3E}">
        <p14:creationId xmlns:p14="http://schemas.microsoft.com/office/powerpoint/2010/main" val="82431755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628650" y="152400"/>
            <a:ext cx="8439150" cy="1200149"/>
          </a:xfrm>
        </p:spPr>
        <p:txBody>
          <a:bodyPr>
            <a:normAutofit/>
          </a:bodyPr>
          <a:lstStyle/>
          <a:p>
            <a:pPr>
              <a:defRPr/>
            </a:pPr>
            <a:r>
              <a:rPr lang="en-US" sz="3600" dirty="0" smtClean="0"/>
              <a:t>Example of PICOC </a:t>
            </a:r>
            <a:r>
              <a:rPr lang="en-US" sz="3600" dirty="0"/>
              <a:t>(</a:t>
            </a:r>
            <a:r>
              <a:rPr lang="en-US" sz="3600" dirty="0" err="1"/>
              <a:t>Salleh</a:t>
            </a:r>
            <a:r>
              <a:rPr lang="en-US" sz="3600" dirty="0"/>
              <a:t> et al., 2011)</a:t>
            </a:r>
            <a:endParaRPr lang="en-US" sz="3600" dirty="0" smtClean="0"/>
          </a:p>
        </p:txBody>
      </p:sp>
      <p:graphicFrame>
        <p:nvGraphicFramePr>
          <p:cNvPr id="9" name="Group 31"/>
          <p:cNvGraphicFramePr>
            <a:graphicFrameLocks/>
          </p:cNvGraphicFramePr>
          <p:nvPr>
            <p:extLst/>
          </p:nvPr>
        </p:nvGraphicFramePr>
        <p:xfrm>
          <a:off x="457200" y="3322320"/>
          <a:ext cx="8229600" cy="2956560"/>
        </p:xfrm>
        <a:graphic>
          <a:graphicData uri="http://schemas.openxmlformats.org/drawingml/2006/table">
            <a:tbl>
              <a:tblPr/>
              <a:tblGrid>
                <a:gridCol w="2290763"/>
                <a:gridCol w="5938837"/>
              </a:tblGrid>
              <a:tr h="533400">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NZ" sz="2400" b="0" i="0" u="none" strike="noStrike" cap="none" normalizeH="0" baseline="0" dirty="0" smtClean="0">
                          <a:ln>
                            <a:noFill/>
                          </a:ln>
                          <a:solidFill>
                            <a:schemeClr val="tx1"/>
                          </a:solidFill>
                          <a:effectLst/>
                          <a:latin typeface="+mn-lt"/>
                        </a:rPr>
                        <a:t>Population:</a:t>
                      </a:r>
                      <a:endParaRPr kumimoji="0" lang="en-US" sz="2400" b="0" i="0" u="none" strike="noStrike" cap="none" normalizeH="0" baseline="0" dirty="0" smtClean="0">
                        <a:ln>
                          <a:noFill/>
                        </a:ln>
                        <a:solidFill>
                          <a:schemeClr val="tx1"/>
                        </a:solidFill>
                        <a:effectLst/>
                        <a:latin typeface="+mn-lt"/>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NZ" sz="2400" b="0" i="0" u="none" strike="noStrike" cap="none" normalizeH="0" baseline="0" dirty="0" smtClean="0">
                          <a:ln>
                            <a:noFill/>
                          </a:ln>
                          <a:solidFill>
                            <a:schemeClr val="tx1"/>
                          </a:solidFill>
                          <a:effectLst/>
                          <a:latin typeface="+mn-lt"/>
                        </a:rPr>
                        <a:t>CS/SE students in higher education</a:t>
                      </a:r>
                      <a:endParaRPr kumimoji="0" lang="en-US" sz="24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NZ" sz="2400" b="0" i="0" u="none" strike="noStrike" cap="none" normalizeH="0" baseline="0" smtClean="0">
                          <a:ln>
                            <a:noFill/>
                          </a:ln>
                          <a:solidFill>
                            <a:schemeClr val="tx1"/>
                          </a:solidFill>
                          <a:effectLst/>
                          <a:latin typeface="+mn-lt"/>
                        </a:rPr>
                        <a:t>Intervention:</a:t>
                      </a:r>
                      <a:endParaRPr kumimoji="0" lang="en-US" sz="2400" b="0" i="0" u="none" strike="noStrike" cap="none" normalizeH="0" baseline="0" smtClean="0">
                        <a:ln>
                          <a:noFill/>
                        </a:ln>
                        <a:solidFill>
                          <a:schemeClr val="tx1"/>
                        </a:solidFill>
                        <a:effectLst/>
                        <a:latin typeface="+mn-lt"/>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NZ" sz="2400" b="0" i="0" u="none" strike="noStrike" cap="none" normalizeH="0" baseline="0" smtClean="0">
                          <a:ln>
                            <a:noFill/>
                          </a:ln>
                          <a:solidFill>
                            <a:schemeClr val="tx1"/>
                          </a:solidFill>
                          <a:effectLst/>
                          <a:latin typeface="+mn-lt"/>
                        </a:rPr>
                        <a:t>Pair programming</a:t>
                      </a:r>
                      <a:endParaRPr kumimoji="0" lang="en-US" sz="24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NZ" sz="2400" b="0" i="0" u="none" strike="noStrike" cap="none" normalizeH="0" baseline="0" smtClean="0">
                          <a:ln>
                            <a:noFill/>
                          </a:ln>
                          <a:solidFill>
                            <a:schemeClr val="tx1"/>
                          </a:solidFill>
                          <a:effectLst/>
                          <a:latin typeface="+mn-lt"/>
                        </a:rPr>
                        <a:t>Comparison:</a:t>
                      </a:r>
                      <a:endParaRPr kumimoji="0" lang="en-US" sz="2400" b="0" i="0" u="none" strike="noStrike" cap="none" normalizeH="0" baseline="0" smtClean="0">
                        <a:ln>
                          <a:noFill/>
                        </a:ln>
                        <a:solidFill>
                          <a:schemeClr val="tx1"/>
                        </a:solidFill>
                        <a:effectLst/>
                        <a:latin typeface="+mn-lt"/>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NZ" sz="2400" b="0" i="0" u="none" strike="noStrike" cap="none" normalizeH="0" baseline="0" dirty="0" smtClean="0">
                          <a:ln>
                            <a:noFill/>
                          </a:ln>
                          <a:solidFill>
                            <a:schemeClr val="tx1"/>
                          </a:solidFill>
                          <a:effectLst/>
                          <a:latin typeface="+mn-lt"/>
                        </a:rPr>
                        <a:t>N/A</a:t>
                      </a:r>
                      <a:endParaRPr kumimoji="0" lang="en-US" sz="24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NZ" sz="2400" b="0" i="0" u="none" strike="noStrike" cap="none" normalizeH="0" baseline="0" smtClean="0">
                          <a:ln>
                            <a:noFill/>
                          </a:ln>
                          <a:solidFill>
                            <a:schemeClr val="tx1"/>
                          </a:solidFill>
                          <a:effectLst/>
                          <a:latin typeface="+mn-lt"/>
                        </a:rPr>
                        <a:t>Outcomes:</a:t>
                      </a:r>
                      <a:endParaRPr kumimoji="0" lang="en-US" sz="2400" b="0" i="0" u="none" strike="noStrike" cap="none" normalizeH="0" baseline="0" smtClean="0">
                        <a:ln>
                          <a:noFill/>
                        </a:ln>
                        <a:solidFill>
                          <a:schemeClr val="tx1"/>
                        </a:solidFill>
                        <a:effectLst/>
                        <a:latin typeface="+mn-lt"/>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NZ" sz="2400" b="0" i="0" u="none" strike="noStrike" cap="none" normalizeH="0" baseline="0" dirty="0" smtClean="0">
                          <a:ln>
                            <a:noFill/>
                          </a:ln>
                          <a:solidFill>
                            <a:schemeClr val="tx1"/>
                          </a:solidFill>
                          <a:effectLst/>
                          <a:latin typeface="+mn-lt"/>
                        </a:rPr>
                        <a:t>Pair Programming’s effectiveness</a:t>
                      </a:r>
                      <a:endParaRPr kumimoji="0" lang="en-US" sz="24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NZ" sz="2400" b="0" i="0" u="none" strike="noStrike" cap="none" normalizeH="0" baseline="0" dirty="0" smtClean="0">
                          <a:ln>
                            <a:noFill/>
                          </a:ln>
                          <a:solidFill>
                            <a:schemeClr val="tx1"/>
                          </a:solidFill>
                          <a:effectLst/>
                          <a:latin typeface="+mn-lt"/>
                        </a:rPr>
                        <a:t>Context:</a:t>
                      </a:r>
                      <a:endParaRPr kumimoji="0" lang="en-US" sz="2400" b="0" i="0" u="none" strike="noStrike" cap="none" normalizeH="0" baseline="0" dirty="0" smtClean="0">
                        <a:ln>
                          <a:noFill/>
                        </a:ln>
                        <a:solidFill>
                          <a:schemeClr val="tx1"/>
                        </a:solidFill>
                        <a:effectLst/>
                        <a:latin typeface="+mn-lt"/>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NZ" sz="2400" b="0" i="0" u="none" strike="noStrike" cap="none" normalizeH="0" baseline="0" dirty="0" smtClean="0">
                          <a:ln>
                            <a:noFill/>
                          </a:ln>
                          <a:solidFill>
                            <a:schemeClr val="tx1"/>
                          </a:solidFill>
                          <a:effectLst/>
                          <a:latin typeface="+mn-lt"/>
                        </a:rPr>
                        <a:t>Review(s) of all empirical studies of PP within the domain of CS/SE in higher education</a:t>
                      </a:r>
                      <a:endParaRPr kumimoji="0" lang="en-US" sz="24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 name="Rectangle 9"/>
          <p:cNvSpPr/>
          <p:nvPr/>
        </p:nvSpPr>
        <p:spPr>
          <a:xfrm>
            <a:off x="457200" y="1402140"/>
            <a:ext cx="8153400" cy="1200329"/>
          </a:xfrm>
          <a:prstGeom prst="rect">
            <a:avLst/>
          </a:prstGeom>
        </p:spPr>
        <p:txBody>
          <a:bodyPr wrap="square">
            <a:spAutoFit/>
          </a:bodyPr>
          <a:lstStyle/>
          <a:p>
            <a:pPr algn="l"/>
            <a:r>
              <a:rPr lang="en-US" sz="2400" i="1" dirty="0" err="1" smtClean="0">
                <a:effectLst/>
                <a:latin typeface="+mn-lt"/>
              </a:rPr>
              <a:t>Salleh</a:t>
            </a:r>
            <a:r>
              <a:rPr lang="en-US" sz="2400" i="1" dirty="0">
                <a:effectLst/>
                <a:latin typeface="+mn-lt"/>
              </a:rPr>
              <a:t> </a:t>
            </a:r>
            <a:r>
              <a:rPr lang="en-US" sz="2400" i="1" dirty="0" smtClean="0">
                <a:effectLst/>
                <a:latin typeface="+mn-lt"/>
              </a:rPr>
              <a:t>et al., </a:t>
            </a:r>
            <a:r>
              <a:rPr lang="en-US" sz="2400" i="1" dirty="0">
                <a:effectLst/>
                <a:latin typeface="+mn-lt"/>
              </a:rPr>
              <a:t>Empirical studies of pair programming for CS/SE teaching in higher education: A systematic literature review. IEEE Transactions on Software Engineering, 37(4</a:t>
            </a:r>
            <a:r>
              <a:rPr lang="en-US" sz="2400" i="1" dirty="0" smtClean="0">
                <a:effectLst/>
                <a:latin typeface="+mn-lt"/>
              </a:rPr>
              <a:t>), 2011</a:t>
            </a:r>
            <a:endParaRPr lang="en-US" sz="2400" i="1" dirty="0">
              <a:effectLst/>
              <a:latin typeface="+mn-lt"/>
            </a:endParaRPr>
          </a:p>
        </p:txBody>
      </p:sp>
      <p:sp>
        <p:nvSpPr>
          <p:cNvPr id="2" name="Slide Number Placeholder 1"/>
          <p:cNvSpPr>
            <a:spLocks noGrp="1"/>
          </p:cNvSpPr>
          <p:nvPr>
            <p:ph type="sldNum" sz="quarter" idx="12"/>
          </p:nvPr>
        </p:nvSpPr>
        <p:spPr/>
        <p:txBody>
          <a:bodyPr/>
          <a:lstStyle/>
          <a:p>
            <a:fld id="{C546E0E4-908A-4724-B308-E4F6AE4FA0DD}" type="slidenum">
              <a:rPr lang="en-US" smtClean="0">
                <a:solidFill>
                  <a:prstClr val="black">
                    <a:tint val="75000"/>
                  </a:prstClr>
                </a:solidFill>
              </a:rPr>
              <a:pPr/>
              <a:t>25</a:t>
            </a:fld>
            <a:endParaRPr lang="en-US">
              <a:solidFill>
                <a:prstClr val="black">
                  <a:tint val="75000"/>
                </a:prstClr>
              </a:solidFill>
            </a:endParaRPr>
          </a:p>
        </p:txBody>
      </p:sp>
    </p:spTree>
    <p:extLst>
      <p:ext uri="{BB962C8B-B14F-4D97-AF65-F5344CB8AC3E}">
        <p14:creationId xmlns:p14="http://schemas.microsoft.com/office/powerpoint/2010/main" val="205310189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normAutofit/>
          </a:bodyPr>
          <a:lstStyle/>
          <a:p>
            <a:pPr eaLnBrk="1" fontAlgn="auto" hangingPunct="1">
              <a:spcAft>
                <a:spcPts val="0"/>
              </a:spcAft>
              <a:defRPr/>
            </a:pPr>
            <a:r>
              <a:rPr lang="en-US" dirty="0" smtClean="0"/>
              <a:t>Example of RQs </a:t>
            </a:r>
          </a:p>
        </p:txBody>
      </p:sp>
      <p:sp>
        <p:nvSpPr>
          <p:cNvPr id="33796" name="Content Placeholder 3"/>
          <p:cNvSpPr>
            <a:spLocks noGrp="1"/>
          </p:cNvSpPr>
          <p:nvPr>
            <p:ph idx="1"/>
          </p:nvPr>
        </p:nvSpPr>
        <p:spPr>
          <a:xfrm>
            <a:off x="301624" y="1527174"/>
            <a:ext cx="8613775" cy="4949375"/>
          </a:xfrm>
        </p:spPr>
        <p:txBody>
          <a:bodyPr>
            <a:normAutofit fontScale="92500" lnSpcReduction="10000"/>
          </a:bodyPr>
          <a:lstStyle/>
          <a:p>
            <a:pPr marL="274320" indent="-274320">
              <a:buNone/>
              <a:defRPr/>
            </a:pPr>
            <a:r>
              <a:rPr lang="en-US" i="1" dirty="0" smtClean="0"/>
              <a:t>	</a:t>
            </a:r>
            <a:r>
              <a:rPr lang="en-US" i="1" dirty="0" err="1" smtClean="0"/>
              <a:t>Kitchenham</a:t>
            </a:r>
            <a:r>
              <a:rPr lang="en-US" i="1" dirty="0" smtClean="0"/>
              <a:t> et al., A </a:t>
            </a:r>
            <a:r>
              <a:rPr lang="en-US" i="1" dirty="0"/>
              <a:t>Systematic Review of Cross- vs. Within-Company Cost Estimation Studies, IEEE Transactions on Software Engineering, 33 (5</a:t>
            </a:r>
            <a:r>
              <a:rPr lang="en-US" i="1" dirty="0" smtClean="0"/>
              <a:t>), 2007 </a:t>
            </a:r>
            <a:endParaRPr lang="en-US" i="1" dirty="0"/>
          </a:p>
          <a:p>
            <a:pPr marL="731520" lvl="1" indent="-274320">
              <a:buFont typeface="Wingdings 2"/>
              <a:buChar char=""/>
              <a:defRPr/>
            </a:pPr>
            <a:endParaRPr lang="en-US" sz="2600" dirty="0" smtClean="0"/>
          </a:p>
          <a:p>
            <a:pPr marL="731520" lvl="1" indent="-274320">
              <a:buFont typeface="Wingdings 2"/>
              <a:buChar char=""/>
              <a:defRPr/>
            </a:pPr>
            <a:r>
              <a:rPr lang="en-US" sz="2600" dirty="0" smtClean="0"/>
              <a:t>RQ1</a:t>
            </a:r>
            <a:r>
              <a:rPr lang="en-US" sz="2600" dirty="0"/>
              <a:t>: </a:t>
            </a:r>
            <a:r>
              <a:rPr lang="en-US" sz="2600" dirty="0">
                <a:solidFill>
                  <a:srgbClr val="C00000"/>
                </a:solidFill>
              </a:rPr>
              <a:t>What evidence </a:t>
            </a:r>
            <a:r>
              <a:rPr lang="en-US" sz="2600" dirty="0"/>
              <a:t>is there that cross-company estimation models are not significantly different from within-company estimation models for predicting effort for software/Web projects? </a:t>
            </a:r>
          </a:p>
          <a:p>
            <a:pPr marL="731520" lvl="1" indent="-274320">
              <a:buFont typeface="Wingdings 2"/>
              <a:buChar char=""/>
              <a:defRPr/>
            </a:pPr>
            <a:r>
              <a:rPr lang="en-US" sz="2600" dirty="0" smtClean="0"/>
              <a:t>RQ2</a:t>
            </a:r>
            <a:r>
              <a:rPr lang="en-US" sz="2600" dirty="0"/>
              <a:t>: </a:t>
            </a:r>
            <a:r>
              <a:rPr lang="en-US" sz="2600" dirty="0">
                <a:solidFill>
                  <a:srgbClr val="C00000"/>
                </a:solidFill>
              </a:rPr>
              <a:t>What characteristics of the study data sets </a:t>
            </a:r>
            <a:r>
              <a:rPr lang="en-US" sz="2600" dirty="0"/>
              <a:t>and the data analysis methods used in the study affect the outcome of within- and cross-company effort estimation accuracy studies? </a:t>
            </a:r>
          </a:p>
          <a:p>
            <a:pPr marL="731520" lvl="1" indent="-274320">
              <a:buFont typeface="Wingdings 2"/>
              <a:buChar char=""/>
              <a:defRPr/>
            </a:pPr>
            <a:r>
              <a:rPr lang="en-US" sz="2600" dirty="0" smtClean="0"/>
              <a:t>RQ3</a:t>
            </a:r>
            <a:r>
              <a:rPr lang="en-US" sz="2600" dirty="0"/>
              <a:t>: </a:t>
            </a:r>
            <a:r>
              <a:rPr lang="en-US" sz="2600" dirty="0">
                <a:solidFill>
                  <a:srgbClr val="C00000"/>
                </a:solidFill>
              </a:rPr>
              <a:t>Which experimental procedure is most appropriate </a:t>
            </a:r>
            <a:r>
              <a:rPr lang="en-US" sz="2600" dirty="0"/>
              <a:t>for studies comparing </a:t>
            </a:r>
            <a:r>
              <a:rPr lang="en-US" sz="2600" dirty="0" smtClean="0"/>
              <a:t>within- and cross-company estimation models? </a:t>
            </a:r>
          </a:p>
        </p:txBody>
      </p:sp>
      <p:sp>
        <p:nvSpPr>
          <p:cNvPr id="2" name="Slide Number Placeholder 1"/>
          <p:cNvSpPr>
            <a:spLocks noGrp="1"/>
          </p:cNvSpPr>
          <p:nvPr>
            <p:ph type="sldNum" sz="quarter" idx="12"/>
          </p:nvPr>
        </p:nvSpPr>
        <p:spPr/>
        <p:txBody>
          <a:bodyPr/>
          <a:lstStyle/>
          <a:p>
            <a:fld id="{C546E0E4-908A-4724-B308-E4F6AE4FA0DD}" type="slidenum">
              <a:rPr lang="en-US" smtClean="0">
                <a:solidFill>
                  <a:prstClr val="black">
                    <a:tint val="75000"/>
                  </a:prstClr>
                </a:solidFill>
              </a:rPr>
              <a:pPr/>
              <a:t>26</a:t>
            </a:fld>
            <a:endParaRPr lang="en-US">
              <a:solidFill>
                <a:prstClr val="black">
                  <a:tint val="75000"/>
                </a:prstClr>
              </a:solidFill>
            </a:endParaRPr>
          </a:p>
        </p:txBody>
      </p:sp>
    </p:spTree>
    <p:extLst>
      <p:ext uri="{BB962C8B-B14F-4D97-AF65-F5344CB8AC3E}">
        <p14:creationId xmlns:p14="http://schemas.microsoft.com/office/powerpoint/2010/main" val="291935251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609600" y="228600"/>
            <a:ext cx="7772400" cy="1143000"/>
          </a:xfrm>
        </p:spPr>
        <p:txBody>
          <a:bodyPr>
            <a:normAutofit/>
          </a:bodyPr>
          <a:lstStyle/>
          <a:p>
            <a:pPr>
              <a:defRPr/>
            </a:pPr>
            <a:r>
              <a:rPr lang="en-US" dirty="0"/>
              <a:t>Example of RQs </a:t>
            </a:r>
            <a:endParaRPr lang="en-US" dirty="0" smtClean="0"/>
          </a:p>
        </p:txBody>
      </p:sp>
      <p:sp>
        <p:nvSpPr>
          <p:cNvPr id="34819" name="Content Placeholder 2"/>
          <p:cNvSpPr>
            <a:spLocks noGrp="1"/>
          </p:cNvSpPr>
          <p:nvPr>
            <p:ph idx="1"/>
          </p:nvPr>
        </p:nvSpPr>
        <p:spPr>
          <a:xfrm>
            <a:off x="609600" y="1498551"/>
            <a:ext cx="8153399" cy="4873625"/>
          </a:xfrm>
        </p:spPr>
        <p:txBody>
          <a:bodyPr>
            <a:normAutofit/>
          </a:bodyPr>
          <a:lstStyle/>
          <a:p>
            <a:pPr marL="0" indent="0">
              <a:buNone/>
            </a:pPr>
            <a:r>
              <a:rPr lang="en-US" sz="2400" i="1" dirty="0" smtClean="0"/>
              <a:t>Davis</a:t>
            </a:r>
            <a:r>
              <a:rPr lang="en-US" sz="2400" i="1" dirty="0"/>
              <a:t> </a:t>
            </a:r>
            <a:r>
              <a:rPr lang="en-US" sz="2400" i="1" dirty="0" smtClean="0"/>
              <a:t>et al., </a:t>
            </a:r>
            <a:r>
              <a:rPr lang="en-US" sz="2400" i="1" dirty="0"/>
              <a:t>Effectiveness of Requirements Elicitation Techniques: Empirical Results Derived from a Systematic Review, 14th IEEE Requirements Engineering </a:t>
            </a:r>
            <a:r>
              <a:rPr lang="en-US" sz="2400" i="1" dirty="0" smtClean="0"/>
              <a:t>Conference, 2006</a:t>
            </a:r>
            <a:endParaRPr lang="en-US" sz="2400" i="1" dirty="0"/>
          </a:p>
          <a:p>
            <a:pPr marL="274320" indent="-274320" eaLnBrk="1" fontAlgn="auto" hangingPunct="1">
              <a:lnSpc>
                <a:spcPct val="120000"/>
              </a:lnSpc>
              <a:spcAft>
                <a:spcPts val="0"/>
              </a:spcAft>
              <a:buFont typeface="Wingdings 2"/>
              <a:buNone/>
              <a:defRPr/>
            </a:pPr>
            <a:endParaRPr lang="en-US" sz="3200" dirty="0" smtClean="0"/>
          </a:p>
          <a:p>
            <a:r>
              <a:rPr lang="en-US" sz="3200" dirty="0" smtClean="0"/>
              <a:t>RQ: </a:t>
            </a:r>
            <a:r>
              <a:rPr lang="en-US" sz="3200" dirty="0" smtClean="0">
                <a:solidFill>
                  <a:srgbClr val="C00000"/>
                </a:solidFill>
              </a:rPr>
              <a:t>What </a:t>
            </a:r>
            <a:r>
              <a:rPr lang="en-US" sz="3200" dirty="0">
                <a:solidFill>
                  <a:srgbClr val="C00000"/>
                </a:solidFill>
              </a:rPr>
              <a:t>elicitation technique is most efficient </a:t>
            </a:r>
            <a:r>
              <a:rPr lang="en-US" sz="3200" dirty="0"/>
              <a:t>in </a:t>
            </a:r>
            <a:r>
              <a:rPr lang="en-US" sz="3200" dirty="0" smtClean="0"/>
              <a:t>a particular </a:t>
            </a:r>
            <a:r>
              <a:rPr lang="en-US" sz="3200" dirty="0"/>
              <a:t>setting</a:t>
            </a:r>
            <a:r>
              <a:rPr lang="en-US" sz="3200" dirty="0" smtClean="0"/>
              <a:t>?</a:t>
            </a:r>
          </a:p>
          <a:p>
            <a:pPr marL="274320" indent="-274320" eaLnBrk="1" fontAlgn="auto" hangingPunct="1">
              <a:lnSpc>
                <a:spcPct val="120000"/>
              </a:lnSpc>
              <a:spcAft>
                <a:spcPts val="0"/>
              </a:spcAft>
              <a:buFont typeface="Wingdings 2"/>
              <a:buChar char=""/>
              <a:defRPr/>
            </a:pPr>
            <a:endParaRPr lang="en-US" sz="3200" dirty="0" smtClean="0"/>
          </a:p>
        </p:txBody>
      </p:sp>
      <p:sp>
        <p:nvSpPr>
          <p:cNvPr id="2" name="Slide Number Placeholder 1"/>
          <p:cNvSpPr>
            <a:spLocks noGrp="1"/>
          </p:cNvSpPr>
          <p:nvPr>
            <p:ph type="sldNum" sz="quarter" idx="12"/>
          </p:nvPr>
        </p:nvSpPr>
        <p:spPr/>
        <p:txBody>
          <a:bodyPr/>
          <a:lstStyle/>
          <a:p>
            <a:fld id="{C546E0E4-908A-4724-B308-E4F6AE4FA0DD}" type="slidenum">
              <a:rPr lang="en-US" smtClean="0">
                <a:solidFill>
                  <a:prstClr val="black">
                    <a:tint val="75000"/>
                  </a:prstClr>
                </a:solidFill>
              </a:rPr>
              <a:pPr/>
              <a:t>27</a:t>
            </a:fld>
            <a:endParaRPr lang="en-US">
              <a:solidFill>
                <a:prstClr val="black">
                  <a:tint val="75000"/>
                </a:prstClr>
              </a:solidFill>
            </a:endParaRPr>
          </a:p>
        </p:txBody>
      </p:sp>
    </p:spTree>
    <p:extLst>
      <p:ext uri="{BB962C8B-B14F-4D97-AF65-F5344CB8AC3E}">
        <p14:creationId xmlns:p14="http://schemas.microsoft.com/office/powerpoint/2010/main" val="419579224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RQs </a:t>
            </a:r>
          </a:p>
        </p:txBody>
      </p:sp>
      <p:sp>
        <p:nvSpPr>
          <p:cNvPr id="3" name="Content Placeholder 2"/>
          <p:cNvSpPr>
            <a:spLocks noGrp="1"/>
          </p:cNvSpPr>
          <p:nvPr>
            <p:ph idx="1"/>
          </p:nvPr>
        </p:nvSpPr>
        <p:spPr/>
        <p:txBody>
          <a:bodyPr/>
          <a:lstStyle/>
          <a:p>
            <a:pPr marL="0" indent="0">
              <a:buNone/>
            </a:pPr>
            <a:r>
              <a:rPr lang="en-US" i="1" dirty="0" err="1"/>
              <a:t>Radjenovic</a:t>
            </a:r>
            <a:r>
              <a:rPr lang="en-US" i="1" dirty="0"/>
              <a:t> et al., </a:t>
            </a:r>
            <a:r>
              <a:rPr lang="en-US" i="1" dirty="0" smtClean="0"/>
              <a:t>“Software </a:t>
            </a:r>
            <a:r>
              <a:rPr lang="en-US" i="1" dirty="0"/>
              <a:t>fault prediction metrics: A systematic literature </a:t>
            </a:r>
            <a:r>
              <a:rPr lang="en-US" i="1" dirty="0" smtClean="0"/>
              <a:t>review”</a:t>
            </a:r>
          </a:p>
          <a:p>
            <a:endParaRPr lang="en-US" dirty="0" smtClean="0"/>
          </a:p>
          <a:p>
            <a:r>
              <a:rPr lang="en-US" dirty="0" smtClean="0"/>
              <a:t>RQ1: </a:t>
            </a:r>
            <a:r>
              <a:rPr lang="en-US" dirty="0">
                <a:solidFill>
                  <a:srgbClr val="C00000"/>
                </a:solidFill>
              </a:rPr>
              <a:t>Which software metrics </a:t>
            </a:r>
            <a:r>
              <a:rPr lang="en-US" dirty="0"/>
              <a:t>for fault prediction exist in literature</a:t>
            </a:r>
            <a:r>
              <a:rPr lang="en-US" dirty="0" smtClean="0"/>
              <a:t>?</a:t>
            </a:r>
          </a:p>
          <a:p>
            <a:r>
              <a:rPr lang="en-US" dirty="0" smtClean="0"/>
              <a:t>RQ2: </a:t>
            </a:r>
            <a:r>
              <a:rPr lang="en-US" dirty="0">
                <a:solidFill>
                  <a:srgbClr val="C00000"/>
                </a:solidFill>
              </a:rPr>
              <a:t>What data sets are used </a:t>
            </a:r>
            <a:r>
              <a:rPr lang="en-US" dirty="0"/>
              <a:t>for evaluating metrics?</a:t>
            </a:r>
          </a:p>
        </p:txBody>
      </p:sp>
      <p:sp>
        <p:nvSpPr>
          <p:cNvPr id="4" name="Slide Number Placeholder 3"/>
          <p:cNvSpPr>
            <a:spLocks noGrp="1"/>
          </p:cNvSpPr>
          <p:nvPr>
            <p:ph type="sldNum" sz="quarter" idx="12"/>
          </p:nvPr>
        </p:nvSpPr>
        <p:spPr/>
        <p:txBody>
          <a:bodyPr/>
          <a:lstStyle/>
          <a:p>
            <a:fld id="{C546E0E4-908A-4724-B308-E4F6AE4FA0DD}" type="slidenum">
              <a:rPr lang="en-US" smtClean="0">
                <a:solidFill>
                  <a:prstClr val="black">
                    <a:tint val="75000"/>
                  </a:prstClr>
                </a:solidFill>
              </a:rPr>
              <a:pPr/>
              <a:t>28</a:t>
            </a:fld>
            <a:endParaRPr lang="en-US">
              <a:solidFill>
                <a:prstClr val="black">
                  <a:tint val="75000"/>
                </a:prstClr>
              </a:solidFill>
            </a:endParaRPr>
          </a:p>
        </p:txBody>
      </p:sp>
    </p:spTree>
    <p:extLst>
      <p:ext uri="{BB962C8B-B14F-4D97-AF65-F5344CB8AC3E}">
        <p14:creationId xmlns:p14="http://schemas.microsoft.com/office/powerpoint/2010/main" val="428492215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685800" y="152400"/>
            <a:ext cx="7772400" cy="1143000"/>
          </a:xfrm>
        </p:spPr>
        <p:txBody>
          <a:bodyPr>
            <a:normAutofit/>
          </a:bodyPr>
          <a:lstStyle/>
          <a:p>
            <a:pPr eaLnBrk="1" fontAlgn="auto" hangingPunct="1">
              <a:spcAft>
                <a:spcPts val="0"/>
              </a:spcAft>
              <a:defRPr/>
            </a:pPr>
            <a:r>
              <a:rPr lang="en-US" dirty="0" smtClean="0"/>
              <a:t>SLR Protocol</a:t>
            </a:r>
          </a:p>
        </p:txBody>
      </p:sp>
      <p:sp>
        <p:nvSpPr>
          <p:cNvPr id="39940" name="Content Placeholder 3"/>
          <p:cNvSpPr>
            <a:spLocks noGrp="1"/>
          </p:cNvSpPr>
          <p:nvPr>
            <p:ph idx="1"/>
          </p:nvPr>
        </p:nvSpPr>
        <p:spPr>
          <a:xfrm>
            <a:off x="685800" y="1527175"/>
            <a:ext cx="8308975" cy="4572000"/>
          </a:xfrm>
        </p:spPr>
        <p:txBody>
          <a:bodyPr>
            <a:normAutofit lnSpcReduction="10000"/>
          </a:bodyPr>
          <a:lstStyle/>
          <a:p>
            <a:pPr eaLnBrk="1" hangingPunct="1"/>
            <a:r>
              <a:rPr lang="en-US" sz="3200" dirty="0" smtClean="0"/>
              <a:t>A plan that specifies the </a:t>
            </a:r>
            <a:r>
              <a:rPr lang="en-US" sz="3200" dirty="0" smtClean="0">
                <a:solidFill>
                  <a:srgbClr val="C00000"/>
                </a:solidFill>
              </a:rPr>
              <a:t>basic review procedures</a:t>
            </a:r>
            <a:r>
              <a:rPr lang="en-US" sz="3200" dirty="0" smtClean="0"/>
              <a:t> (method)</a:t>
            </a:r>
          </a:p>
          <a:p>
            <a:pPr eaLnBrk="1" hangingPunct="1"/>
            <a:r>
              <a:rPr lang="en-US" sz="3200" dirty="0" smtClean="0">
                <a:solidFill>
                  <a:srgbClr val="C00000"/>
                </a:solidFill>
              </a:rPr>
              <a:t>Components</a:t>
            </a:r>
            <a:r>
              <a:rPr lang="en-US" sz="3200" dirty="0" smtClean="0"/>
              <a:t> of a protocol:</a:t>
            </a:r>
          </a:p>
          <a:p>
            <a:pPr marL="971550" lvl="1" indent="-514350" eaLnBrk="1" hangingPunct="1">
              <a:buFont typeface="+mj-lt"/>
              <a:buAutoNum type="arabicPeriod"/>
            </a:pPr>
            <a:r>
              <a:rPr lang="en-US" sz="2800" dirty="0" smtClean="0"/>
              <a:t>Background</a:t>
            </a:r>
          </a:p>
          <a:p>
            <a:pPr marL="971550" lvl="1" indent="-514350" eaLnBrk="1" hangingPunct="1">
              <a:buFont typeface="+mj-lt"/>
              <a:buAutoNum type="arabicPeriod"/>
            </a:pPr>
            <a:r>
              <a:rPr lang="en-US" sz="2800" dirty="0" smtClean="0"/>
              <a:t>Research Questions</a:t>
            </a:r>
          </a:p>
          <a:p>
            <a:pPr marL="971550" lvl="1" indent="-514350" eaLnBrk="1" hangingPunct="1">
              <a:buFont typeface="+mj-lt"/>
              <a:buAutoNum type="arabicPeriod"/>
            </a:pPr>
            <a:r>
              <a:rPr lang="en-US" sz="2800" dirty="0" smtClean="0"/>
              <a:t>Search terms</a:t>
            </a:r>
          </a:p>
          <a:p>
            <a:pPr marL="971550" lvl="1" indent="-514350" eaLnBrk="1" hangingPunct="1">
              <a:buFont typeface="+mj-lt"/>
              <a:buAutoNum type="arabicPeriod"/>
            </a:pPr>
            <a:r>
              <a:rPr lang="en-US" sz="2800" dirty="0" smtClean="0"/>
              <a:t>Selection criteria</a:t>
            </a:r>
          </a:p>
          <a:p>
            <a:pPr marL="971550" lvl="1" indent="-514350" eaLnBrk="1" hangingPunct="1">
              <a:buFont typeface="+mj-lt"/>
              <a:buAutoNum type="arabicPeriod"/>
            </a:pPr>
            <a:r>
              <a:rPr lang="en-US" sz="2800" dirty="0" smtClean="0"/>
              <a:t>Quality checklist and procedures</a:t>
            </a:r>
          </a:p>
          <a:p>
            <a:pPr marL="971550" lvl="1" indent="-514350" eaLnBrk="1" hangingPunct="1">
              <a:buFont typeface="+mj-lt"/>
              <a:buAutoNum type="arabicPeriod"/>
            </a:pPr>
            <a:r>
              <a:rPr lang="en-US" sz="2800" dirty="0"/>
              <a:t>D</a:t>
            </a:r>
            <a:r>
              <a:rPr lang="en-US" sz="2800" dirty="0" smtClean="0"/>
              <a:t>ata extraction strategy</a:t>
            </a:r>
          </a:p>
          <a:p>
            <a:pPr marL="971550" lvl="1" indent="-514350" eaLnBrk="1" hangingPunct="1">
              <a:buFont typeface="+mj-lt"/>
              <a:buAutoNum type="arabicPeriod"/>
            </a:pPr>
            <a:r>
              <a:rPr lang="en-US" sz="2800" dirty="0"/>
              <a:t>D</a:t>
            </a:r>
            <a:r>
              <a:rPr lang="en-US" sz="2800" dirty="0" smtClean="0"/>
              <a:t>ata synthesis strategy</a:t>
            </a:r>
          </a:p>
          <a:p>
            <a:pPr eaLnBrk="1" hangingPunct="1"/>
            <a:endParaRPr lang="en-US" sz="3200" dirty="0" smtClean="0"/>
          </a:p>
          <a:p>
            <a:pPr eaLnBrk="1" hangingPunct="1"/>
            <a:endParaRPr lang="en-US" sz="3200" dirty="0" smtClean="0"/>
          </a:p>
        </p:txBody>
      </p:sp>
      <p:sp>
        <p:nvSpPr>
          <p:cNvPr id="2" name="Slide Number Placeholder 1"/>
          <p:cNvSpPr>
            <a:spLocks noGrp="1"/>
          </p:cNvSpPr>
          <p:nvPr>
            <p:ph type="sldNum" sz="quarter" idx="12"/>
          </p:nvPr>
        </p:nvSpPr>
        <p:spPr/>
        <p:txBody>
          <a:bodyPr/>
          <a:lstStyle/>
          <a:p>
            <a:fld id="{C546E0E4-908A-4724-B308-E4F6AE4FA0DD}" type="slidenum">
              <a:rPr lang="en-US" smtClean="0">
                <a:solidFill>
                  <a:prstClr val="black">
                    <a:tint val="75000"/>
                  </a:prstClr>
                </a:solidFill>
              </a:rPr>
              <a:pPr/>
              <a:t>29</a:t>
            </a:fld>
            <a:endParaRPr lang="en-US">
              <a:solidFill>
                <a:prstClr val="black">
                  <a:tint val="75000"/>
                </a:prstClr>
              </a:solidFill>
            </a:endParaRPr>
          </a:p>
        </p:txBody>
      </p:sp>
    </p:spTree>
    <p:extLst>
      <p:ext uri="{BB962C8B-B14F-4D97-AF65-F5344CB8AC3E}">
        <p14:creationId xmlns:p14="http://schemas.microsoft.com/office/powerpoint/2010/main" val="135318088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19100"/>
            <a:ext cx="8305800" cy="647700"/>
          </a:xfrm>
        </p:spPr>
        <p:txBody>
          <a:bodyPr>
            <a:noAutofit/>
          </a:bodyPr>
          <a:lstStyle/>
          <a:p>
            <a:r>
              <a:rPr lang="en-US" dirty="0"/>
              <a:t>Course Outline</a:t>
            </a:r>
            <a:endParaRPr lang="id-ID" dirty="0"/>
          </a:p>
        </p:txBody>
      </p:sp>
      <p:sp>
        <p:nvSpPr>
          <p:cNvPr id="5" name="Slide Number Placeholder 4"/>
          <p:cNvSpPr>
            <a:spLocks noGrp="1"/>
          </p:cNvSpPr>
          <p:nvPr>
            <p:ph type="sldNum" sz="quarter" idx="12"/>
          </p:nvPr>
        </p:nvSpPr>
        <p:spPr/>
        <p:txBody>
          <a:bodyPr/>
          <a:lstStyle/>
          <a:p>
            <a:fld id="{C546E0E4-908A-4724-B308-E4F6AE4FA0DD}" type="slidenum">
              <a:rPr lang="en-US" smtClean="0">
                <a:solidFill>
                  <a:prstClr val="black">
                    <a:tint val="75000"/>
                  </a:prstClr>
                </a:solidFill>
              </a:rPr>
              <a:pPr/>
              <a:t>3</a:t>
            </a:fld>
            <a:endParaRPr lang="en-US">
              <a:solidFill>
                <a:prstClr val="black">
                  <a:tint val="75000"/>
                </a:prstClr>
              </a:solidFill>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167578339"/>
              </p:ext>
            </p:extLst>
          </p:nvPr>
        </p:nvGraphicFramePr>
        <p:xfrm>
          <a:off x="628650" y="1528763"/>
          <a:ext cx="7886700" cy="464343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72262834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5.3 </a:t>
            </a:r>
            <a:r>
              <a:rPr lang="en-US" sz="4000" dirty="0" err="1" smtClean="0"/>
              <a:t>Tahapan</a:t>
            </a:r>
            <a:r>
              <a:rPr lang="en-US" sz="4000" dirty="0" smtClean="0"/>
              <a:t> Conducting</a:t>
            </a:r>
            <a:endParaRPr lang="en-US" sz="4000" dirty="0"/>
          </a:p>
        </p:txBody>
      </p:sp>
      <p:sp>
        <p:nvSpPr>
          <p:cNvPr id="3" name="Text Placeholder 2"/>
          <p:cNvSpPr>
            <a:spLocks noGrp="1"/>
          </p:cNvSpPr>
          <p:nvPr>
            <p:ph type="body" idx="1"/>
          </p:nvPr>
        </p:nvSpPr>
        <p:spPr>
          <a:xfrm>
            <a:off x="623888" y="4114800"/>
            <a:ext cx="7886700" cy="1974851"/>
          </a:xfrm>
        </p:spPr>
        <p:txBody>
          <a:bodyPr>
            <a:noAutofit/>
          </a:bodyPr>
          <a:lstStyle/>
          <a:p>
            <a:pPr marL="457200" indent="-457200" algn="r">
              <a:buFont typeface="+mj-lt"/>
              <a:buAutoNum type="arabicPeriod"/>
            </a:pPr>
            <a:r>
              <a:rPr lang="en-US" dirty="0"/>
              <a:t>Identify the relevant literature</a:t>
            </a:r>
          </a:p>
          <a:p>
            <a:pPr marL="457200" indent="-457200" algn="r">
              <a:buFont typeface="+mj-lt"/>
              <a:buAutoNum type="arabicPeriod"/>
            </a:pPr>
            <a:r>
              <a:rPr lang="en-US" dirty="0" smtClean="0"/>
              <a:t>Perform </a:t>
            </a:r>
            <a:r>
              <a:rPr lang="en-US" dirty="0"/>
              <a:t>selection of primary studies</a:t>
            </a:r>
          </a:p>
          <a:p>
            <a:pPr marL="457200" indent="-457200" algn="r">
              <a:buFont typeface="+mj-lt"/>
              <a:buAutoNum type="arabicPeriod"/>
            </a:pPr>
            <a:r>
              <a:rPr lang="en-US" dirty="0" smtClean="0"/>
              <a:t>Perform </a:t>
            </a:r>
            <a:r>
              <a:rPr lang="en-US" dirty="0"/>
              <a:t>data extraction  </a:t>
            </a:r>
          </a:p>
          <a:p>
            <a:pPr marL="457200" indent="-457200" algn="r">
              <a:buFont typeface="+mj-lt"/>
              <a:buAutoNum type="arabicPeriod"/>
            </a:pPr>
            <a:r>
              <a:rPr lang="en-US" dirty="0" smtClean="0"/>
              <a:t>Assess </a:t>
            </a:r>
            <a:r>
              <a:rPr lang="en-US" dirty="0"/>
              <a:t>studies’ quality</a:t>
            </a:r>
          </a:p>
          <a:p>
            <a:pPr marL="457200" indent="-457200" algn="r">
              <a:buFont typeface="+mj-lt"/>
              <a:buAutoNum type="arabicPeriod"/>
            </a:pPr>
            <a:r>
              <a:rPr lang="en-US" dirty="0" smtClean="0"/>
              <a:t>Conduct </a:t>
            </a:r>
            <a:r>
              <a:rPr lang="en-US" dirty="0"/>
              <a:t>synthesis of evidence</a:t>
            </a:r>
          </a:p>
          <a:p>
            <a:pPr marL="457200" indent="-457200" algn="r">
              <a:buFont typeface="+mj-lt"/>
              <a:buAutoNum type="arabicPeriod"/>
            </a:pPr>
            <a:endParaRPr lang="en-US" dirty="0"/>
          </a:p>
        </p:txBody>
      </p:sp>
      <p:sp>
        <p:nvSpPr>
          <p:cNvPr id="5" name="Slide Number Placeholder 4"/>
          <p:cNvSpPr>
            <a:spLocks noGrp="1"/>
          </p:cNvSpPr>
          <p:nvPr>
            <p:ph type="sldNum" sz="quarter" idx="12"/>
          </p:nvPr>
        </p:nvSpPr>
        <p:spPr/>
        <p:txBody>
          <a:bodyPr/>
          <a:lstStyle/>
          <a:p>
            <a:fld id="{C546E0E4-908A-4724-B308-E4F6AE4FA0DD}" type="slidenum">
              <a:rPr lang="en-US" smtClean="0">
                <a:solidFill>
                  <a:prstClr val="black">
                    <a:tint val="75000"/>
                  </a:prstClr>
                </a:solidFill>
              </a:rPr>
              <a:pPr/>
              <a:t>30</a:t>
            </a:fld>
            <a:endParaRPr lang="en-US" dirty="0">
              <a:solidFill>
                <a:prstClr val="black">
                  <a:tint val="75000"/>
                </a:prstClr>
              </a:solidFill>
            </a:endParaRPr>
          </a:p>
        </p:txBody>
      </p:sp>
    </p:spTree>
    <p:extLst>
      <p:ext uri="{BB962C8B-B14F-4D97-AF65-F5344CB8AC3E}">
        <p14:creationId xmlns:p14="http://schemas.microsoft.com/office/powerpoint/2010/main" val="253623996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5"/>
          <p:cNvSpPr>
            <a:spLocks noGrp="1" noChangeArrowheads="1"/>
          </p:cNvSpPr>
          <p:nvPr>
            <p:ph type="title"/>
          </p:nvPr>
        </p:nvSpPr>
        <p:spPr>
          <a:xfrm>
            <a:off x="685800" y="152400"/>
            <a:ext cx="7772400" cy="1143000"/>
          </a:xfrm>
        </p:spPr>
        <p:txBody>
          <a:bodyPr>
            <a:normAutofit/>
          </a:bodyPr>
          <a:lstStyle/>
          <a:p>
            <a:pPr eaLnBrk="1" fontAlgn="auto" hangingPunct="1">
              <a:spcAft>
                <a:spcPts val="0"/>
              </a:spcAft>
              <a:defRPr/>
            </a:pPr>
            <a:r>
              <a:rPr lang="en-US" sz="4000" dirty="0" smtClean="0"/>
              <a:t>1. Identifying </a:t>
            </a:r>
            <a:r>
              <a:rPr lang="en-US" sz="4000" dirty="0"/>
              <a:t>Relevant Literature</a:t>
            </a:r>
          </a:p>
        </p:txBody>
      </p:sp>
      <p:sp>
        <p:nvSpPr>
          <p:cNvPr id="43012" name="Rectangle 6"/>
          <p:cNvSpPr>
            <a:spLocks noGrp="1" noChangeArrowheads="1"/>
          </p:cNvSpPr>
          <p:nvPr>
            <p:ph idx="1"/>
          </p:nvPr>
        </p:nvSpPr>
        <p:spPr>
          <a:xfrm>
            <a:off x="685800" y="1295400"/>
            <a:ext cx="8229599" cy="5181149"/>
          </a:xfrm>
        </p:spPr>
        <p:txBody>
          <a:bodyPr>
            <a:normAutofit lnSpcReduction="10000"/>
          </a:bodyPr>
          <a:lstStyle/>
          <a:p>
            <a:pPr marL="265113" indent="-265113" eaLnBrk="1" hangingPunct="1">
              <a:lnSpc>
                <a:spcPct val="110000"/>
              </a:lnSpc>
            </a:pPr>
            <a:r>
              <a:rPr lang="en-US" sz="3000" dirty="0" smtClean="0"/>
              <a:t>Involves a </a:t>
            </a:r>
            <a:r>
              <a:rPr lang="en-US" sz="3000" dirty="0" smtClean="0">
                <a:solidFill>
                  <a:srgbClr val="C00000"/>
                </a:solidFill>
              </a:rPr>
              <a:t>comprehensive and exhaustive searching of studies</a:t>
            </a:r>
            <a:r>
              <a:rPr lang="en-US" sz="3000" dirty="0" smtClean="0"/>
              <a:t> to be included in the review</a:t>
            </a:r>
          </a:p>
          <a:p>
            <a:pPr marL="265113" indent="-265113" eaLnBrk="1" hangingPunct="1">
              <a:lnSpc>
                <a:spcPct val="110000"/>
              </a:lnSpc>
            </a:pPr>
            <a:r>
              <a:rPr lang="en-US" sz="3000" dirty="0" smtClean="0"/>
              <a:t>Define a </a:t>
            </a:r>
            <a:r>
              <a:rPr lang="en-US" sz="3000" dirty="0" smtClean="0">
                <a:solidFill>
                  <a:srgbClr val="C00000"/>
                </a:solidFill>
              </a:rPr>
              <a:t>search strategy</a:t>
            </a:r>
          </a:p>
          <a:p>
            <a:pPr marL="265113" indent="-265113" eaLnBrk="1" hangingPunct="1">
              <a:lnSpc>
                <a:spcPct val="110000"/>
              </a:lnSpc>
            </a:pPr>
            <a:r>
              <a:rPr lang="en-US" sz="3000" dirty="0" smtClean="0"/>
              <a:t>Search strategies are </a:t>
            </a:r>
            <a:r>
              <a:rPr lang="en-US" sz="3000" dirty="0" smtClean="0">
                <a:solidFill>
                  <a:srgbClr val="C00000"/>
                </a:solidFill>
              </a:rPr>
              <a:t>usually iterative </a:t>
            </a:r>
            <a:r>
              <a:rPr lang="en-US" sz="3000" dirty="0" smtClean="0"/>
              <a:t>and benefit from:</a:t>
            </a:r>
          </a:p>
          <a:p>
            <a:pPr marL="538163" lvl="1" indent="-265113" eaLnBrk="1" hangingPunct="1">
              <a:lnSpc>
                <a:spcPct val="110000"/>
              </a:lnSpc>
            </a:pPr>
            <a:r>
              <a:rPr lang="en-US" sz="2600" dirty="0" smtClean="0"/>
              <a:t>Preliminary searches (</a:t>
            </a:r>
            <a:r>
              <a:rPr lang="en-US" sz="2600" dirty="0" smtClean="0">
                <a:solidFill>
                  <a:srgbClr val="C00000"/>
                </a:solidFill>
              </a:rPr>
              <a:t>to identify existing review </a:t>
            </a:r>
            <a:r>
              <a:rPr lang="en-US" sz="2600" dirty="0" smtClean="0"/>
              <a:t>and volume of studies)</a:t>
            </a:r>
          </a:p>
          <a:p>
            <a:pPr marL="538163" lvl="1" indent="-265113" eaLnBrk="1" hangingPunct="1">
              <a:lnSpc>
                <a:spcPct val="110000"/>
              </a:lnSpc>
            </a:pPr>
            <a:r>
              <a:rPr lang="en-US" sz="2600" dirty="0" smtClean="0"/>
              <a:t>Trial searches (</a:t>
            </a:r>
            <a:r>
              <a:rPr lang="en-US" sz="2600" dirty="0" smtClean="0">
                <a:solidFill>
                  <a:srgbClr val="C00000"/>
                </a:solidFill>
              </a:rPr>
              <a:t>combination of terms </a:t>
            </a:r>
            <a:r>
              <a:rPr lang="en-US" sz="2600" dirty="0" smtClean="0"/>
              <a:t>from RQ)</a:t>
            </a:r>
          </a:p>
          <a:p>
            <a:pPr marL="538163" lvl="1" indent="-265113" eaLnBrk="1" hangingPunct="1">
              <a:lnSpc>
                <a:spcPct val="110000"/>
              </a:lnSpc>
            </a:pPr>
            <a:r>
              <a:rPr lang="en-US" sz="2600" dirty="0" smtClean="0"/>
              <a:t>Check the search results against list of known studies</a:t>
            </a:r>
          </a:p>
          <a:p>
            <a:pPr marL="538163" lvl="1" indent="-265113" eaLnBrk="1" hangingPunct="1">
              <a:lnSpc>
                <a:spcPct val="110000"/>
              </a:lnSpc>
            </a:pPr>
            <a:r>
              <a:rPr lang="en-US" sz="2600" dirty="0" smtClean="0">
                <a:solidFill>
                  <a:srgbClr val="C00000"/>
                </a:solidFill>
              </a:rPr>
              <a:t>Consult the experts </a:t>
            </a:r>
            <a:r>
              <a:rPr lang="en-US" sz="2600" dirty="0" smtClean="0"/>
              <a:t>in the field</a:t>
            </a:r>
          </a:p>
        </p:txBody>
      </p:sp>
      <p:sp>
        <p:nvSpPr>
          <p:cNvPr id="2" name="Slide Number Placeholder 1"/>
          <p:cNvSpPr>
            <a:spLocks noGrp="1"/>
          </p:cNvSpPr>
          <p:nvPr>
            <p:ph type="sldNum" sz="quarter" idx="12"/>
          </p:nvPr>
        </p:nvSpPr>
        <p:spPr/>
        <p:txBody>
          <a:bodyPr/>
          <a:lstStyle/>
          <a:p>
            <a:fld id="{C546E0E4-908A-4724-B308-E4F6AE4FA0DD}" type="slidenum">
              <a:rPr lang="en-US" smtClean="0">
                <a:solidFill>
                  <a:prstClr val="black">
                    <a:tint val="75000"/>
                  </a:prstClr>
                </a:solidFill>
              </a:rPr>
              <a:pPr/>
              <a:t>31</a:t>
            </a:fld>
            <a:endParaRPr lang="en-US">
              <a:solidFill>
                <a:prstClr val="black">
                  <a:tint val="75000"/>
                </a:prstClr>
              </a:solidFill>
            </a:endParaRPr>
          </a:p>
        </p:txBody>
      </p:sp>
    </p:spTree>
    <p:extLst>
      <p:ext uri="{BB962C8B-B14F-4D97-AF65-F5344CB8AC3E}">
        <p14:creationId xmlns:p14="http://schemas.microsoft.com/office/powerpoint/2010/main" val="238690332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382000" cy="990600"/>
          </a:xfrm>
        </p:spPr>
        <p:txBody>
          <a:bodyPr>
            <a:noAutofit/>
          </a:bodyPr>
          <a:lstStyle/>
          <a:p>
            <a:pPr eaLnBrk="1" fontAlgn="auto" hangingPunct="1">
              <a:spcAft>
                <a:spcPts val="0"/>
              </a:spcAft>
              <a:defRPr/>
            </a:pPr>
            <a:r>
              <a:rPr lang="en-US" sz="3200" dirty="0" smtClean="0"/>
              <a:t>Common Approach to Construct Search </a:t>
            </a:r>
            <a:r>
              <a:rPr lang="en-US" sz="3200" dirty="0"/>
              <a:t>S</a:t>
            </a:r>
            <a:r>
              <a:rPr lang="en-US" sz="3200" dirty="0" smtClean="0"/>
              <a:t>tring</a:t>
            </a:r>
            <a:endParaRPr lang="en-US" sz="3200" dirty="0"/>
          </a:p>
        </p:txBody>
      </p:sp>
      <p:sp>
        <p:nvSpPr>
          <p:cNvPr id="4" name="Content Placeholder 3"/>
          <p:cNvSpPr>
            <a:spLocks noGrp="1"/>
          </p:cNvSpPr>
          <p:nvPr>
            <p:ph idx="1"/>
          </p:nvPr>
        </p:nvSpPr>
        <p:spPr>
          <a:xfrm>
            <a:off x="609599" y="1527175"/>
            <a:ext cx="8196263" cy="4572000"/>
          </a:xfrm>
        </p:spPr>
        <p:txBody>
          <a:bodyPr>
            <a:normAutofit/>
          </a:bodyPr>
          <a:lstStyle/>
          <a:p>
            <a:pPr marL="531495" indent="-457200">
              <a:defRPr/>
            </a:pPr>
            <a:r>
              <a:rPr lang="en-US" dirty="0" smtClean="0"/>
              <a:t>Derive </a:t>
            </a:r>
            <a:r>
              <a:rPr lang="en-US" dirty="0" smtClean="0">
                <a:solidFill>
                  <a:srgbClr val="C00000"/>
                </a:solidFill>
              </a:rPr>
              <a:t>major terms used </a:t>
            </a:r>
            <a:r>
              <a:rPr lang="en-US" dirty="0" smtClean="0"/>
              <a:t>in the review questions based on the PICOC</a:t>
            </a:r>
          </a:p>
          <a:p>
            <a:pPr marL="531495" indent="-457200">
              <a:defRPr/>
            </a:pPr>
            <a:r>
              <a:rPr lang="en-US" dirty="0" smtClean="0"/>
              <a:t>List the </a:t>
            </a:r>
            <a:r>
              <a:rPr lang="en-US" dirty="0" smtClean="0">
                <a:solidFill>
                  <a:srgbClr val="C00000"/>
                </a:solidFill>
              </a:rPr>
              <a:t>keywords mentioned in the article</a:t>
            </a:r>
          </a:p>
          <a:p>
            <a:pPr marL="531495" indent="-457200">
              <a:defRPr/>
            </a:pPr>
            <a:r>
              <a:rPr lang="en-US" dirty="0" smtClean="0">
                <a:solidFill>
                  <a:srgbClr val="C00000"/>
                </a:solidFill>
              </a:rPr>
              <a:t>Search for synonyms </a:t>
            </a:r>
            <a:r>
              <a:rPr lang="en-US" dirty="0" smtClean="0"/>
              <a:t>and alternative words </a:t>
            </a:r>
          </a:p>
          <a:p>
            <a:pPr marL="531495" indent="-457200">
              <a:defRPr/>
            </a:pPr>
            <a:r>
              <a:rPr lang="en-US" dirty="0" smtClean="0"/>
              <a:t>Use the </a:t>
            </a:r>
            <a:r>
              <a:rPr lang="en-US" dirty="0" err="1" smtClean="0">
                <a:solidFill>
                  <a:srgbClr val="C00000"/>
                </a:solidFill>
              </a:rPr>
              <a:t>boolean</a:t>
            </a:r>
            <a:r>
              <a:rPr lang="en-US" dirty="0" smtClean="0">
                <a:solidFill>
                  <a:srgbClr val="C00000"/>
                </a:solidFill>
              </a:rPr>
              <a:t> OR </a:t>
            </a:r>
            <a:r>
              <a:rPr lang="en-US" dirty="0" smtClean="0"/>
              <a:t>to incorporate </a:t>
            </a:r>
            <a:r>
              <a:rPr lang="en-US" dirty="0" smtClean="0">
                <a:solidFill>
                  <a:srgbClr val="C00000"/>
                </a:solidFill>
              </a:rPr>
              <a:t>alternative synonyms</a:t>
            </a:r>
          </a:p>
          <a:p>
            <a:pPr marL="531495" indent="-457200">
              <a:defRPr/>
            </a:pPr>
            <a:r>
              <a:rPr lang="en-US" dirty="0" smtClean="0"/>
              <a:t>Use the </a:t>
            </a:r>
            <a:r>
              <a:rPr lang="en-US" dirty="0" err="1" smtClean="0">
                <a:solidFill>
                  <a:srgbClr val="C00000"/>
                </a:solidFill>
              </a:rPr>
              <a:t>boolean</a:t>
            </a:r>
            <a:r>
              <a:rPr lang="en-US" dirty="0" smtClean="0">
                <a:solidFill>
                  <a:srgbClr val="C00000"/>
                </a:solidFill>
              </a:rPr>
              <a:t> AND </a:t>
            </a:r>
            <a:r>
              <a:rPr lang="en-US" dirty="0" smtClean="0"/>
              <a:t>to link major terms</a:t>
            </a:r>
          </a:p>
          <a:p>
            <a:pPr>
              <a:defRPr/>
            </a:pPr>
            <a:endParaRPr lang="en-US" dirty="0"/>
          </a:p>
        </p:txBody>
      </p:sp>
      <p:sp>
        <p:nvSpPr>
          <p:cNvPr id="5" name="Slide Number Placeholder 4"/>
          <p:cNvSpPr>
            <a:spLocks noGrp="1"/>
          </p:cNvSpPr>
          <p:nvPr>
            <p:ph type="sldNum" sz="quarter" idx="12"/>
          </p:nvPr>
        </p:nvSpPr>
        <p:spPr/>
        <p:txBody>
          <a:bodyPr/>
          <a:lstStyle/>
          <a:p>
            <a:fld id="{C546E0E4-908A-4724-B308-E4F6AE4FA0DD}" type="slidenum">
              <a:rPr lang="en-US" smtClean="0">
                <a:solidFill>
                  <a:prstClr val="black">
                    <a:tint val="75000"/>
                  </a:prstClr>
                </a:solidFill>
              </a:rPr>
              <a:pPr/>
              <a:t>32</a:t>
            </a:fld>
            <a:endParaRPr lang="en-US">
              <a:solidFill>
                <a:prstClr val="black">
                  <a:tint val="75000"/>
                </a:prstClr>
              </a:solidFill>
            </a:endParaRPr>
          </a:p>
        </p:txBody>
      </p:sp>
    </p:spTree>
    <p:extLst>
      <p:ext uri="{BB962C8B-B14F-4D97-AF65-F5344CB8AC3E}">
        <p14:creationId xmlns:p14="http://schemas.microsoft.com/office/powerpoint/2010/main" val="52000913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690489" y="195488"/>
            <a:ext cx="7772400" cy="1143000"/>
          </a:xfrm>
        </p:spPr>
        <p:txBody>
          <a:bodyPr>
            <a:normAutofit/>
          </a:bodyPr>
          <a:lstStyle/>
          <a:p>
            <a:pPr eaLnBrk="1" fontAlgn="auto" hangingPunct="1">
              <a:spcAft>
                <a:spcPts val="0"/>
              </a:spcAft>
              <a:defRPr/>
            </a:pPr>
            <a:r>
              <a:rPr lang="en-US" dirty="0" smtClean="0"/>
              <a:t>E.g. Search String </a:t>
            </a:r>
            <a:endParaRPr lang="en-US" dirty="0"/>
          </a:p>
        </p:txBody>
      </p:sp>
      <p:sp>
        <p:nvSpPr>
          <p:cNvPr id="45060" name="Rectangle 3"/>
          <p:cNvSpPr>
            <a:spLocks noGrp="1" noChangeArrowheads="1"/>
          </p:cNvSpPr>
          <p:nvPr>
            <p:ph idx="1"/>
          </p:nvPr>
        </p:nvSpPr>
        <p:spPr>
          <a:xfrm>
            <a:off x="690489" y="1524000"/>
            <a:ext cx="7920111" cy="4572000"/>
          </a:xfrm>
        </p:spPr>
        <p:txBody>
          <a:bodyPr>
            <a:normAutofit lnSpcReduction="10000"/>
          </a:bodyPr>
          <a:lstStyle/>
          <a:p>
            <a:pPr marL="265113" indent="-265113" eaLnBrk="1" hangingPunct="1">
              <a:lnSpc>
                <a:spcPct val="90000"/>
              </a:lnSpc>
              <a:buFont typeface="Wingdings 2" pitchFamily="18" charset="2"/>
              <a:buNone/>
            </a:pPr>
            <a:r>
              <a:rPr lang="en-US" i="1" dirty="0" smtClean="0"/>
              <a:t>Salleh et al. (2011)</a:t>
            </a:r>
          </a:p>
          <a:p>
            <a:pPr marL="265113" indent="-265113" eaLnBrk="1" hangingPunct="1">
              <a:lnSpc>
                <a:spcPct val="90000"/>
              </a:lnSpc>
              <a:buFont typeface="Wingdings 2" pitchFamily="18" charset="2"/>
              <a:buNone/>
            </a:pPr>
            <a:endParaRPr lang="en-US" sz="2600" dirty="0" smtClean="0"/>
          </a:p>
          <a:p>
            <a:pPr marL="265113" indent="-265113" eaLnBrk="1" hangingPunct="1">
              <a:lnSpc>
                <a:spcPct val="90000"/>
              </a:lnSpc>
            </a:pPr>
            <a:r>
              <a:rPr lang="en-US" sz="2600" dirty="0" smtClean="0"/>
              <a:t>The complete search term initially used :</a:t>
            </a:r>
          </a:p>
          <a:p>
            <a:pPr lvl="1" indent="-200025" eaLnBrk="1" hangingPunct="1">
              <a:lnSpc>
                <a:spcPct val="90000"/>
              </a:lnSpc>
              <a:buFont typeface="Wingdings" pitchFamily="2" charset="2"/>
              <a:buNone/>
            </a:pPr>
            <a:r>
              <a:rPr lang="en-NZ" sz="2000" dirty="0" smtClean="0"/>
              <a:t>    </a:t>
            </a:r>
            <a:r>
              <a:rPr lang="en-NZ" sz="2000" i="1" dirty="0" smtClean="0"/>
              <a:t>(student* OR undergraduate*) AND (pair programming OR pair-programming) AND ((experiment* OR measurement OR evaluation OR assessment) AND (effective* OR efficient OR successful) </a:t>
            </a:r>
          </a:p>
          <a:p>
            <a:pPr marL="265113" indent="-265113" eaLnBrk="1" hangingPunct="1">
              <a:lnSpc>
                <a:spcPct val="90000"/>
              </a:lnSpc>
            </a:pPr>
            <a:r>
              <a:rPr lang="en-US" sz="2600" dirty="0" smtClean="0"/>
              <a:t>A very limited number of results retrieved when using the complete string, thus a much simpler string was derived. </a:t>
            </a:r>
          </a:p>
          <a:p>
            <a:pPr marL="265113" indent="-265113" eaLnBrk="1" hangingPunct="1">
              <a:lnSpc>
                <a:spcPct val="90000"/>
              </a:lnSpc>
            </a:pPr>
            <a:r>
              <a:rPr lang="en-US" sz="2600" dirty="0" smtClean="0"/>
              <a:t>Subject librarian suggested to revise the search string:</a:t>
            </a:r>
          </a:p>
          <a:p>
            <a:pPr marL="265113" indent="-265113" eaLnBrk="1" hangingPunct="1">
              <a:lnSpc>
                <a:spcPct val="90000"/>
              </a:lnSpc>
            </a:pPr>
            <a:endParaRPr lang="en-US" sz="2600" dirty="0" smtClean="0"/>
          </a:p>
          <a:p>
            <a:pPr marL="265113" indent="-265113" eaLnBrk="1" hangingPunct="1">
              <a:lnSpc>
                <a:spcPct val="90000"/>
              </a:lnSpc>
              <a:buFont typeface="Wingdings 2" pitchFamily="18" charset="2"/>
              <a:buNone/>
            </a:pPr>
            <a:r>
              <a:rPr lang="en-US" sz="2600" dirty="0" smtClean="0"/>
              <a:t>	 </a:t>
            </a:r>
            <a:r>
              <a:rPr lang="en-US" sz="2600" i="1" dirty="0" smtClean="0">
                <a:solidFill>
                  <a:srgbClr val="C00000"/>
                </a:solidFill>
              </a:rPr>
              <a:t>“pair programming” OR “pair-programming”</a:t>
            </a:r>
          </a:p>
          <a:p>
            <a:pPr marL="265113" indent="-265113" eaLnBrk="1" hangingPunct="1">
              <a:lnSpc>
                <a:spcPct val="90000"/>
              </a:lnSpc>
            </a:pPr>
            <a:endParaRPr lang="en-US" sz="2400" dirty="0" smtClean="0"/>
          </a:p>
        </p:txBody>
      </p:sp>
      <p:sp>
        <p:nvSpPr>
          <p:cNvPr id="2" name="Slide Number Placeholder 1"/>
          <p:cNvSpPr>
            <a:spLocks noGrp="1"/>
          </p:cNvSpPr>
          <p:nvPr>
            <p:ph type="sldNum" sz="quarter" idx="12"/>
          </p:nvPr>
        </p:nvSpPr>
        <p:spPr/>
        <p:txBody>
          <a:bodyPr/>
          <a:lstStyle/>
          <a:p>
            <a:fld id="{C546E0E4-908A-4724-B308-E4F6AE4FA0DD}" type="slidenum">
              <a:rPr lang="en-US" smtClean="0">
                <a:solidFill>
                  <a:prstClr val="black">
                    <a:tint val="75000"/>
                  </a:prstClr>
                </a:solidFill>
              </a:rPr>
              <a:pPr/>
              <a:t>33</a:t>
            </a:fld>
            <a:endParaRPr lang="en-US">
              <a:solidFill>
                <a:prstClr val="black">
                  <a:tint val="75000"/>
                </a:prstClr>
              </a:solidFill>
            </a:endParaRPr>
          </a:p>
        </p:txBody>
      </p:sp>
    </p:spTree>
    <p:extLst>
      <p:ext uri="{BB962C8B-B14F-4D97-AF65-F5344CB8AC3E}">
        <p14:creationId xmlns:p14="http://schemas.microsoft.com/office/powerpoint/2010/main" val="287946526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779" y="229051"/>
            <a:ext cx="7772400" cy="1143000"/>
          </a:xfrm>
        </p:spPr>
        <p:txBody>
          <a:bodyPr>
            <a:normAutofit/>
          </a:bodyPr>
          <a:lstStyle/>
          <a:p>
            <a:pPr eaLnBrk="1" fontAlgn="auto" hangingPunct="1">
              <a:spcAft>
                <a:spcPts val="0"/>
              </a:spcAft>
              <a:defRPr/>
            </a:pPr>
            <a:r>
              <a:rPr lang="en-US" dirty="0" smtClean="0"/>
              <a:t>E.g. Search String </a:t>
            </a:r>
            <a:endParaRPr lang="en-US" dirty="0"/>
          </a:p>
        </p:txBody>
      </p:sp>
      <p:sp>
        <p:nvSpPr>
          <p:cNvPr id="4" name="Content Placeholder 3"/>
          <p:cNvSpPr>
            <a:spLocks noGrp="1"/>
          </p:cNvSpPr>
          <p:nvPr>
            <p:ph idx="1"/>
          </p:nvPr>
        </p:nvSpPr>
        <p:spPr>
          <a:xfrm>
            <a:off x="457200" y="1219200"/>
            <a:ext cx="8381999" cy="4267200"/>
          </a:xfrm>
        </p:spPr>
        <p:txBody>
          <a:bodyPr>
            <a:noAutofit/>
          </a:bodyPr>
          <a:lstStyle/>
          <a:p>
            <a:pPr>
              <a:defRPr/>
            </a:pPr>
            <a:r>
              <a:rPr lang="en-US" sz="2600" dirty="0" smtClean="0"/>
              <a:t>Kitchenham et al. (2007) used their structured questions to construct search strings for use with electronic databases:</a:t>
            </a:r>
          </a:p>
          <a:p>
            <a:pPr marL="731520" lvl="1" indent="-274320">
              <a:buFont typeface="Wingdings 2"/>
              <a:buChar char=""/>
              <a:defRPr/>
            </a:pPr>
            <a:r>
              <a:rPr lang="en-US" sz="2200" b="1" i="1" dirty="0" smtClean="0"/>
              <a:t>Population</a:t>
            </a:r>
            <a:r>
              <a:rPr lang="en-US" sz="2200" dirty="0" smtClean="0"/>
              <a:t>: software OR application OR product OR Web OR WWW OR Internet OR World-Wide Web OR project OR development </a:t>
            </a:r>
          </a:p>
          <a:p>
            <a:pPr marL="731520" lvl="1" indent="-274320">
              <a:buFont typeface="Wingdings 2"/>
              <a:buChar char=""/>
              <a:defRPr/>
            </a:pPr>
            <a:r>
              <a:rPr lang="en-US" sz="2200" b="1" i="1" dirty="0" smtClean="0"/>
              <a:t>Intervention</a:t>
            </a:r>
            <a:r>
              <a:rPr lang="en-US" sz="2200" dirty="0" smtClean="0"/>
              <a:t>: cross company OR cross </a:t>
            </a:r>
            <a:r>
              <a:rPr lang="en-US" sz="2200" dirty="0" err="1" smtClean="0"/>
              <a:t>organisation</a:t>
            </a:r>
            <a:r>
              <a:rPr lang="en-US" sz="2200" dirty="0" smtClean="0"/>
              <a:t> OR cross organization OR multiple-organizational OR multiple-</a:t>
            </a:r>
            <a:r>
              <a:rPr lang="en-US" sz="2200" dirty="0" err="1" smtClean="0"/>
              <a:t>organisational</a:t>
            </a:r>
            <a:r>
              <a:rPr lang="en-US" sz="2200" dirty="0" smtClean="0"/>
              <a:t> model OR modeling OR modelling effort OR cost OR resource estimation OR prediction OR assessment </a:t>
            </a:r>
          </a:p>
          <a:p>
            <a:pPr marL="731520" lvl="1" indent="-274320">
              <a:buFont typeface="Wingdings 2"/>
              <a:buChar char=""/>
              <a:defRPr/>
            </a:pPr>
            <a:r>
              <a:rPr lang="en-US" sz="2200" b="1" i="1" dirty="0" smtClean="0"/>
              <a:t>Contrast</a:t>
            </a:r>
            <a:r>
              <a:rPr lang="en-US" sz="2200" dirty="0" smtClean="0"/>
              <a:t>: within-</a:t>
            </a:r>
            <a:r>
              <a:rPr lang="en-US" sz="2200" dirty="0" err="1" smtClean="0"/>
              <a:t>organisation</a:t>
            </a:r>
            <a:r>
              <a:rPr lang="en-US" sz="2200" dirty="0" smtClean="0"/>
              <a:t> OR within-organization OR within-organizational OR within-</a:t>
            </a:r>
            <a:r>
              <a:rPr lang="en-US" sz="2200" dirty="0" err="1" smtClean="0"/>
              <a:t>organisational</a:t>
            </a:r>
            <a:r>
              <a:rPr lang="en-US" sz="2200" dirty="0" smtClean="0"/>
              <a:t> OR single company OR single </a:t>
            </a:r>
            <a:r>
              <a:rPr lang="en-US" sz="2200" dirty="0" err="1" smtClean="0"/>
              <a:t>organisation</a:t>
            </a:r>
            <a:r>
              <a:rPr lang="en-US" sz="2200" dirty="0" smtClean="0"/>
              <a:t> </a:t>
            </a:r>
          </a:p>
          <a:p>
            <a:pPr marL="731520" lvl="1" indent="-274320">
              <a:buFont typeface="Wingdings 2"/>
              <a:buChar char=""/>
              <a:defRPr/>
            </a:pPr>
            <a:r>
              <a:rPr lang="en-US" sz="2200" b="1" i="1" dirty="0" smtClean="0"/>
              <a:t>Outcome</a:t>
            </a:r>
            <a:r>
              <a:rPr lang="en-US" sz="2200" dirty="0" smtClean="0"/>
              <a:t>: Accuracy OR Mean </a:t>
            </a:r>
            <a:r>
              <a:rPr lang="en-US" dirty="0" smtClean="0"/>
              <a:t>Magnitude Relative Error </a:t>
            </a:r>
          </a:p>
          <a:p>
            <a:pPr>
              <a:defRPr/>
            </a:pPr>
            <a:r>
              <a:rPr lang="en-US" sz="2600" dirty="0" smtClean="0"/>
              <a:t>The search strings were constructed by linking the four OR lists using the Boolean AND</a:t>
            </a:r>
            <a:endParaRPr lang="en-US" sz="2600" dirty="0"/>
          </a:p>
        </p:txBody>
      </p:sp>
      <p:sp>
        <p:nvSpPr>
          <p:cNvPr id="5" name="Slide Number Placeholder 4"/>
          <p:cNvSpPr>
            <a:spLocks noGrp="1"/>
          </p:cNvSpPr>
          <p:nvPr>
            <p:ph type="sldNum" sz="quarter" idx="12"/>
          </p:nvPr>
        </p:nvSpPr>
        <p:spPr/>
        <p:txBody>
          <a:bodyPr/>
          <a:lstStyle/>
          <a:p>
            <a:fld id="{C546E0E4-908A-4724-B308-E4F6AE4FA0DD}" type="slidenum">
              <a:rPr lang="en-US" smtClean="0">
                <a:solidFill>
                  <a:prstClr val="black">
                    <a:tint val="75000"/>
                  </a:prstClr>
                </a:solidFill>
              </a:rPr>
              <a:pPr/>
              <a:t>34</a:t>
            </a:fld>
            <a:endParaRPr lang="en-US">
              <a:solidFill>
                <a:prstClr val="black">
                  <a:tint val="75000"/>
                </a:prstClr>
              </a:solidFill>
            </a:endParaRPr>
          </a:p>
        </p:txBody>
      </p:sp>
    </p:spTree>
    <p:extLst>
      <p:ext uri="{BB962C8B-B14F-4D97-AF65-F5344CB8AC3E}">
        <p14:creationId xmlns:p14="http://schemas.microsoft.com/office/powerpoint/2010/main" val="379781373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609600" y="152400"/>
            <a:ext cx="7772400" cy="1143000"/>
          </a:xfrm>
        </p:spPr>
        <p:txBody>
          <a:bodyPr>
            <a:normAutofit/>
          </a:bodyPr>
          <a:lstStyle/>
          <a:p>
            <a:pPr eaLnBrk="1" fontAlgn="auto" hangingPunct="1">
              <a:spcAft>
                <a:spcPts val="0"/>
              </a:spcAft>
              <a:defRPr/>
            </a:pPr>
            <a:r>
              <a:rPr lang="en-US" dirty="0" smtClean="0"/>
              <a:t>Sources of Evidence</a:t>
            </a:r>
          </a:p>
        </p:txBody>
      </p:sp>
      <p:sp>
        <p:nvSpPr>
          <p:cNvPr id="4" name="Content Placeholder 3"/>
          <p:cNvSpPr>
            <a:spLocks noGrp="1"/>
          </p:cNvSpPr>
          <p:nvPr>
            <p:ph idx="1"/>
          </p:nvPr>
        </p:nvSpPr>
        <p:spPr>
          <a:xfrm>
            <a:off x="609601" y="1527174"/>
            <a:ext cx="8077200" cy="4721225"/>
          </a:xfrm>
        </p:spPr>
        <p:txBody>
          <a:bodyPr>
            <a:normAutofit fontScale="92500" lnSpcReduction="20000"/>
          </a:bodyPr>
          <a:lstStyle/>
          <a:p>
            <a:pPr>
              <a:lnSpc>
                <a:spcPct val="110000"/>
              </a:lnSpc>
              <a:defRPr/>
            </a:pPr>
            <a:r>
              <a:rPr lang="en-US" dirty="0" smtClean="0"/>
              <a:t>Digital libraries</a:t>
            </a:r>
          </a:p>
          <a:p>
            <a:pPr>
              <a:lnSpc>
                <a:spcPct val="110000"/>
              </a:lnSpc>
              <a:defRPr/>
            </a:pPr>
            <a:r>
              <a:rPr lang="en-US" dirty="0" smtClean="0"/>
              <a:t>Reference lists from relevant primary studies and review articles </a:t>
            </a:r>
          </a:p>
          <a:p>
            <a:pPr>
              <a:lnSpc>
                <a:spcPct val="110000"/>
              </a:lnSpc>
              <a:defRPr/>
            </a:pPr>
            <a:r>
              <a:rPr lang="en-US" dirty="0" smtClean="0"/>
              <a:t>Journals (including company journals such as the IBM Journal of Research and Development), grey literature (i.e. technical reports, work in progress) </a:t>
            </a:r>
          </a:p>
          <a:p>
            <a:pPr>
              <a:lnSpc>
                <a:spcPct val="110000"/>
              </a:lnSpc>
              <a:defRPr/>
            </a:pPr>
            <a:r>
              <a:rPr lang="en-US" dirty="0" smtClean="0"/>
              <a:t>Conference proceedings </a:t>
            </a:r>
          </a:p>
          <a:p>
            <a:pPr>
              <a:lnSpc>
                <a:spcPct val="110000"/>
              </a:lnSpc>
              <a:defRPr/>
            </a:pPr>
            <a:r>
              <a:rPr lang="en-US" dirty="0" smtClean="0"/>
              <a:t>Research registers </a:t>
            </a:r>
          </a:p>
          <a:p>
            <a:pPr>
              <a:lnSpc>
                <a:spcPct val="110000"/>
              </a:lnSpc>
              <a:defRPr/>
            </a:pPr>
            <a:r>
              <a:rPr lang="en-US" dirty="0" smtClean="0"/>
              <a:t>The Internet (</a:t>
            </a:r>
            <a:r>
              <a:rPr lang="en-US" dirty="0" err="1" smtClean="0"/>
              <a:t>google</a:t>
            </a:r>
            <a:r>
              <a:rPr lang="en-US" dirty="0" smtClean="0"/>
              <a:t>)</a:t>
            </a:r>
          </a:p>
          <a:p>
            <a:pPr>
              <a:lnSpc>
                <a:spcPct val="110000"/>
              </a:lnSpc>
              <a:defRPr/>
            </a:pPr>
            <a:r>
              <a:rPr lang="en-US" dirty="0" smtClean="0"/>
              <a:t>Direct contact specific researcher(s)</a:t>
            </a:r>
            <a:endParaRPr lang="en-US" dirty="0"/>
          </a:p>
        </p:txBody>
      </p:sp>
      <p:sp>
        <p:nvSpPr>
          <p:cNvPr id="2" name="Slide Number Placeholder 1"/>
          <p:cNvSpPr>
            <a:spLocks noGrp="1"/>
          </p:cNvSpPr>
          <p:nvPr>
            <p:ph type="sldNum" sz="quarter" idx="12"/>
          </p:nvPr>
        </p:nvSpPr>
        <p:spPr/>
        <p:txBody>
          <a:bodyPr/>
          <a:lstStyle/>
          <a:p>
            <a:fld id="{C546E0E4-908A-4724-B308-E4F6AE4FA0DD}" type="slidenum">
              <a:rPr lang="en-US" smtClean="0">
                <a:solidFill>
                  <a:prstClr val="black">
                    <a:tint val="75000"/>
                  </a:prstClr>
                </a:solidFill>
              </a:rPr>
              <a:pPr/>
              <a:t>35</a:t>
            </a:fld>
            <a:endParaRPr lang="en-US">
              <a:solidFill>
                <a:prstClr val="black">
                  <a:tint val="75000"/>
                </a:prstClr>
              </a:solidFill>
            </a:endParaRPr>
          </a:p>
        </p:txBody>
      </p:sp>
    </p:spTree>
    <p:extLst>
      <p:ext uri="{BB962C8B-B14F-4D97-AF65-F5344CB8AC3E}">
        <p14:creationId xmlns:p14="http://schemas.microsoft.com/office/powerpoint/2010/main" val="356561482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609600" y="304800"/>
            <a:ext cx="7772400" cy="914851"/>
          </a:xfrm>
        </p:spPr>
        <p:txBody>
          <a:bodyPr>
            <a:normAutofit/>
          </a:bodyPr>
          <a:lstStyle/>
          <a:p>
            <a:pPr eaLnBrk="1" fontAlgn="auto" hangingPunct="1">
              <a:spcAft>
                <a:spcPts val="0"/>
              </a:spcAft>
              <a:defRPr/>
            </a:pPr>
            <a:r>
              <a:rPr lang="en-US" dirty="0" smtClean="0"/>
              <a:t>E.g. Sources of Evidence </a:t>
            </a:r>
            <a:endParaRPr lang="en-US" dirty="0"/>
          </a:p>
        </p:txBody>
      </p:sp>
      <p:sp>
        <p:nvSpPr>
          <p:cNvPr id="40964" name="Rectangle 3"/>
          <p:cNvSpPr>
            <a:spLocks noGrp="1" noChangeArrowheads="1"/>
          </p:cNvSpPr>
          <p:nvPr>
            <p:ph idx="1"/>
          </p:nvPr>
        </p:nvSpPr>
        <p:spPr>
          <a:xfrm>
            <a:off x="609599" y="1447800"/>
            <a:ext cx="8196263" cy="4572000"/>
          </a:xfrm>
        </p:spPr>
        <p:txBody>
          <a:bodyPr>
            <a:noAutofit/>
          </a:bodyPr>
          <a:lstStyle/>
          <a:p>
            <a:pPr marL="265113" indent="-265113" eaLnBrk="1" fontAlgn="auto" hangingPunct="1">
              <a:lnSpc>
                <a:spcPct val="80000"/>
              </a:lnSpc>
              <a:spcAft>
                <a:spcPts val="0"/>
              </a:spcAft>
              <a:buFont typeface="Wingdings 2"/>
              <a:buNone/>
              <a:defRPr/>
            </a:pPr>
            <a:r>
              <a:rPr lang="en-NZ" sz="2800" i="1" dirty="0" err="1" smtClean="0"/>
              <a:t>Salleh</a:t>
            </a:r>
            <a:r>
              <a:rPr lang="en-NZ" sz="2800" i="1" dirty="0" smtClean="0"/>
              <a:t> et al. (2011)</a:t>
            </a:r>
          </a:p>
          <a:p>
            <a:pPr marL="265113" indent="-265113" eaLnBrk="1" fontAlgn="auto" hangingPunct="1">
              <a:lnSpc>
                <a:spcPct val="80000"/>
              </a:lnSpc>
              <a:spcAft>
                <a:spcPts val="0"/>
              </a:spcAft>
              <a:buFont typeface="Wingdings 2"/>
              <a:buNone/>
              <a:defRPr/>
            </a:pPr>
            <a:endParaRPr lang="en-NZ" sz="2800" dirty="0" smtClean="0"/>
          </a:p>
          <a:p>
            <a:pPr marL="265113" indent="-265113" eaLnBrk="1" fontAlgn="auto" hangingPunct="1">
              <a:lnSpc>
                <a:spcPct val="80000"/>
              </a:lnSpc>
              <a:spcAft>
                <a:spcPts val="0"/>
              </a:spcAft>
              <a:buFont typeface="Wingdings 2"/>
              <a:buChar char=""/>
              <a:defRPr/>
            </a:pPr>
            <a:r>
              <a:rPr lang="en-NZ" sz="2600" dirty="0" smtClean="0"/>
              <a:t>Online databases used:</a:t>
            </a:r>
          </a:p>
          <a:p>
            <a:pPr marL="665163" lvl="1" indent="-265113">
              <a:lnSpc>
                <a:spcPct val="80000"/>
              </a:lnSpc>
              <a:buFont typeface="Wingdings 2"/>
              <a:buChar char=""/>
              <a:defRPr/>
            </a:pPr>
            <a:r>
              <a:rPr lang="en-NZ" sz="2200" dirty="0" smtClean="0"/>
              <a:t>ACM Digital Library, Current Contents, </a:t>
            </a:r>
            <a:r>
              <a:rPr lang="en-NZ" sz="2200" dirty="0" err="1" smtClean="0"/>
              <a:t>EBSCOhost</a:t>
            </a:r>
            <a:r>
              <a:rPr lang="en-NZ" sz="2200" dirty="0" smtClean="0"/>
              <a:t>, </a:t>
            </a:r>
            <a:r>
              <a:rPr lang="en-NZ" sz="2200" dirty="0" err="1" smtClean="0"/>
              <a:t>IEEExplore</a:t>
            </a:r>
            <a:r>
              <a:rPr lang="en-NZ" sz="2200" dirty="0" smtClean="0"/>
              <a:t>, ISI Web of Science, INSPEC, </a:t>
            </a:r>
            <a:r>
              <a:rPr lang="en-NZ" sz="2200" dirty="0" err="1" smtClean="0"/>
              <a:t>ProQuest</a:t>
            </a:r>
            <a:r>
              <a:rPr lang="en-NZ" sz="2200" dirty="0" smtClean="0"/>
              <a:t>, Sage Full text Collection, </a:t>
            </a:r>
            <a:r>
              <a:rPr lang="en-NZ" sz="2200" dirty="0" err="1" smtClean="0"/>
              <a:t>ScienceDirect</a:t>
            </a:r>
            <a:r>
              <a:rPr lang="en-NZ" sz="2200" dirty="0" smtClean="0"/>
              <a:t>, </a:t>
            </a:r>
            <a:r>
              <a:rPr lang="en-NZ" sz="2200" dirty="0" err="1" smtClean="0"/>
              <a:t>SpringerLink</a:t>
            </a:r>
            <a:r>
              <a:rPr lang="en-NZ" sz="2200" dirty="0" smtClean="0"/>
              <a:t>, Scopus</a:t>
            </a:r>
          </a:p>
          <a:p>
            <a:pPr marL="265113" indent="-265113" eaLnBrk="1" fontAlgn="auto" hangingPunct="1">
              <a:lnSpc>
                <a:spcPct val="80000"/>
              </a:lnSpc>
              <a:spcAft>
                <a:spcPts val="0"/>
              </a:spcAft>
              <a:buFont typeface="Wingdings 2"/>
              <a:buChar char=""/>
              <a:defRPr/>
            </a:pPr>
            <a:r>
              <a:rPr lang="en-US" sz="2600" dirty="0" smtClean="0"/>
              <a:t>Other search engines used: Google scholar, </a:t>
            </a:r>
            <a:r>
              <a:rPr lang="en-US" sz="2600" dirty="0" err="1" smtClean="0"/>
              <a:t>Citeseer</a:t>
            </a:r>
            <a:r>
              <a:rPr lang="en-US" sz="2600" dirty="0" smtClean="0"/>
              <a:t>, Agile Alliance.</a:t>
            </a:r>
          </a:p>
          <a:p>
            <a:pPr marL="265113" indent="-265113" eaLnBrk="1" fontAlgn="auto" hangingPunct="1">
              <a:lnSpc>
                <a:spcPct val="80000"/>
              </a:lnSpc>
              <a:spcAft>
                <a:spcPts val="0"/>
              </a:spcAft>
              <a:buFont typeface="Wingdings 2"/>
              <a:buChar char=""/>
              <a:defRPr/>
            </a:pPr>
            <a:r>
              <a:rPr lang="en-US" sz="2600" dirty="0" smtClean="0"/>
              <a:t>Some databases were selected based on previous studies we were aware of.</a:t>
            </a:r>
          </a:p>
          <a:p>
            <a:pPr marL="265113" indent="-265113" eaLnBrk="1" fontAlgn="auto" hangingPunct="1">
              <a:lnSpc>
                <a:spcPct val="80000"/>
              </a:lnSpc>
              <a:spcAft>
                <a:spcPts val="0"/>
              </a:spcAft>
              <a:buFont typeface="Wingdings 2"/>
              <a:buChar char=""/>
              <a:defRPr/>
            </a:pPr>
            <a:endParaRPr lang="en-US" sz="2200" dirty="0" smtClean="0">
              <a:solidFill>
                <a:schemeClr val="hlink"/>
              </a:solidFill>
            </a:endParaRPr>
          </a:p>
        </p:txBody>
      </p:sp>
      <p:sp>
        <p:nvSpPr>
          <p:cNvPr id="2" name="Slide Number Placeholder 1"/>
          <p:cNvSpPr>
            <a:spLocks noGrp="1"/>
          </p:cNvSpPr>
          <p:nvPr>
            <p:ph type="sldNum" sz="quarter" idx="12"/>
          </p:nvPr>
        </p:nvSpPr>
        <p:spPr/>
        <p:txBody>
          <a:bodyPr/>
          <a:lstStyle/>
          <a:p>
            <a:fld id="{C546E0E4-908A-4724-B308-E4F6AE4FA0DD}" type="slidenum">
              <a:rPr lang="en-US" smtClean="0">
                <a:solidFill>
                  <a:prstClr val="black">
                    <a:tint val="75000"/>
                  </a:prstClr>
                </a:solidFill>
              </a:rPr>
              <a:pPr/>
              <a:t>36</a:t>
            </a:fld>
            <a:endParaRPr lang="en-US">
              <a:solidFill>
                <a:prstClr val="black">
                  <a:tint val="75000"/>
                </a:prstClr>
              </a:solidFill>
            </a:endParaRPr>
          </a:p>
        </p:txBody>
      </p:sp>
    </p:spTree>
    <p:extLst>
      <p:ext uri="{BB962C8B-B14F-4D97-AF65-F5344CB8AC3E}">
        <p14:creationId xmlns:p14="http://schemas.microsoft.com/office/powerpoint/2010/main" val="342793988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489" y="152400"/>
            <a:ext cx="7772400" cy="1143000"/>
          </a:xfrm>
        </p:spPr>
        <p:txBody>
          <a:bodyPr>
            <a:normAutofit/>
          </a:bodyPr>
          <a:lstStyle/>
          <a:p>
            <a:pPr eaLnBrk="1" fontAlgn="auto" hangingPunct="1">
              <a:spcAft>
                <a:spcPts val="0"/>
              </a:spcAft>
              <a:defRPr/>
            </a:pPr>
            <a:r>
              <a:rPr lang="en-US" dirty="0" smtClean="0"/>
              <a:t>E.g. Sources of Evidence </a:t>
            </a:r>
            <a:endParaRPr lang="en-US" dirty="0"/>
          </a:p>
        </p:txBody>
      </p:sp>
      <p:sp>
        <p:nvSpPr>
          <p:cNvPr id="4" name="Content Placeholder 3"/>
          <p:cNvSpPr>
            <a:spLocks noGrp="1"/>
          </p:cNvSpPr>
          <p:nvPr>
            <p:ph idx="1"/>
          </p:nvPr>
        </p:nvSpPr>
        <p:spPr>
          <a:xfrm>
            <a:off x="533400" y="1143000"/>
            <a:ext cx="8305800" cy="4572000"/>
          </a:xfrm>
        </p:spPr>
        <p:txBody>
          <a:bodyPr>
            <a:noAutofit/>
          </a:bodyPr>
          <a:lstStyle/>
          <a:p>
            <a:pPr marL="0" indent="0">
              <a:buNone/>
              <a:defRPr/>
            </a:pPr>
            <a:r>
              <a:rPr lang="en-US" sz="2100" i="1" dirty="0" smtClean="0"/>
              <a:t>Kitchenham et al. (2007)</a:t>
            </a:r>
          </a:p>
          <a:p>
            <a:pPr>
              <a:defRPr/>
            </a:pPr>
            <a:r>
              <a:rPr lang="en-US" sz="2100" dirty="0" smtClean="0"/>
              <a:t>The search strings were used on </a:t>
            </a:r>
            <a:r>
              <a:rPr lang="en-US" sz="2100" dirty="0" smtClean="0">
                <a:solidFill>
                  <a:srgbClr val="C00000"/>
                </a:solidFill>
              </a:rPr>
              <a:t>6 digital libraries</a:t>
            </a:r>
            <a:r>
              <a:rPr lang="en-US" sz="2100" dirty="0" smtClean="0"/>
              <a:t>: </a:t>
            </a:r>
          </a:p>
          <a:p>
            <a:pPr marL="617220" lvl="1" indent="-342900">
              <a:defRPr/>
            </a:pPr>
            <a:r>
              <a:rPr lang="en-US" sz="2100" dirty="0" smtClean="0"/>
              <a:t> INSPEC , El </a:t>
            </a:r>
            <a:r>
              <a:rPr lang="en-US" sz="2100" dirty="0" err="1" smtClean="0"/>
              <a:t>Compendex</a:t>
            </a:r>
            <a:r>
              <a:rPr lang="en-US" sz="2100" dirty="0" smtClean="0"/>
              <a:t>, Science Direct, Web of Science, </a:t>
            </a:r>
            <a:r>
              <a:rPr lang="en-US" sz="2100" dirty="0" err="1" smtClean="0"/>
              <a:t>IEEExplore</a:t>
            </a:r>
            <a:r>
              <a:rPr lang="en-US" sz="2100" dirty="0" smtClean="0"/>
              <a:t>, ACM Digital library </a:t>
            </a:r>
          </a:p>
          <a:p>
            <a:pPr>
              <a:defRPr/>
            </a:pPr>
            <a:r>
              <a:rPr lang="en-US" sz="2100" dirty="0" smtClean="0">
                <a:solidFill>
                  <a:srgbClr val="C00000"/>
                </a:solidFill>
              </a:rPr>
              <a:t>Search specific journals </a:t>
            </a:r>
            <a:r>
              <a:rPr lang="en-US" sz="2100" dirty="0" smtClean="0"/>
              <a:t>and conf. proceedings:</a:t>
            </a:r>
          </a:p>
          <a:p>
            <a:pPr marL="617220" lvl="1" indent="-342900">
              <a:defRPr/>
            </a:pPr>
            <a:r>
              <a:rPr lang="en-US" sz="2100" dirty="0" smtClean="0"/>
              <a:t>Empirical Software Engineering (J) </a:t>
            </a:r>
          </a:p>
          <a:p>
            <a:pPr marL="617220" lvl="1" indent="-342900">
              <a:defRPr/>
            </a:pPr>
            <a:r>
              <a:rPr lang="en-US" sz="2100" dirty="0" smtClean="0"/>
              <a:t>Information and Software Technology (J) </a:t>
            </a:r>
          </a:p>
          <a:p>
            <a:pPr marL="617220" lvl="1" indent="-342900">
              <a:defRPr/>
            </a:pPr>
            <a:r>
              <a:rPr lang="en-US" sz="2100" dirty="0" smtClean="0"/>
              <a:t>Software Process Improvement and Practice (J) 	</a:t>
            </a:r>
          </a:p>
          <a:p>
            <a:pPr marL="617220" lvl="1" indent="-342900">
              <a:defRPr/>
            </a:pPr>
            <a:r>
              <a:rPr lang="en-US" sz="2100" dirty="0" smtClean="0"/>
              <a:t>Management Science (J) </a:t>
            </a:r>
          </a:p>
          <a:p>
            <a:pPr marL="617220" lvl="1" indent="-342900">
              <a:defRPr/>
            </a:pPr>
            <a:r>
              <a:rPr lang="en-US" sz="2100" dirty="0" smtClean="0"/>
              <a:t>International Software Metrics Symposium (C) </a:t>
            </a:r>
          </a:p>
          <a:p>
            <a:pPr marL="617220" lvl="1" indent="-342900">
              <a:defRPr/>
            </a:pPr>
            <a:r>
              <a:rPr lang="en-US" sz="2100" dirty="0" smtClean="0"/>
              <a:t>International Conference on Software Engineering (C) </a:t>
            </a:r>
          </a:p>
          <a:p>
            <a:pPr>
              <a:defRPr/>
            </a:pPr>
            <a:r>
              <a:rPr lang="en-US" sz="2100" dirty="0" smtClean="0">
                <a:solidFill>
                  <a:srgbClr val="C00000"/>
                </a:solidFill>
              </a:rPr>
              <a:t>Manual search</a:t>
            </a:r>
            <a:r>
              <a:rPr lang="en-US" sz="2100" dirty="0" smtClean="0"/>
              <a:t>: </a:t>
            </a:r>
          </a:p>
          <a:p>
            <a:pPr marL="617220" lvl="1" indent="-342900">
              <a:defRPr/>
            </a:pPr>
            <a:r>
              <a:rPr lang="en-US" sz="2100" dirty="0" smtClean="0"/>
              <a:t>Evaluation and Assessment in Software Engineering (C) </a:t>
            </a:r>
          </a:p>
          <a:p>
            <a:pPr>
              <a:defRPr/>
            </a:pPr>
            <a:r>
              <a:rPr lang="en-US" sz="2100" dirty="0" smtClean="0"/>
              <a:t>Check references of each relevant article</a:t>
            </a:r>
          </a:p>
          <a:p>
            <a:pPr>
              <a:defRPr/>
            </a:pPr>
            <a:r>
              <a:rPr lang="en-US" sz="2100" dirty="0" smtClean="0"/>
              <a:t>Contact researchers</a:t>
            </a:r>
          </a:p>
          <a:p>
            <a:pPr marL="617220" lvl="1" indent="-342900">
              <a:defRPr/>
            </a:pPr>
            <a:endParaRPr lang="en-US" sz="2100" dirty="0" smtClean="0"/>
          </a:p>
          <a:p>
            <a:pPr>
              <a:defRPr/>
            </a:pPr>
            <a:endParaRPr lang="en-US" sz="2100" dirty="0"/>
          </a:p>
        </p:txBody>
      </p:sp>
      <p:sp>
        <p:nvSpPr>
          <p:cNvPr id="5" name="Slide Number Placeholder 4"/>
          <p:cNvSpPr>
            <a:spLocks noGrp="1"/>
          </p:cNvSpPr>
          <p:nvPr>
            <p:ph type="sldNum" sz="quarter" idx="12"/>
          </p:nvPr>
        </p:nvSpPr>
        <p:spPr/>
        <p:txBody>
          <a:bodyPr/>
          <a:lstStyle/>
          <a:p>
            <a:fld id="{C546E0E4-908A-4724-B308-E4F6AE4FA0DD}" type="slidenum">
              <a:rPr lang="en-US" smtClean="0">
                <a:solidFill>
                  <a:prstClr val="black">
                    <a:tint val="75000"/>
                  </a:prstClr>
                </a:solidFill>
              </a:rPr>
              <a:pPr/>
              <a:t>37</a:t>
            </a:fld>
            <a:endParaRPr lang="en-US">
              <a:solidFill>
                <a:prstClr val="black">
                  <a:tint val="75000"/>
                </a:prstClr>
              </a:solidFill>
            </a:endParaRPr>
          </a:p>
        </p:txBody>
      </p:sp>
    </p:spTree>
    <p:extLst>
      <p:ext uri="{BB962C8B-B14F-4D97-AF65-F5344CB8AC3E}">
        <p14:creationId xmlns:p14="http://schemas.microsoft.com/office/powerpoint/2010/main" val="55011115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690489" y="195488"/>
            <a:ext cx="7772400" cy="1143000"/>
          </a:xfrm>
        </p:spPr>
        <p:txBody>
          <a:bodyPr>
            <a:normAutofit/>
          </a:bodyPr>
          <a:lstStyle/>
          <a:p>
            <a:pPr eaLnBrk="1" fontAlgn="auto" hangingPunct="1">
              <a:spcAft>
                <a:spcPts val="0"/>
              </a:spcAft>
              <a:defRPr/>
            </a:pPr>
            <a:r>
              <a:rPr lang="en-US" dirty="0" smtClean="0"/>
              <a:t>Managing Bibliography</a:t>
            </a:r>
          </a:p>
        </p:txBody>
      </p:sp>
      <p:sp>
        <p:nvSpPr>
          <p:cNvPr id="52228" name="Content Placeholder 3"/>
          <p:cNvSpPr>
            <a:spLocks noGrp="1"/>
          </p:cNvSpPr>
          <p:nvPr>
            <p:ph idx="1"/>
          </p:nvPr>
        </p:nvSpPr>
        <p:spPr>
          <a:xfrm>
            <a:off x="690489" y="1527175"/>
            <a:ext cx="8115374" cy="4572000"/>
          </a:xfrm>
        </p:spPr>
        <p:txBody>
          <a:bodyPr/>
          <a:lstStyle/>
          <a:p>
            <a:r>
              <a:rPr lang="en-US" dirty="0" smtClean="0"/>
              <a:t>Use relevant Bibliographic package to </a:t>
            </a:r>
            <a:r>
              <a:rPr lang="en-US" dirty="0" smtClean="0">
                <a:solidFill>
                  <a:srgbClr val="C00000"/>
                </a:solidFill>
              </a:rPr>
              <a:t>manage large number of references</a:t>
            </a:r>
          </a:p>
          <a:p>
            <a:pPr eaLnBrk="1" hangingPunct="1"/>
            <a:r>
              <a:rPr lang="en-US" dirty="0" smtClean="0"/>
              <a:t>E.g. </a:t>
            </a:r>
            <a:r>
              <a:rPr lang="en-US" dirty="0" err="1" smtClean="0">
                <a:solidFill>
                  <a:srgbClr val="C00000"/>
                </a:solidFill>
              </a:rPr>
              <a:t>Mendeley</a:t>
            </a:r>
            <a:r>
              <a:rPr lang="en-US" dirty="0" smtClean="0"/>
              <a:t>, EndNote, </a:t>
            </a:r>
            <a:r>
              <a:rPr lang="en-US" dirty="0" err="1" smtClean="0"/>
              <a:t>Zotero</a:t>
            </a:r>
            <a:r>
              <a:rPr lang="en-US" dirty="0" smtClean="0"/>
              <a:t>, </a:t>
            </a:r>
            <a:r>
              <a:rPr lang="en-US" dirty="0" err="1" smtClean="0"/>
              <a:t>JabRef</a:t>
            </a:r>
            <a:r>
              <a:rPr lang="en-US" dirty="0" smtClean="0"/>
              <a:t> Reference Manager etc.</a:t>
            </a:r>
          </a:p>
        </p:txBody>
      </p:sp>
      <p:sp>
        <p:nvSpPr>
          <p:cNvPr id="2" name="Slide Number Placeholder 1"/>
          <p:cNvSpPr>
            <a:spLocks noGrp="1"/>
          </p:cNvSpPr>
          <p:nvPr>
            <p:ph type="sldNum" sz="quarter" idx="12"/>
          </p:nvPr>
        </p:nvSpPr>
        <p:spPr/>
        <p:txBody>
          <a:bodyPr/>
          <a:lstStyle/>
          <a:p>
            <a:fld id="{C546E0E4-908A-4724-B308-E4F6AE4FA0DD}" type="slidenum">
              <a:rPr lang="en-US" smtClean="0">
                <a:solidFill>
                  <a:prstClr val="black">
                    <a:tint val="75000"/>
                  </a:prstClr>
                </a:solidFill>
              </a:rPr>
              <a:pPr/>
              <a:t>38</a:t>
            </a:fld>
            <a:endParaRPr lang="en-US">
              <a:solidFill>
                <a:prstClr val="black">
                  <a:tint val="75000"/>
                </a:prstClr>
              </a:solidFill>
            </a:endParaRPr>
          </a:p>
        </p:txBody>
      </p:sp>
    </p:spTree>
    <p:extLst>
      <p:ext uri="{BB962C8B-B14F-4D97-AF65-F5344CB8AC3E}">
        <p14:creationId xmlns:p14="http://schemas.microsoft.com/office/powerpoint/2010/main" val="420941266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685800" y="152400"/>
            <a:ext cx="7772400" cy="1143000"/>
          </a:xfrm>
        </p:spPr>
        <p:txBody>
          <a:bodyPr>
            <a:normAutofit/>
          </a:bodyPr>
          <a:lstStyle/>
          <a:p>
            <a:pPr eaLnBrk="1" fontAlgn="auto" hangingPunct="1">
              <a:spcAft>
                <a:spcPts val="0"/>
              </a:spcAft>
              <a:defRPr/>
            </a:pPr>
            <a:r>
              <a:rPr lang="en-US" dirty="0" smtClean="0"/>
              <a:t>Documenting the Search</a:t>
            </a:r>
          </a:p>
        </p:txBody>
      </p:sp>
      <p:sp>
        <p:nvSpPr>
          <p:cNvPr id="53252" name="Content Placeholder 3"/>
          <p:cNvSpPr>
            <a:spLocks noGrp="1"/>
          </p:cNvSpPr>
          <p:nvPr>
            <p:ph idx="1"/>
          </p:nvPr>
        </p:nvSpPr>
        <p:spPr>
          <a:xfrm>
            <a:off x="304800" y="1295400"/>
            <a:ext cx="8610599" cy="2282825"/>
          </a:xfrm>
        </p:spPr>
        <p:txBody>
          <a:bodyPr>
            <a:noAutofit/>
          </a:bodyPr>
          <a:lstStyle/>
          <a:p>
            <a:pPr eaLnBrk="1" hangingPunct="1">
              <a:lnSpc>
                <a:spcPct val="120000"/>
              </a:lnSpc>
            </a:pPr>
            <a:r>
              <a:rPr lang="en-US" sz="2400" dirty="0" smtClean="0"/>
              <a:t>The process of conducting SLR </a:t>
            </a:r>
            <a:r>
              <a:rPr lang="en-US" sz="2400" dirty="0" smtClean="0">
                <a:solidFill>
                  <a:srgbClr val="C00000"/>
                </a:solidFill>
              </a:rPr>
              <a:t>must be transparent and replicable</a:t>
            </a:r>
          </a:p>
          <a:p>
            <a:pPr eaLnBrk="1" hangingPunct="1">
              <a:lnSpc>
                <a:spcPct val="120000"/>
              </a:lnSpc>
            </a:pPr>
            <a:r>
              <a:rPr lang="en-US" sz="2400" dirty="0" smtClean="0"/>
              <a:t>The review should be documented in sufficient detail</a:t>
            </a:r>
          </a:p>
          <a:p>
            <a:pPr eaLnBrk="1" hangingPunct="1">
              <a:lnSpc>
                <a:spcPct val="120000"/>
              </a:lnSpc>
            </a:pPr>
            <a:r>
              <a:rPr lang="en-US" sz="2400" dirty="0" smtClean="0"/>
              <a:t>The search should be documented and changes noted</a:t>
            </a:r>
          </a:p>
          <a:p>
            <a:pPr eaLnBrk="1" hangingPunct="1">
              <a:lnSpc>
                <a:spcPct val="120000"/>
              </a:lnSpc>
            </a:pPr>
            <a:r>
              <a:rPr lang="en-US" sz="2400" dirty="0" smtClean="0"/>
              <a:t>Unfiltered search results should be saved for possible reanalysis</a:t>
            </a:r>
          </a:p>
          <a:p>
            <a:pPr eaLnBrk="1" hangingPunct="1">
              <a:lnSpc>
                <a:spcPct val="120000"/>
              </a:lnSpc>
              <a:buNone/>
            </a:pPr>
            <a:endParaRPr lang="en-US" sz="2400" dirty="0" smtClean="0"/>
          </a:p>
        </p:txBody>
      </p:sp>
      <p:graphicFrame>
        <p:nvGraphicFramePr>
          <p:cNvPr id="5" name="Table 4"/>
          <p:cNvGraphicFramePr>
            <a:graphicFrameLocks noGrp="1"/>
          </p:cNvGraphicFramePr>
          <p:nvPr>
            <p:extLst/>
          </p:nvPr>
        </p:nvGraphicFramePr>
        <p:xfrm>
          <a:off x="381000" y="3810000"/>
          <a:ext cx="8534400" cy="2457450"/>
        </p:xfrm>
        <a:graphic>
          <a:graphicData uri="http://schemas.openxmlformats.org/drawingml/2006/table">
            <a:tbl>
              <a:tblPr firstRow="1" bandRow="1">
                <a:tableStyleId>{073A0DAA-6AF3-43AB-8588-CEC1D06C72B9}</a:tableStyleId>
              </a:tblPr>
              <a:tblGrid>
                <a:gridCol w="2362200"/>
                <a:gridCol w="6172200"/>
              </a:tblGrid>
              <a:tr h="457200">
                <a:tc>
                  <a:txBody>
                    <a:bodyPr/>
                    <a:lstStyle/>
                    <a:p>
                      <a:r>
                        <a:rPr lang="en-US" dirty="0" smtClean="0"/>
                        <a:t>Data</a:t>
                      </a:r>
                      <a:r>
                        <a:rPr lang="en-US" baseline="0" dirty="0" smtClean="0"/>
                        <a:t> Source</a:t>
                      </a:r>
                      <a:endParaRPr lang="en-US" dirty="0"/>
                    </a:p>
                  </a:txBody>
                  <a:tcPr/>
                </a:tc>
                <a:tc>
                  <a:txBody>
                    <a:bodyPr/>
                    <a:lstStyle/>
                    <a:p>
                      <a:r>
                        <a:rPr lang="en-US" dirty="0" smtClean="0"/>
                        <a:t>Documentation</a:t>
                      </a:r>
                      <a:endParaRPr lang="en-US" dirty="0"/>
                    </a:p>
                  </a:txBody>
                  <a:tcPr/>
                </a:tc>
              </a:tr>
              <a:tr h="666750">
                <a:tc>
                  <a:txBody>
                    <a:bodyPr/>
                    <a:lstStyle/>
                    <a:p>
                      <a:r>
                        <a:rPr lang="en-US" dirty="0" smtClean="0"/>
                        <a:t>Digital Library</a:t>
                      </a:r>
                      <a:endParaRPr lang="en-US" dirty="0"/>
                    </a:p>
                  </a:txBody>
                  <a:tcPr/>
                </a:tc>
                <a:tc>
                  <a:txBody>
                    <a:bodyPr/>
                    <a:lstStyle/>
                    <a:p>
                      <a:r>
                        <a:rPr lang="en-US" dirty="0" smtClean="0"/>
                        <a:t>Name of</a:t>
                      </a:r>
                      <a:r>
                        <a:rPr lang="en-US" baseline="0" dirty="0" smtClean="0"/>
                        <a:t> Database, Search strategy, Date of search, years covered by search</a:t>
                      </a:r>
                      <a:endParaRPr lang="en-US" dirty="0"/>
                    </a:p>
                  </a:txBody>
                  <a:tcPr/>
                </a:tc>
              </a:tr>
              <a:tr h="666750">
                <a:tc>
                  <a:txBody>
                    <a:bodyPr/>
                    <a:lstStyle/>
                    <a:p>
                      <a:r>
                        <a:rPr lang="en-US" dirty="0" smtClean="0"/>
                        <a:t>Journal Hand Searches</a:t>
                      </a:r>
                      <a:endParaRPr lang="en-US" dirty="0"/>
                    </a:p>
                  </a:txBody>
                  <a:tcPr/>
                </a:tc>
                <a:tc>
                  <a:txBody>
                    <a:bodyPr/>
                    <a:lstStyle/>
                    <a:p>
                      <a:r>
                        <a:rPr lang="en-US" dirty="0" smtClean="0"/>
                        <a:t>Name</a:t>
                      </a:r>
                      <a:r>
                        <a:rPr lang="en-US" baseline="0" dirty="0" smtClean="0"/>
                        <a:t> of journal, Years searched</a:t>
                      </a:r>
                      <a:endParaRPr lang="en-US" dirty="0"/>
                    </a:p>
                  </a:txBody>
                  <a:tcPr/>
                </a:tc>
              </a:tr>
              <a:tr h="666750">
                <a:tc>
                  <a:txBody>
                    <a:bodyPr/>
                    <a:lstStyle/>
                    <a:p>
                      <a:r>
                        <a:rPr lang="en-US" dirty="0" smtClean="0"/>
                        <a:t>Conference</a:t>
                      </a:r>
                      <a:r>
                        <a:rPr lang="en-US" baseline="0" dirty="0" smtClean="0"/>
                        <a:t> proceedings</a:t>
                      </a:r>
                      <a:endParaRPr lang="en-US" dirty="0"/>
                    </a:p>
                  </a:txBody>
                  <a:tcPr/>
                </a:tc>
                <a:tc>
                  <a:txBody>
                    <a:bodyPr/>
                    <a:lstStyle/>
                    <a:p>
                      <a:r>
                        <a:rPr lang="en-US" dirty="0" smtClean="0"/>
                        <a:t>Title of proceedings/Name of conference, Journal name (if published as</a:t>
                      </a:r>
                      <a:r>
                        <a:rPr lang="en-US" baseline="0" dirty="0" smtClean="0"/>
                        <a:t> part of a journal)</a:t>
                      </a:r>
                      <a:endParaRPr lang="en-US" dirty="0"/>
                    </a:p>
                  </a:txBody>
                  <a:tcPr/>
                </a:tc>
              </a:tr>
            </a:tbl>
          </a:graphicData>
        </a:graphic>
      </p:graphicFrame>
      <p:sp>
        <p:nvSpPr>
          <p:cNvPr id="2" name="Slide Number Placeholder 1"/>
          <p:cNvSpPr>
            <a:spLocks noGrp="1"/>
          </p:cNvSpPr>
          <p:nvPr>
            <p:ph type="sldNum" sz="quarter" idx="12"/>
          </p:nvPr>
        </p:nvSpPr>
        <p:spPr/>
        <p:txBody>
          <a:bodyPr/>
          <a:lstStyle/>
          <a:p>
            <a:fld id="{C546E0E4-908A-4724-B308-E4F6AE4FA0DD}" type="slidenum">
              <a:rPr lang="en-US" smtClean="0">
                <a:solidFill>
                  <a:prstClr val="black">
                    <a:tint val="75000"/>
                  </a:prstClr>
                </a:solidFill>
              </a:rPr>
              <a:pPr/>
              <a:t>39</a:t>
            </a:fld>
            <a:endParaRPr lang="en-US">
              <a:solidFill>
                <a:prstClr val="black">
                  <a:tint val="75000"/>
                </a:prstClr>
              </a:solidFill>
            </a:endParaRPr>
          </a:p>
        </p:txBody>
      </p:sp>
    </p:spTree>
    <p:extLst>
      <p:ext uri="{BB962C8B-B14F-4D97-AF65-F5344CB8AC3E}">
        <p14:creationId xmlns:p14="http://schemas.microsoft.com/office/powerpoint/2010/main" val="221780533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888" y="2466975"/>
            <a:ext cx="8291512" cy="2095501"/>
          </a:xfrm>
        </p:spPr>
        <p:txBody>
          <a:bodyPr>
            <a:normAutofit/>
          </a:bodyPr>
          <a:lstStyle/>
          <a:p>
            <a:r>
              <a:rPr lang="en-US" sz="4800" dirty="0" smtClean="0"/>
              <a:t>5. </a:t>
            </a:r>
            <a:r>
              <a:rPr lang="en-US" sz="4800" dirty="0"/>
              <a:t>Systematic Literature </a:t>
            </a:r>
            <a:r>
              <a:rPr lang="en-US" sz="4800"/>
              <a:t>Review </a:t>
            </a:r>
            <a:r>
              <a:rPr lang="en-US" sz="4800" smtClean="0"/>
              <a:t/>
            </a:r>
            <a:br>
              <a:rPr lang="en-US" sz="4800" smtClean="0"/>
            </a:br>
            <a:r>
              <a:rPr lang="en-US" sz="4800" smtClean="0"/>
              <a:t>    (</a:t>
            </a:r>
            <a:r>
              <a:rPr lang="en-US" sz="4800" dirty="0"/>
              <a:t>SLR)</a:t>
            </a:r>
          </a:p>
        </p:txBody>
      </p:sp>
      <p:sp>
        <p:nvSpPr>
          <p:cNvPr id="3" name="Text Placeholder 2"/>
          <p:cNvSpPr>
            <a:spLocks noGrp="1"/>
          </p:cNvSpPr>
          <p:nvPr>
            <p:ph type="body" idx="1"/>
          </p:nvPr>
        </p:nvSpPr>
        <p:spPr/>
        <p:txBody>
          <a:bodyPr>
            <a:normAutofit fontScale="92500" lnSpcReduction="20000"/>
          </a:bodyPr>
          <a:lstStyle/>
          <a:p>
            <a:r>
              <a:rPr lang="en-US" dirty="0" smtClean="0"/>
              <a:t>5.1 </a:t>
            </a:r>
            <a:r>
              <a:rPr lang="en-US" dirty="0" err="1" smtClean="0"/>
              <a:t>Pengantar</a:t>
            </a:r>
            <a:r>
              <a:rPr lang="en-US" dirty="0" smtClean="0"/>
              <a:t> SLR</a:t>
            </a:r>
          </a:p>
          <a:p>
            <a:r>
              <a:rPr lang="en-US" dirty="0"/>
              <a:t>5.2 </a:t>
            </a:r>
            <a:r>
              <a:rPr lang="en-US" dirty="0" err="1"/>
              <a:t>Tahapan</a:t>
            </a:r>
            <a:r>
              <a:rPr lang="en-US" dirty="0"/>
              <a:t> </a:t>
            </a:r>
            <a:r>
              <a:rPr lang="en-US" dirty="0" smtClean="0"/>
              <a:t>Planning</a:t>
            </a:r>
          </a:p>
          <a:p>
            <a:r>
              <a:rPr lang="en-US" dirty="0"/>
              <a:t>5.3 </a:t>
            </a:r>
            <a:r>
              <a:rPr lang="en-US" dirty="0" err="1"/>
              <a:t>Tahapan</a:t>
            </a:r>
            <a:r>
              <a:rPr lang="en-US" dirty="0"/>
              <a:t> </a:t>
            </a:r>
            <a:r>
              <a:rPr lang="en-US" dirty="0" smtClean="0"/>
              <a:t>Conducting</a:t>
            </a:r>
          </a:p>
          <a:p>
            <a:r>
              <a:rPr lang="en-US" dirty="0"/>
              <a:t>5.4 </a:t>
            </a:r>
            <a:r>
              <a:rPr lang="en-US" dirty="0" err="1"/>
              <a:t>Tahapan</a:t>
            </a:r>
            <a:r>
              <a:rPr lang="en-US" dirty="0"/>
              <a:t> Reporting</a:t>
            </a:r>
          </a:p>
        </p:txBody>
      </p:sp>
      <p:sp>
        <p:nvSpPr>
          <p:cNvPr id="4" name="Slide Number Placeholder 3"/>
          <p:cNvSpPr>
            <a:spLocks noGrp="1"/>
          </p:cNvSpPr>
          <p:nvPr>
            <p:ph type="sldNum" sz="quarter" idx="12"/>
          </p:nvPr>
        </p:nvSpPr>
        <p:spPr/>
        <p:txBody>
          <a:bodyPr/>
          <a:lstStyle/>
          <a:p>
            <a:fld id="{C546E0E4-908A-4724-B308-E4F6AE4FA0DD}" type="slidenum">
              <a:rPr lang="en-US" smtClean="0">
                <a:solidFill>
                  <a:prstClr val="black">
                    <a:tint val="75000"/>
                  </a:prstClr>
                </a:solidFill>
              </a:rPr>
              <a:pPr/>
              <a:t>4</a:t>
            </a:fld>
            <a:endParaRPr lang="en-US">
              <a:solidFill>
                <a:prstClr val="black">
                  <a:tint val="75000"/>
                </a:prstClr>
              </a:solidFill>
            </a:endParaRPr>
          </a:p>
        </p:txBody>
      </p:sp>
    </p:spTree>
    <p:extLst>
      <p:ext uri="{BB962C8B-B14F-4D97-AF65-F5344CB8AC3E}">
        <p14:creationId xmlns:p14="http://schemas.microsoft.com/office/powerpoint/2010/main" val="90653616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7544" y="195488"/>
            <a:ext cx="7772400" cy="1143000"/>
          </a:xfrm>
        </p:spPr>
        <p:txBody>
          <a:bodyPr>
            <a:normAutofit/>
          </a:bodyPr>
          <a:lstStyle/>
          <a:p>
            <a:pPr eaLnBrk="1" fontAlgn="auto" hangingPunct="1">
              <a:spcAft>
                <a:spcPts val="0"/>
              </a:spcAft>
              <a:defRPr/>
            </a:pPr>
            <a:r>
              <a:rPr lang="en-US" sz="4000" dirty="0" smtClean="0"/>
              <a:t>2. Selection of Studies</a:t>
            </a:r>
            <a:endParaRPr lang="en-US" sz="4000" dirty="0"/>
          </a:p>
        </p:txBody>
      </p:sp>
      <p:sp>
        <p:nvSpPr>
          <p:cNvPr id="54276" name="Content Placeholder 3"/>
          <p:cNvSpPr>
            <a:spLocks noGrp="1"/>
          </p:cNvSpPr>
          <p:nvPr>
            <p:ph idx="1"/>
          </p:nvPr>
        </p:nvSpPr>
        <p:spPr>
          <a:xfrm>
            <a:off x="667543" y="1527175"/>
            <a:ext cx="8138319" cy="4572000"/>
          </a:xfrm>
        </p:spPr>
        <p:txBody>
          <a:bodyPr>
            <a:normAutofit/>
          </a:bodyPr>
          <a:lstStyle/>
          <a:p>
            <a:pPr eaLnBrk="1" hangingPunct="1"/>
            <a:r>
              <a:rPr lang="en-US" dirty="0" smtClean="0"/>
              <a:t>Primary studies need to be assessed for their actual relevance </a:t>
            </a:r>
          </a:p>
          <a:p>
            <a:pPr eaLnBrk="1" hangingPunct="1"/>
            <a:r>
              <a:rPr lang="en-US" dirty="0" smtClean="0"/>
              <a:t>Set the </a:t>
            </a:r>
            <a:r>
              <a:rPr lang="en-US" dirty="0" smtClean="0">
                <a:solidFill>
                  <a:srgbClr val="C00000"/>
                </a:solidFill>
              </a:rPr>
              <a:t>criteria for including or excluding studies </a:t>
            </a:r>
            <a:r>
              <a:rPr lang="en-US" dirty="0" smtClean="0"/>
              <a:t>(decided earlier during protocol development, can be refined later)</a:t>
            </a:r>
          </a:p>
          <a:p>
            <a:pPr eaLnBrk="1" hangingPunct="1"/>
            <a:r>
              <a:rPr lang="en-US" dirty="0" smtClean="0"/>
              <a:t>Inclusion &amp; exclusion criteria should </a:t>
            </a:r>
            <a:r>
              <a:rPr lang="en-US" dirty="0" smtClean="0">
                <a:solidFill>
                  <a:srgbClr val="C00000"/>
                </a:solidFill>
              </a:rPr>
              <a:t>be based on RQ</a:t>
            </a:r>
          </a:p>
          <a:p>
            <a:pPr eaLnBrk="1" hangingPunct="1"/>
            <a:r>
              <a:rPr lang="en-US" dirty="0" smtClean="0"/>
              <a:t>Selection process should be piloted</a:t>
            </a:r>
          </a:p>
          <a:p>
            <a:pPr eaLnBrk="1" hangingPunct="1"/>
            <a:r>
              <a:rPr lang="en-US" dirty="0" smtClean="0"/>
              <a:t>Study selection is a </a:t>
            </a:r>
            <a:r>
              <a:rPr lang="en-US" dirty="0" smtClean="0">
                <a:solidFill>
                  <a:srgbClr val="C00000"/>
                </a:solidFill>
              </a:rPr>
              <a:t>multistage process</a:t>
            </a:r>
          </a:p>
          <a:p>
            <a:pPr eaLnBrk="1" hangingPunct="1"/>
            <a:endParaRPr lang="en-US" dirty="0" smtClean="0"/>
          </a:p>
          <a:p>
            <a:pPr eaLnBrk="1" hangingPunct="1"/>
            <a:endParaRPr lang="en-US" dirty="0" smtClean="0"/>
          </a:p>
          <a:p>
            <a:pPr eaLnBrk="1" hangingPunct="1"/>
            <a:endParaRPr lang="en-US" dirty="0" smtClean="0"/>
          </a:p>
        </p:txBody>
      </p:sp>
      <p:sp>
        <p:nvSpPr>
          <p:cNvPr id="4" name="Slide Number Placeholder 3"/>
          <p:cNvSpPr>
            <a:spLocks noGrp="1"/>
          </p:cNvSpPr>
          <p:nvPr>
            <p:ph type="sldNum" sz="quarter" idx="12"/>
          </p:nvPr>
        </p:nvSpPr>
        <p:spPr/>
        <p:txBody>
          <a:bodyPr/>
          <a:lstStyle/>
          <a:p>
            <a:fld id="{C546E0E4-908A-4724-B308-E4F6AE4FA0DD}" type="slidenum">
              <a:rPr lang="en-US" smtClean="0">
                <a:solidFill>
                  <a:prstClr val="black">
                    <a:tint val="75000"/>
                  </a:prstClr>
                </a:solidFill>
              </a:rPr>
              <a:pPr/>
              <a:t>40</a:t>
            </a:fld>
            <a:endParaRPr lang="en-US">
              <a:solidFill>
                <a:prstClr val="black">
                  <a:tint val="75000"/>
                </a:prstClr>
              </a:solidFill>
            </a:endParaRPr>
          </a:p>
        </p:txBody>
      </p:sp>
    </p:spTree>
    <p:extLst>
      <p:ext uri="{BB962C8B-B14F-4D97-AF65-F5344CB8AC3E}">
        <p14:creationId xmlns:p14="http://schemas.microsoft.com/office/powerpoint/2010/main" val="287203299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489" y="195488"/>
            <a:ext cx="7772400" cy="1143000"/>
          </a:xfrm>
        </p:spPr>
        <p:txBody>
          <a:bodyPr>
            <a:normAutofit/>
          </a:bodyPr>
          <a:lstStyle/>
          <a:p>
            <a:pPr eaLnBrk="1" fontAlgn="auto" hangingPunct="1">
              <a:spcAft>
                <a:spcPts val="0"/>
              </a:spcAft>
              <a:defRPr/>
            </a:pPr>
            <a:r>
              <a:rPr lang="en-US" dirty="0" smtClean="0"/>
              <a:t>E.g. Selection of Studies</a:t>
            </a:r>
            <a:endParaRPr lang="en-US" dirty="0"/>
          </a:p>
        </p:txBody>
      </p:sp>
      <p:sp>
        <p:nvSpPr>
          <p:cNvPr id="4" name="Content Placeholder 3"/>
          <p:cNvSpPr>
            <a:spLocks noGrp="1"/>
          </p:cNvSpPr>
          <p:nvPr>
            <p:ph idx="1"/>
          </p:nvPr>
        </p:nvSpPr>
        <p:spPr>
          <a:xfrm>
            <a:off x="457200" y="1524000"/>
            <a:ext cx="7924800" cy="4572000"/>
          </a:xfrm>
        </p:spPr>
        <p:txBody>
          <a:bodyPr>
            <a:normAutofit lnSpcReduction="10000"/>
          </a:bodyPr>
          <a:lstStyle/>
          <a:p>
            <a:pPr marL="274320" indent="-274320" eaLnBrk="1" fontAlgn="auto" hangingPunct="1">
              <a:spcAft>
                <a:spcPts val="0"/>
              </a:spcAft>
              <a:buFont typeface="Wingdings 2"/>
              <a:buNone/>
              <a:defRPr/>
            </a:pPr>
            <a:r>
              <a:rPr lang="en-US" dirty="0" smtClean="0"/>
              <a:t>	</a:t>
            </a:r>
            <a:r>
              <a:rPr lang="en-US" dirty="0" err="1" smtClean="0"/>
              <a:t>Kitchenham</a:t>
            </a:r>
            <a:r>
              <a:rPr lang="en-US" dirty="0" smtClean="0"/>
              <a:t> et al. (2007) used the following </a:t>
            </a:r>
            <a:r>
              <a:rPr lang="en-US" b="1" dirty="0" smtClean="0">
                <a:solidFill>
                  <a:srgbClr val="C00000"/>
                </a:solidFill>
              </a:rPr>
              <a:t>inclusion</a:t>
            </a:r>
            <a:r>
              <a:rPr lang="en-US" dirty="0" smtClean="0">
                <a:solidFill>
                  <a:srgbClr val="C00000"/>
                </a:solidFill>
              </a:rPr>
              <a:t> </a:t>
            </a:r>
            <a:r>
              <a:rPr lang="en-US" dirty="0" smtClean="0"/>
              <a:t>criteria: </a:t>
            </a:r>
          </a:p>
          <a:p>
            <a:pPr lvl="1">
              <a:defRPr/>
            </a:pPr>
            <a:r>
              <a:rPr lang="en-US" dirty="0"/>
              <a:t>A</a:t>
            </a:r>
            <a:r>
              <a:rPr lang="en-US" dirty="0" smtClean="0"/>
              <a:t>ny study that compared predictions of cross-company models with within-company models based on analysis of single company project data. </a:t>
            </a:r>
          </a:p>
          <a:p>
            <a:pPr marL="274320" indent="-274320" eaLnBrk="1" fontAlgn="auto" hangingPunct="1">
              <a:spcAft>
                <a:spcPts val="0"/>
              </a:spcAft>
              <a:buFont typeface="Wingdings 2"/>
              <a:buChar char=""/>
              <a:defRPr/>
            </a:pPr>
            <a:endParaRPr lang="en-US" dirty="0" smtClean="0"/>
          </a:p>
          <a:p>
            <a:pPr marL="274320" indent="-274320" eaLnBrk="1" fontAlgn="auto" hangingPunct="1">
              <a:spcAft>
                <a:spcPts val="0"/>
              </a:spcAft>
              <a:buFont typeface="Wingdings 2"/>
              <a:buNone/>
              <a:defRPr/>
            </a:pPr>
            <a:r>
              <a:rPr lang="en-US" dirty="0" smtClean="0"/>
              <a:t>	They used the following </a:t>
            </a:r>
            <a:r>
              <a:rPr lang="en-US" b="1" dirty="0" smtClean="0">
                <a:solidFill>
                  <a:srgbClr val="C00000"/>
                </a:solidFill>
              </a:rPr>
              <a:t>exclusion</a:t>
            </a:r>
            <a:r>
              <a:rPr lang="en-US" dirty="0" smtClean="0">
                <a:solidFill>
                  <a:srgbClr val="C00000"/>
                </a:solidFill>
              </a:rPr>
              <a:t> </a:t>
            </a:r>
            <a:r>
              <a:rPr lang="en-US" dirty="0" smtClean="0"/>
              <a:t>criteria: </a:t>
            </a:r>
          </a:p>
          <a:p>
            <a:pPr lvl="1">
              <a:defRPr/>
            </a:pPr>
            <a:r>
              <a:rPr lang="en-US" dirty="0"/>
              <a:t>S</a:t>
            </a:r>
            <a:r>
              <a:rPr lang="en-US" dirty="0" smtClean="0"/>
              <a:t>tudies where projects were only collected from a small number of different sources (e.g. 2 or 3 companies)</a:t>
            </a:r>
          </a:p>
          <a:p>
            <a:pPr lvl="1">
              <a:defRPr/>
            </a:pPr>
            <a:r>
              <a:rPr lang="en-US" dirty="0"/>
              <a:t>S</a:t>
            </a:r>
            <a:r>
              <a:rPr lang="en-US" dirty="0" smtClean="0"/>
              <a:t>tudies where models derived from a within-company data set were compared with predictions from a general cost estimation model. </a:t>
            </a:r>
          </a:p>
          <a:p>
            <a:pPr marL="274320" indent="-274320" eaLnBrk="1" fontAlgn="auto" hangingPunct="1">
              <a:spcAft>
                <a:spcPts val="0"/>
              </a:spcAft>
              <a:buFont typeface="Wingdings 2"/>
              <a:buChar char=""/>
              <a:defRPr/>
            </a:pPr>
            <a:endParaRPr lang="en-US" dirty="0"/>
          </a:p>
        </p:txBody>
      </p:sp>
      <p:sp>
        <p:nvSpPr>
          <p:cNvPr id="5" name="Slide Number Placeholder 4"/>
          <p:cNvSpPr>
            <a:spLocks noGrp="1"/>
          </p:cNvSpPr>
          <p:nvPr>
            <p:ph type="sldNum" sz="quarter" idx="12"/>
          </p:nvPr>
        </p:nvSpPr>
        <p:spPr/>
        <p:txBody>
          <a:bodyPr/>
          <a:lstStyle/>
          <a:p>
            <a:fld id="{C546E0E4-908A-4724-B308-E4F6AE4FA0DD}" type="slidenum">
              <a:rPr lang="en-US" smtClean="0">
                <a:solidFill>
                  <a:prstClr val="black">
                    <a:tint val="75000"/>
                  </a:prstClr>
                </a:solidFill>
              </a:rPr>
              <a:pPr/>
              <a:t>41</a:t>
            </a:fld>
            <a:endParaRPr lang="en-US">
              <a:solidFill>
                <a:prstClr val="black">
                  <a:tint val="75000"/>
                </a:prstClr>
              </a:solidFill>
            </a:endParaRPr>
          </a:p>
        </p:txBody>
      </p:sp>
    </p:spTree>
    <p:extLst>
      <p:ext uri="{BB962C8B-B14F-4D97-AF65-F5344CB8AC3E}">
        <p14:creationId xmlns:p14="http://schemas.microsoft.com/office/powerpoint/2010/main" val="393939419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609600" y="152400"/>
            <a:ext cx="7772400" cy="1143000"/>
          </a:xfrm>
        </p:spPr>
        <p:txBody>
          <a:bodyPr>
            <a:normAutofit/>
          </a:bodyPr>
          <a:lstStyle/>
          <a:p>
            <a:pPr eaLnBrk="1" fontAlgn="auto" hangingPunct="1">
              <a:spcAft>
                <a:spcPts val="0"/>
              </a:spcAft>
              <a:defRPr/>
            </a:pPr>
            <a:r>
              <a:rPr lang="en-US" sz="4000" dirty="0" smtClean="0"/>
              <a:t>E.g. Selection </a:t>
            </a:r>
            <a:r>
              <a:rPr lang="en-US" sz="4000" dirty="0"/>
              <a:t>of </a:t>
            </a:r>
            <a:r>
              <a:rPr lang="en-US" sz="4000" dirty="0" smtClean="0"/>
              <a:t>Studies </a:t>
            </a:r>
            <a:endParaRPr lang="en-US" sz="4000" dirty="0"/>
          </a:p>
        </p:txBody>
      </p:sp>
      <p:sp>
        <p:nvSpPr>
          <p:cNvPr id="56324" name="Rectangle 3"/>
          <p:cNvSpPr>
            <a:spLocks noGrp="1" noChangeArrowheads="1"/>
          </p:cNvSpPr>
          <p:nvPr>
            <p:ph idx="1"/>
          </p:nvPr>
        </p:nvSpPr>
        <p:spPr>
          <a:xfrm>
            <a:off x="690489" y="1447800"/>
            <a:ext cx="8153400" cy="4572000"/>
          </a:xfrm>
        </p:spPr>
        <p:txBody>
          <a:bodyPr>
            <a:noAutofit/>
          </a:bodyPr>
          <a:lstStyle/>
          <a:p>
            <a:pPr eaLnBrk="1" hangingPunct="1">
              <a:lnSpc>
                <a:spcPct val="80000"/>
              </a:lnSpc>
              <a:buFont typeface="Wingdings 2" pitchFamily="18" charset="2"/>
              <a:buNone/>
            </a:pPr>
            <a:r>
              <a:rPr lang="en-US" i="1" dirty="0" smtClean="0"/>
              <a:t>Salleh et al. (2011)</a:t>
            </a:r>
          </a:p>
          <a:p>
            <a:pPr eaLnBrk="1" hangingPunct="1">
              <a:lnSpc>
                <a:spcPct val="80000"/>
              </a:lnSpc>
              <a:buFont typeface="Wingdings 2" pitchFamily="18" charset="2"/>
              <a:buNone/>
            </a:pPr>
            <a:endParaRPr lang="en-US" sz="2400" b="1" dirty="0" smtClean="0"/>
          </a:p>
          <a:p>
            <a:pPr eaLnBrk="1" hangingPunct="1">
              <a:lnSpc>
                <a:spcPct val="80000"/>
              </a:lnSpc>
            </a:pPr>
            <a:r>
              <a:rPr lang="en-US" sz="2400" b="1" dirty="0" smtClean="0">
                <a:solidFill>
                  <a:srgbClr val="C00000"/>
                </a:solidFill>
              </a:rPr>
              <a:t>Inclusion criteria</a:t>
            </a:r>
            <a:r>
              <a:rPr lang="en-US" sz="2400" dirty="0" smtClean="0"/>
              <a:t>:</a:t>
            </a:r>
          </a:p>
          <a:p>
            <a:pPr lvl="1" eaLnBrk="1" hangingPunct="1">
              <a:lnSpc>
                <a:spcPct val="80000"/>
              </a:lnSpc>
            </a:pPr>
            <a:r>
              <a:rPr lang="en-US" sz="2200" dirty="0" smtClean="0"/>
              <a:t>to include any empirical studies of PP that involved higher</a:t>
            </a:r>
            <a:r>
              <a:rPr lang="en-US" sz="2200" dirty="0" smtClean="0">
                <a:solidFill>
                  <a:schemeClr val="hlink"/>
                </a:solidFill>
              </a:rPr>
              <a:t> </a:t>
            </a:r>
            <a:r>
              <a:rPr lang="en-US" sz="2200" dirty="0" smtClean="0"/>
              <a:t>education students as the population of interest.</a:t>
            </a:r>
          </a:p>
          <a:p>
            <a:pPr eaLnBrk="1" hangingPunct="1">
              <a:lnSpc>
                <a:spcPct val="80000"/>
              </a:lnSpc>
            </a:pPr>
            <a:r>
              <a:rPr lang="en-US" sz="2400" b="1" dirty="0" smtClean="0">
                <a:solidFill>
                  <a:srgbClr val="C00000"/>
                </a:solidFill>
              </a:rPr>
              <a:t>Exclusion criteria</a:t>
            </a:r>
            <a:r>
              <a:rPr lang="en-US" sz="2400" dirty="0" smtClean="0"/>
              <a:t>:</a:t>
            </a:r>
          </a:p>
          <a:p>
            <a:pPr lvl="1" eaLnBrk="1" hangingPunct="1">
              <a:lnSpc>
                <a:spcPct val="80000"/>
              </a:lnSpc>
            </a:pPr>
            <a:r>
              <a:rPr lang="en-NZ" sz="2200" dirty="0" smtClean="0"/>
              <a:t>Papers presenting unsubstantiated claims made by the author(s), for which no evidence was available.</a:t>
            </a:r>
          </a:p>
          <a:p>
            <a:pPr lvl="1" eaLnBrk="1" hangingPunct="1">
              <a:lnSpc>
                <a:spcPct val="80000"/>
              </a:lnSpc>
            </a:pPr>
            <a:r>
              <a:rPr lang="en-NZ" sz="2200" dirty="0" smtClean="0"/>
              <a:t>Papers about Agile/XP describing development practices other than PP, such as test-first programming, refactoring etc.</a:t>
            </a:r>
          </a:p>
          <a:p>
            <a:pPr lvl="1" eaLnBrk="1" hangingPunct="1">
              <a:lnSpc>
                <a:spcPct val="80000"/>
              </a:lnSpc>
            </a:pPr>
            <a:r>
              <a:rPr lang="en-NZ" sz="2200" dirty="0" smtClean="0"/>
              <a:t>Papers that only described tools (software or hardware) that could support the PP practice.</a:t>
            </a:r>
          </a:p>
          <a:p>
            <a:pPr lvl="1" eaLnBrk="1" hangingPunct="1">
              <a:lnSpc>
                <a:spcPct val="80000"/>
              </a:lnSpc>
            </a:pPr>
            <a:r>
              <a:rPr lang="en-NZ" sz="2200" dirty="0" smtClean="0"/>
              <a:t>Papers not written in English.</a:t>
            </a:r>
          </a:p>
          <a:p>
            <a:pPr lvl="1" eaLnBrk="1" hangingPunct="1">
              <a:lnSpc>
                <a:spcPct val="80000"/>
              </a:lnSpc>
            </a:pPr>
            <a:r>
              <a:rPr lang="en-NZ" sz="2200" dirty="0" smtClean="0"/>
              <a:t>Papers involving students but outside higher education.</a:t>
            </a:r>
          </a:p>
          <a:p>
            <a:pPr eaLnBrk="1" hangingPunct="1">
              <a:lnSpc>
                <a:spcPct val="80000"/>
              </a:lnSpc>
            </a:pPr>
            <a:endParaRPr lang="en-US" sz="2200" dirty="0" smtClean="0"/>
          </a:p>
        </p:txBody>
      </p:sp>
      <p:sp>
        <p:nvSpPr>
          <p:cNvPr id="2" name="Slide Number Placeholder 1"/>
          <p:cNvSpPr>
            <a:spLocks noGrp="1"/>
          </p:cNvSpPr>
          <p:nvPr>
            <p:ph type="sldNum" sz="quarter" idx="12"/>
          </p:nvPr>
        </p:nvSpPr>
        <p:spPr/>
        <p:txBody>
          <a:bodyPr/>
          <a:lstStyle/>
          <a:p>
            <a:fld id="{C546E0E4-908A-4724-B308-E4F6AE4FA0DD}" type="slidenum">
              <a:rPr lang="en-US" smtClean="0">
                <a:solidFill>
                  <a:prstClr val="black">
                    <a:tint val="75000"/>
                  </a:prstClr>
                </a:solidFill>
              </a:rPr>
              <a:pPr/>
              <a:t>42</a:t>
            </a:fld>
            <a:endParaRPr lang="en-US">
              <a:solidFill>
                <a:prstClr val="black">
                  <a:tint val="75000"/>
                </a:prstClr>
              </a:solidFill>
            </a:endParaRPr>
          </a:p>
        </p:txBody>
      </p:sp>
    </p:spTree>
    <p:extLst>
      <p:ext uri="{BB962C8B-B14F-4D97-AF65-F5344CB8AC3E}">
        <p14:creationId xmlns:p14="http://schemas.microsoft.com/office/powerpoint/2010/main" val="266391562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7544" y="195488"/>
            <a:ext cx="7772400" cy="1143000"/>
          </a:xfrm>
        </p:spPr>
        <p:txBody>
          <a:bodyPr>
            <a:normAutofit/>
          </a:bodyPr>
          <a:lstStyle/>
          <a:p>
            <a:pPr eaLnBrk="1" fontAlgn="auto" hangingPunct="1">
              <a:spcAft>
                <a:spcPts val="0"/>
              </a:spcAft>
              <a:defRPr/>
            </a:pPr>
            <a:r>
              <a:rPr lang="en-US" sz="4000" dirty="0" smtClean="0"/>
              <a:t>3. Assessing Studies’ Quality</a:t>
            </a:r>
            <a:endParaRPr lang="en-US" sz="4000" dirty="0"/>
          </a:p>
        </p:txBody>
      </p:sp>
      <p:sp>
        <p:nvSpPr>
          <p:cNvPr id="58372" name="Content Placeholder 3"/>
          <p:cNvSpPr>
            <a:spLocks noGrp="1"/>
          </p:cNvSpPr>
          <p:nvPr>
            <p:ph idx="1"/>
          </p:nvPr>
        </p:nvSpPr>
        <p:spPr>
          <a:xfrm>
            <a:off x="667543" y="1527175"/>
            <a:ext cx="7866857" cy="4572000"/>
          </a:xfrm>
        </p:spPr>
        <p:txBody>
          <a:bodyPr>
            <a:normAutofit/>
          </a:bodyPr>
          <a:lstStyle/>
          <a:p>
            <a:r>
              <a:rPr lang="en-US" dirty="0" smtClean="0"/>
              <a:t>To provide more </a:t>
            </a:r>
            <a:r>
              <a:rPr lang="en-US" dirty="0" smtClean="0">
                <a:solidFill>
                  <a:srgbClr val="C00000"/>
                </a:solidFill>
              </a:rPr>
              <a:t>detailed Inclusion/Exclusion criteria</a:t>
            </a:r>
          </a:p>
          <a:p>
            <a:r>
              <a:rPr lang="en-US" dirty="0" smtClean="0"/>
              <a:t>To check whether quality differences provide an explanation for differences in study results </a:t>
            </a:r>
          </a:p>
          <a:p>
            <a:r>
              <a:rPr lang="en-US" dirty="0" smtClean="0"/>
              <a:t>As a means of </a:t>
            </a:r>
            <a:r>
              <a:rPr lang="en-US" dirty="0" smtClean="0">
                <a:solidFill>
                  <a:srgbClr val="C00000"/>
                </a:solidFill>
              </a:rPr>
              <a:t>weighting the importance of individual studies </a:t>
            </a:r>
            <a:r>
              <a:rPr lang="en-US" dirty="0" smtClean="0"/>
              <a:t>when results are being synthesized</a:t>
            </a:r>
          </a:p>
          <a:p>
            <a:r>
              <a:rPr lang="en-US" dirty="0" smtClean="0"/>
              <a:t>To </a:t>
            </a:r>
            <a:r>
              <a:rPr lang="en-US" dirty="0" smtClean="0">
                <a:solidFill>
                  <a:srgbClr val="C00000"/>
                </a:solidFill>
              </a:rPr>
              <a:t>guide the interpretation of findings </a:t>
            </a:r>
            <a:r>
              <a:rPr lang="en-US" dirty="0" smtClean="0"/>
              <a:t>and determine the strength of inferences</a:t>
            </a:r>
          </a:p>
          <a:p>
            <a:r>
              <a:rPr lang="en-US" dirty="0" smtClean="0"/>
              <a:t>To guide </a:t>
            </a:r>
            <a:r>
              <a:rPr lang="en-US" dirty="0" smtClean="0">
                <a:solidFill>
                  <a:srgbClr val="C00000"/>
                </a:solidFill>
              </a:rPr>
              <a:t>recommendations for further research</a:t>
            </a:r>
          </a:p>
          <a:p>
            <a:pPr eaLnBrk="1" hangingPunct="1"/>
            <a:endParaRPr lang="en-US" dirty="0" smtClean="0"/>
          </a:p>
        </p:txBody>
      </p:sp>
      <p:sp>
        <p:nvSpPr>
          <p:cNvPr id="4" name="Slide Number Placeholder 3"/>
          <p:cNvSpPr>
            <a:spLocks noGrp="1"/>
          </p:cNvSpPr>
          <p:nvPr>
            <p:ph type="sldNum" sz="quarter" idx="12"/>
          </p:nvPr>
        </p:nvSpPr>
        <p:spPr/>
        <p:txBody>
          <a:bodyPr/>
          <a:lstStyle/>
          <a:p>
            <a:fld id="{C546E0E4-908A-4724-B308-E4F6AE4FA0DD}" type="slidenum">
              <a:rPr lang="en-US" smtClean="0">
                <a:solidFill>
                  <a:prstClr val="black">
                    <a:tint val="75000"/>
                  </a:prstClr>
                </a:solidFill>
              </a:rPr>
              <a:pPr/>
              <a:t>43</a:t>
            </a:fld>
            <a:endParaRPr lang="en-US">
              <a:solidFill>
                <a:prstClr val="black">
                  <a:tint val="75000"/>
                </a:prstClr>
              </a:solidFill>
            </a:endParaRPr>
          </a:p>
        </p:txBody>
      </p:sp>
    </p:spTree>
    <p:extLst>
      <p:ext uri="{BB962C8B-B14F-4D97-AF65-F5344CB8AC3E}">
        <p14:creationId xmlns:p14="http://schemas.microsoft.com/office/powerpoint/2010/main" val="289809720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489" y="175429"/>
            <a:ext cx="7772400" cy="1143000"/>
          </a:xfrm>
        </p:spPr>
        <p:txBody>
          <a:bodyPr>
            <a:normAutofit/>
          </a:bodyPr>
          <a:lstStyle/>
          <a:p>
            <a:pPr eaLnBrk="1" fontAlgn="auto" hangingPunct="1">
              <a:spcAft>
                <a:spcPts val="0"/>
              </a:spcAft>
              <a:defRPr/>
            </a:pPr>
            <a:r>
              <a:rPr lang="en-US" sz="4000" dirty="0" smtClean="0"/>
              <a:t>Assessing Studies’ Quality</a:t>
            </a:r>
            <a:endParaRPr lang="en-US" sz="4000" dirty="0"/>
          </a:p>
        </p:txBody>
      </p:sp>
      <p:sp>
        <p:nvSpPr>
          <p:cNvPr id="4" name="Content Placeholder 3"/>
          <p:cNvSpPr>
            <a:spLocks noGrp="1"/>
          </p:cNvSpPr>
          <p:nvPr>
            <p:ph idx="1"/>
          </p:nvPr>
        </p:nvSpPr>
        <p:spPr>
          <a:xfrm>
            <a:off x="609600" y="1318429"/>
            <a:ext cx="8168467" cy="4879171"/>
          </a:xfrm>
        </p:spPr>
        <p:txBody>
          <a:bodyPr>
            <a:normAutofit/>
          </a:bodyPr>
          <a:lstStyle/>
          <a:p>
            <a:pPr>
              <a:defRPr/>
            </a:pPr>
            <a:r>
              <a:rPr lang="en-US" sz="2600" dirty="0" smtClean="0"/>
              <a:t>Quality relates to the extent to </a:t>
            </a:r>
            <a:r>
              <a:rPr lang="en-US" sz="2600" dirty="0" smtClean="0">
                <a:solidFill>
                  <a:srgbClr val="C00000"/>
                </a:solidFill>
              </a:rPr>
              <a:t>which the study minimizes bias</a:t>
            </a:r>
            <a:r>
              <a:rPr lang="en-US" sz="2600" dirty="0" smtClean="0"/>
              <a:t> and </a:t>
            </a:r>
            <a:r>
              <a:rPr lang="en-US" sz="2600" dirty="0" smtClean="0">
                <a:solidFill>
                  <a:srgbClr val="C00000"/>
                </a:solidFill>
              </a:rPr>
              <a:t>maximizes internal and external vali</a:t>
            </a:r>
            <a:r>
              <a:rPr lang="en-US" sz="2600" dirty="0" smtClean="0"/>
              <a:t>dity</a:t>
            </a:r>
            <a:br>
              <a:rPr lang="en-US" sz="2600" dirty="0" smtClean="0"/>
            </a:br>
            <a:r>
              <a:rPr lang="en-US" sz="2600" dirty="0" smtClean="0"/>
              <a:t>(Khan et al. 2001)</a:t>
            </a:r>
          </a:p>
          <a:p>
            <a:pPr>
              <a:defRPr/>
            </a:pPr>
            <a:r>
              <a:rPr lang="en-US" sz="2600" dirty="0" smtClean="0"/>
              <a:t>Quality Concepts Definition (Kitchenham &amp; Charter, 2007)</a:t>
            </a:r>
            <a:endParaRPr lang="en-US" sz="2600" dirty="0"/>
          </a:p>
        </p:txBody>
      </p:sp>
      <p:graphicFrame>
        <p:nvGraphicFramePr>
          <p:cNvPr id="6" name="Table 5"/>
          <p:cNvGraphicFramePr>
            <a:graphicFrameLocks noGrp="1"/>
          </p:cNvGraphicFramePr>
          <p:nvPr>
            <p:extLst/>
          </p:nvPr>
        </p:nvGraphicFramePr>
        <p:xfrm>
          <a:off x="914398" y="3057145"/>
          <a:ext cx="7863668" cy="3413760"/>
        </p:xfrm>
        <a:graphic>
          <a:graphicData uri="http://schemas.openxmlformats.org/drawingml/2006/table">
            <a:tbl>
              <a:tblPr firstRow="1" bandRow="1">
                <a:tableStyleId>{073A0DAA-6AF3-43AB-8588-CEC1D06C72B9}</a:tableStyleId>
              </a:tblPr>
              <a:tblGrid>
                <a:gridCol w="1204346"/>
                <a:gridCol w="1700252"/>
                <a:gridCol w="4959070"/>
              </a:tblGrid>
              <a:tr h="370840">
                <a:tc>
                  <a:txBody>
                    <a:bodyPr/>
                    <a:lstStyle/>
                    <a:p>
                      <a:r>
                        <a:rPr lang="en-US" sz="2000" dirty="0" smtClean="0"/>
                        <a:t>Terms</a:t>
                      </a:r>
                      <a:endParaRPr lang="en-US" sz="2000" dirty="0"/>
                    </a:p>
                  </a:txBody>
                  <a:tcPr/>
                </a:tc>
                <a:tc>
                  <a:txBody>
                    <a:bodyPr/>
                    <a:lstStyle/>
                    <a:p>
                      <a:r>
                        <a:rPr lang="en-US" sz="2000" dirty="0" smtClean="0"/>
                        <a:t>Synonyms</a:t>
                      </a:r>
                      <a:endParaRPr lang="en-US" sz="2000" dirty="0"/>
                    </a:p>
                  </a:txBody>
                  <a:tcPr/>
                </a:tc>
                <a:tc>
                  <a:txBody>
                    <a:bodyPr/>
                    <a:lstStyle/>
                    <a:p>
                      <a:r>
                        <a:rPr lang="en-US" sz="2000" dirty="0" smtClean="0"/>
                        <a:t>Definition</a:t>
                      </a:r>
                      <a:endParaRPr lang="en-US" sz="2000" dirty="0"/>
                    </a:p>
                  </a:txBody>
                  <a:tcPr/>
                </a:tc>
              </a:tr>
              <a:tr h="370840">
                <a:tc>
                  <a:txBody>
                    <a:bodyPr/>
                    <a:lstStyle/>
                    <a:p>
                      <a:r>
                        <a:rPr lang="en-US" sz="2000" dirty="0" smtClean="0"/>
                        <a:t>Bias</a:t>
                      </a:r>
                      <a:endParaRPr lang="en-US" sz="2000" dirty="0"/>
                    </a:p>
                  </a:txBody>
                  <a:tcPr/>
                </a:tc>
                <a:tc>
                  <a:txBody>
                    <a:bodyPr/>
                    <a:lstStyle/>
                    <a:p>
                      <a:r>
                        <a:rPr lang="en-US" sz="2000" dirty="0" smtClean="0"/>
                        <a:t>Systematic error</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kern="1200" baseline="0" dirty="0" smtClean="0"/>
                        <a:t>tendency to produce results that depart systematically from the ‘true’ results. Unbiased results are internally valid </a:t>
                      </a:r>
                      <a:endParaRPr kumimoji="0" lang="en-US" sz="2000" kern="1200" baseline="0" dirty="0" smtClean="0">
                        <a:solidFill>
                          <a:schemeClr val="dk1"/>
                        </a:solidFill>
                        <a:latin typeface="+mn-lt"/>
                        <a:ea typeface="+mn-ea"/>
                        <a:cs typeface="+mn-cs"/>
                      </a:endParaRPr>
                    </a:p>
                  </a:txBody>
                  <a:tcPr/>
                </a:tc>
              </a:tr>
              <a:tr h="370840">
                <a:tc>
                  <a:txBody>
                    <a:bodyPr/>
                    <a:lstStyle/>
                    <a:p>
                      <a:r>
                        <a:rPr lang="en-US" sz="2000" dirty="0" smtClean="0"/>
                        <a:t>Internal Validity</a:t>
                      </a:r>
                      <a:endParaRPr lang="en-US" sz="2000" dirty="0"/>
                    </a:p>
                  </a:txBody>
                  <a:tcPr/>
                </a:tc>
                <a:tc>
                  <a:txBody>
                    <a:bodyPr/>
                    <a:lstStyle/>
                    <a:p>
                      <a:r>
                        <a:rPr lang="en-US" sz="2000" dirty="0" smtClean="0"/>
                        <a:t>Validity</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kern="1200" baseline="0" dirty="0" smtClean="0"/>
                        <a:t>The extent to which the design and conduct of the study are likely to prevent systematic error. Internal validity is a prerequisite for external validity 	</a:t>
                      </a:r>
                      <a:endParaRPr kumimoji="0" lang="en-US" sz="2000" kern="1200" baseline="0" dirty="0" smtClean="0">
                        <a:solidFill>
                          <a:schemeClr val="dk1"/>
                        </a:solidFill>
                        <a:latin typeface="+mn-lt"/>
                        <a:ea typeface="+mn-ea"/>
                        <a:cs typeface="+mn-cs"/>
                      </a:endParaRPr>
                    </a:p>
                  </a:txBody>
                  <a:tcPr/>
                </a:tc>
              </a:tr>
              <a:tr h="370840">
                <a:tc>
                  <a:txBody>
                    <a:bodyPr/>
                    <a:lstStyle/>
                    <a:p>
                      <a:r>
                        <a:rPr lang="en-US" sz="2000" dirty="0" smtClean="0"/>
                        <a:t>External Validity</a:t>
                      </a:r>
                      <a:endParaRPr lang="en-US" sz="2000" dirty="0"/>
                    </a:p>
                  </a:txBody>
                  <a:tcPr/>
                </a:tc>
                <a:tc>
                  <a:txBody>
                    <a:bodyPr/>
                    <a:lstStyle/>
                    <a:p>
                      <a:r>
                        <a:rPr lang="en-US" sz="2000" dirty="0" smtClean="0"/>
                        <a:t>Generalizability,</a:t>
                      </a:r>
                      <a:r>
                        <a:rPr lang="en-US" sz="2000" baseline="0" dirty="0" smtClean="0"/>
                        <a:t> Applicability</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kern="1200" baseline="0" dirty="0" smtClean="0"/>
                        <a:t>The extent to which the effects observed in the study are applicable outside of the study </a:t>
                      </a:r>
                      <a:endParaRPr kumimoji="0" lang="en-US" sz="2000" kern="1200" baseline="0" dirty="0" smtClean="0">
                        <a:solidFill>
                          <a:schemeClr val="dk1"/>
                        </a:solidFill>
                        <a:latin typeface="+mn-lt"/>
                        <a:ea typeface="+mn-ea"/>
                        <a:cs typeface="+mn-cs"/>
                      </a:endParaRPr>
                    </a:p>
                  </a:txBody>
                  <a:tcPr/>
                </a:tc>
              </a:tr>
            </a:tbl>
          </a:graphicData>
        </a:graphic>
      </p:graphicFrame>
      <p:sp>
        <p:nvSpPr>
          <p:cNvPr id="5" name="Slide Number Placeholder 4"/>
          <p:cNvSpPr>
            <a:spLocks noGrp="1"/>
          </p:cNvSpPr>
          <p:nvPr>
            <p:ph type="sldNum" sz="quarter" idx="12"/>
          </p:nvPr>
        </p:nvSpPr>
        <p:spPr/>
        <p:txBody>
          <a:bodyPr/>
          <a:lstStyle/>
          <a:p>
            <a:fld id="{C546E0E4-908A-4724-B308-E4F6AE4FA0DD}" type="slidenum">
              <a:rPr lang="en-US" smtClean="0">
                <a:solidFill>
                  <a:prstClr val="black">
                    <a:tint val="75000"/>
                  </a:prstClr>
                </a:solidFill>
              </a:rPr>
              <a:pPr/>
              <a:t>44</a:t>
            </a:fld>
            <a:endParaRPr lang="en-US">
              <a:solidFill>
                <a:prstClr val="black">
                  <a:tint val="75000"/>
                </a:prstClr>
              </a:solidFill>
            </a:endParaRPr>
          </a:p>
        </p:txBody>
      </p:sp>
    </p:spTree>
    <p:extLst>
      <p:ext uri="{BB962C8B-B14F-4D97-AF65-F5344CB8AC3E}">
        <p14:creationId xmlns:p14="http://schemas.microsoft.com/office/powerpoint/2010/main" val="380794897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7544" y="152400"/>
            <a:ext cx="7772400" cy="1143000"/>
          </a:xfrm>
        </p:spPr>
        <p:txBody>
          <a:bodyPr>
            <a:normAutofit/>
          </a:bodyPr>
          <a:lstStyle/>
          <a:p>
            <a:pPr eaLnBrk="1" fontAlgn="auto" hangingPunct="1">
              <a:spcAft>
                <a:spcPts val="0"/>
              </a:spcAft>
              <a:defRPr/>
            </a:pPr>
            <a:r>
              <a:rPr lang="en-US" sz="4000" dirty="0" smtClean="0"/>
              <a:t>Assessing Studies’ Quality</a:t>
            </a:r>
            <a:endParaRPr lang="en-US" sz="4800" dirty="0"/>
          </a:p>
        </p:txBody>
      </p:sp>
      <p:sp>
        <p:nvSpPr>
          <p:cNvPr id="3" name="Content Placeholder 2"/>
          <p:cNvSpPr>
            <a:spLocks noGrp="1"/>
          </p:cNvSpPr>
          <p:nvPr>
            <p:ph idx="1"/>
          </p:nvPr>
        </p:nvSpPr>
        <p:spPr>
          <a:xfrm>
            <a:off x="664722" y="1599974"/>
            <a:ext cx="8138319" cy="4572000"/>
          </a:xfrm>
        </p:spPr>
        <p:txBody>
          <a:bodyPr>
            <a:normAutofit/>
          </a:bodyPr>
          <a:lstStyle/>
          <a:p>
            <a:pPr>
              <a:defRPr/>
            </a:pPr>
            <a:r>
              <a:rPr lang="en-US" sz="2800" dirty="0" smtClean="0">
                <a:solidFill>
                  <a:srgbClr val="C00000"/>
                </a:solidFill>
              </a:rPr>
              <a:t>Assessing quality </a:t>
            </a:r>
            <a:r>
              <a:rPr lang="en-US" sz="2800" dirty="0" smtClean="0"/>
              <a:t>of studies:</a:t>
            </a:r>
          </a:p>
          <a:p>
            <a:pPr marL="805815" lvl="1" indent="-457200">
              <a:defRPr/>
            </a:pPr>
            <a:r>
              <a:rPr lang="en-US" sz="2800" dirty="0" smtClean="0"/>
              <a:t>Methodology or </a:t>
            </a:r>
            <a:r>
              <a:rPr lang="en-US" sz="2800" dirty="0" smtClean="0">
                <a:solidFill>
                  <a:srgbClr val="0070C0"/>
                </a:solidFill>
              </a:rPr>
              <a:t>design of the study</a:t>
            </a:r>
          </a:p>
          <a:p>
            <a:pPr marL="805815" lvl="1" indent="-457200">
              <a:defRPr/>
            </a:pPr>
            <a:r>
              <a:rPr lang="en-US" sz="2800" dirty="0" smtClean="0"/>
              <a:t>Analysis of </a:t>
            </a:r>
            <a:r>
              <a:rPr lang="en-US" sz="2800" dirty="0" smtClean="0">
                <a:solidFill>
                  <a:srgbClr val="0070C0"/>
                </a:solidFill>
              </a:rPr>
              <a:t>studies’ findings</a:t>
            </a:r>
          </a:p>
          <a:p>
            <a:pPr>
              <a:defRPr/>
            </a:pPr>
            <a:r>
              <a:rPr lang="en-US" sz="2800" dirty="0" smtClean="0">
                <a:solidFill>
                  <a:srgbClr val="C00000"/>
                </a:solidFill>
              </a:rPr>
              <a:t>Quality checklist</a:t>
            </a:r>
            <a:r>
              <a:rPr lang="en-US" sz="2800" dirty="0" smtClean="0"/>
              <a:t>  or instrument need to be designed to facilitate quality assessment</a:t>
            </a:r>
          </a:p>
          <a:p>
            <a:pPr>
              <a:defRPr/>
            </a:pPr>
            <a:r>
              <a:rPr lang="en-US" sz="2800" dirty="0" smtClean="0"/>
              <a:t>Most </a:t>
            </a:r>
            <a:r>
              <a:rPr lang="en-US" sz="2800" dirty="0" smtClean="0">
                <a:solidFill>
                  <a:srgbClr val="C00000"/>
                </a:solidFill>
              </a:rPr>
              <a:t>quality checklists  include questions </a:t>
            </a:r>
            <a:r>
              <a:rPr lang="en-US" sz="2800" dirty="0" smtClean="0"/>
              <a:t>aimed at assessing the extent to which articles have addressed bias and validity</a:t>
            </a:r>
          </a:p>
          <a:p>
            <a:pPr>
              <a:defRPr/>
            </a:pPr>
            <a:endParaRPr lang="en-US" sz="2800" dirty="0"/>
          </a:p>
        </p:txBody>
      </p:sp>
      <p:sp>
        <p:nvSpPr>
          <p:cNvPr id="4" name="Slide Number Placeholder 3"/>
          <p:cNvSpPr>
            <a:spLocks noGrp="1"/>
          </p:cNvSpPr>
          <p:nvPr>
            <p:ph type="sldNum" sz="quarter" idx="12"/>
          </p:nvPr>
        </p:nvSpPr>
        <p:spPr/>
        <p:txBody>
          <a:bodyPr/>
          <a:lstStyle/>
          <a:p>
            <a:fld id="{C546E0E4-908A-4724-B308-E4F6AE4FA0DD}" type="slidenum">
              <a:rPr lang="en-US" smtClean="0">
                <a:solidFill>
                  <a:prstClr val="black">
                    <a:tint val="75000"/>
                  </a:prstClr>
                </a:solidFill>
              </a:rPr>
              <a:pPr/>
              <a:t>45</a:t>
            </a:fld>
            <a:endParaRPr lang="en-US">
              <a:solidFill>
                <a:prstClr val="black">
                  <a:tint val="75000"/>
                </a:prstClr>
              </a:solidFill>
            </a:endParaRPr>
          </a:p>
        </p:txBody>
      </p:sp>
    </p:spTree>
    <p:extLst>
      <p:ext uri="{BB962C8B-B14F-4D97-AF65-F5344CB8AC3E}">
        <p14:creationId xmlns:p14="http://schemas.microsoft.com/office/powerpoint/2010/main" val="284005448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609600" y="304800"/>
            <a:ext cx="8686800" cy="838200"/>
          </a:xfrm>
        </p:spPr>
        <p:txBody>
          <a:bodyPr>
            <a:normAutofit/>
          </a:bodyPr>
          <a:lstStyle/>
          <a:p>
            <a:pPr eaLnBrk="1" fontAlgn="auto" hangingPunct="1">
              <a:spcAft>
                <a:spcPts val="0"/>
              </a:spcAft>
              <a:defRPr/>
            </a:pPr>
            <a:r>
              <a:rPr lang="en-US" sz="3200" dirty="0" smtClean="0"/>
              <a:t>E.g. Study Quality Assessment - Salleh et al. (2011)</a:t>
            </a:r>
            <a:endParaRPr lang="en-US" sz="3200" dirty="0"/>
          </a:p>
        </p:txBody>
      </p:sp>
      <p:graphicFrame>
        <p:nvGraphicFramePr>
          <p:cNvPr id="117798" name="Group 38"/>
          <p:cNvGraphicFramePr>
            <a:graphicFrameLocks noGrp="1"/>
          </p:cNvGraphicFramePr>
          <p:nvPr>
            <p:extLst/>
          </p:nvPr>
        </p:nvGraphicFramePr>
        <p:xfrm>
          <a:off x="304800" y="1232464"/>
          <a:ext cx="8610600" cy="5244536"/>
        </p:xfrm>
        <a:graphic>
          <a:graphicData uri="http://schemas.openxmlformats.org/drawingml/2006/table">
            <a:tbl>
              <a:tblPr firstRow="1" bandRow="1">
                <a:tableStyleId>{073A0DAA-6AF3-43AB-8588-CEC1D06C72B9}</a:tableStyleId>
              </a:tblPr>
              <a:tblGrid>
                <a:gridCol w="6858000"/>
                <a:gridCol w="1752600"/>
              </a:tblGrid>
              <a:tr h="269744">
                <a:tc>
                  <a:txBody>
                    <a:bodyPr/>
                    <a:lstStyle/>
                    <a:p>
                      <a:pPr marL="469900" marR="0" lvl="0" indent="-469900" algn="ctr" defTabSz="914400" rtl="0" eaLnBrk="1" fontAlgn="base" latinLnBrk="0" hangingPunct="1">
                        <a:lnSpc>
                          <a:spcPct val="100000"/>
                        </a:lnSpc>
                        <a:spcBef>
                          <a:spcPct val="0"/>
                        </a:spcBef>
                        <a:spcAft>
                          <a:spcPct val="0"/>
                        </a:spcAft>
                        <a:buClrTx/>
                        <a:buSzPct val="100000"/>
                        <a:buFontTx/>
                        <a:buNone/>
                        <a:tabLst/>
                      </a:pPr>
                      <a:r>
                        <a:rPr kumimoji="0" lang="en-US" sz="2000" u="none" strike="noStrike" cap="none" normalizeH="0" baseline="0" dirty="0" smtClean="0">
                          <a:ln>
                            <a:noFill/>
                          </a:ln>
                          <a:effectLst/>
                        </a:rPr>
                        <a:t>Item</a:t>
                      </a:r>
                      <a:endParaRPr kumimoji="0" lang="en-US" sz="2000" b="0" i="0" u="none" strike="noStrike" cap="none" normalizeH="0" baseline="0" dirty="0" smtClean="0">
                        <a:ln>
                          <a:noFill/>
                        </a:ln>
                        <a:solidFill>
                          <a:schemeClr val="tx1"/>
                        </a:solidFill>
                        <a:effectLst/>
                        <a:latin typeface="+mn-lt"/>
                        <a:cs typeface="Times New Roman" panose="02020603050405020304" pitchFamily="18" charset="0"/>
                      </a:endParaRPr>
                    </a:p>
                  </a:txBody>
                  <a:tcPr anchor="ctr" horzOverflow="overflow"/>
                </a:tc>
                <a:tc>
                  <a:txBody>
                    <a:bodyPr/>
                    <a:lstStyle/>
                    <a:p>
                      <a:pPr marL="469900" marR="0" lvl="0" indent="-469900" algn="ctr" defTabSz="914400" rtl="0" eaLnBrk="1" fontAlgn="base" latinLnBrk="0" hangingPunct="1">
                        <a:lnSpc>
                          <a:spcPct val="100000"/>
                        </a:lnSpc>
                        <a:spcBef>
                          <a:spcPct val="0"/>
                        </a:spcBef>
                        <a:spcAft>
                          <a:spcPct val="0"/>
                        </a:spcAft>
                        <a:buClrTx/>
                        <a:buSzPct val="100000"/>
                        <a:buFontTx/>
                        <a:buNone/>
                        <a:tabLst/>
                      </a:pPr>
                      <a:r>
                        <a:rPr kumimoji="0" lang="en-US" sz="2000" u="none" strike="noStrike" cap="none" normalizeH="0" baseline="0" dirty="0" smtClean="0">
                          <a:ln>
                            <a:noFill/>
                          </a:ln>
                          <a:effectLst/>
                        </a:rPr>
                        <a:t>Answer</a:t>
                      </a:r>
                      <a:endParaRPr kumimoji="0" lang="en-US" sz="2000" b="0" i="0" u="none" strike="noStrike" cap="none" normalizeH="0" baseline="0" dirty="0" smtClean="0">
                        <a:ln>
                          <a:noFill/>
                        </a:ln>
                        <a:solidFill>
                          <a:schemeClr val="tx1"/>
                        </a:solidFill>
                        <a:effectLst/>
                        <a:latin typeface="+mn-lt"/>
                        <a:cs typeface="Times New Roman" panose="02020603050405020304" pitchFamily="18" charset="0"/>
                      </a:endParaRPr>
                    </a:p>
                  </a:txBody>
                  <a:tcPr anchor="ctr" horzOverflow="overflow"/>
                </a:tc>
              </a:tr>
              <a:tr h="292109">
                <a:tc>
                  <a:txBody>
                    <a:bodyPr/>
                    <a:lstStyle/>
                    <a:p>
                      <a:pPr marL="469900" marR="0" lvl="0" indent="-469900" algn="l" defTabSz="914400" rtl="0" eaLnBrk="1" fontAlgn="base" latinLnBrk="0" hangingPunct="1">
                        <a:lnSpc>
                          <a:spcPct val="100000"/>
                        </a:lnSpc>
                        <a:spcBef>
                          <a:spcPct val="0"/>
                        </a:spcBef>
                        <a:spcAft>
                          <a:spcPct val="0"/>
                        </a:spcAft>
                        <a:buClrTx/>
                        <a:buSzPct val="100000"/>
                        <a:buFontTx/>
                        <a:buNone/>
                        <a:tabLst/>
                      </a:pPr>
                      <a:r>
                        <a:rPr kumimoji="0" lang="en-US" sz="1700" u="none" strike="noStrike" cap="none" normalizeH="0" baseline="0" dirty="0" smtClean="0">
                          <a:ln>
                            <a:noFill/>
                          </a:ln>
                          <a:effectLst/>
                        </a:rPr>
                        <a:t>1. Was the article referred? [30] </a:t>
                      </a:r>
                      <a:endParaRPr kumimoji="0" lang="en-US" sz="1700" b="0" i="0" u="none" strike="noStrike" cap="none" normalizeH="0" baseline="0" dirty="0" smtClean="0">
                        <a:ln>
                          <a:noFill/>
                        </a:ln>
                        <a:solidFill>
                          <a:schemeClr val="tx1"/>
                        </a:solidFill>
                        <a:effectLst/>
                        <a:latin typeface="+mn-lt"/>
                        <a:cs typeface="Times New Roman" pitchFamily="18" charset="0"/>
                      </a:endParaRPr>
                    </a:p>
                  </a:txBody>
                  <a:tcPr anchor="ctr" horzOverflow="overflow"/>
                </a:tc>
                <a:tc>
                  <a:txBody>
                    <a:bodyPr/>
                    <a:lstStyle/>
                    <a:p>
                      <a:pPr marL="469900" marR="0" lvl="0" indent="-469900" algn="l" defTabSz="914400" rtl="0" eaLnBrk="1" fontAlgn="base" latinLnBrk="0" hangingPunct="1">
                        <a:lnSpc>
                          <a:spcPct val="100000"/>
                        </a:lnSpc>
                        <a:spcBef>
                          <a:spcPct val="0"/>
                        </a:spcBef>
                        <a:spcAft>
                          <a:spcPct val="0"/>
                        </a:spcAft>
                        <a:buClrTx/>
                        <a:buSzPct val="100000"/>
                        <a:buFontTx/>
                        <a:buNone/>
                        <a:tabLst/>
                      </a:pPr>
                      <a:r>
                        <a:rPr kumimoji="0" lang="en-US" sz="1700" u="none" strike="noStrike" cap="none" normalizeH="0" baseline="0" dirty="0" smtClean="0">
                          <a:ln>
                            <a:noFill/>
                          </a:ln>
                          <a:effectLst/>
                        </a:rPr>
                        <a:t>Yes/No</a:t>
                      </a:r>
                      <a:endParaRPr kumimoji="0" lang="en-US" sz="1700" b="0" i="0" u="none" strike="noStrike" cap="none" normalizeH="0" baseline="0" dirty="0" smtClean="0">
                        <a:ln>
                          <a:noFill/>
                        </a:ln>
                        <a:solidFill>
                          <a:schemeClr val="tx1"/>
                        </a:solidFill>
                        <a:effectLst/>
                        <a:latin typeface="+mn-lt"/>
                        <a:cs typeface="Times New Roman" pitchFamily="18" charset="0"/>
                      </a:endParaRPr>
                    </a:p>
                  </a:txBody>
                  <a:tcPr anchor="ctr" horzOverflow="overflow"/>
                </a:tc>
              </a:tr>
              <a:tr h="292109">
                <a:tc>
                  <a:txBody>
                    <a:bodyPr/>
                    <a:lstStyle/>
                    <a:p>
                      <a:pPr marL="469900" marR="0" lvl="0" indent="-469900" algn="l" defTabSz="914400" rtl="0" eaLnBrk="1" fontAlgn="base" latinLnBrk="0" hangingPunct="1">
                        <a:lnSpc>
                          <a:spcPct val="100000"/>
                        </a:lnSpc>
                        <a:spcBef>
                          <a:spcPct val="0"/>
                        </a:spcBef>
                        <a:spcAft>
                          <a:spcPct val="0"/>
                        </a:spcAft>
                        <a:buClrTx/>
                        <a:buSzPct val="100000"/>
                        <a:buFontTx/>
                        <a:buNone/>
                        <a:tabLst/>
                      </a:pPr>
                      <a:r>
                        <a:rPr kumimoji="0" lang="en-US" sz="1700" u="none" strike="noStrike" cap="none" normalizeH="0" baseline="0" dirty="0" smtClean="0">
                          <a:ln>
                            <a:noFill/>
                          </a:ln>
                          <a:effectLst/>
                        </a:rPr>
                        <a:t>2. Were the aim(s) of the study clearly stated? [16], [67]</a:t>
                      </a:r>
                      <a:endParaRPr kumimoji="0" lang="en-US" sz="1700" b="0" i="0" u="none" strike="noStrike" cap="none" normalizeH="0" baseline="0" dirty="0" smtClean="0">
                        <a:ln>
                          <a:noFill/>
                        </a:ln>
                        <a:solidFill>
                          <a:schemeClr val="tx1"/>
                        </a:solidFill>
                        <a:effectLst/>
                        <a:latin typeface="+mn-lt"/>
                        <a:cs typeface="Times New Roman" pitchFamily="18" charset="0"/>
                      </a:endParaRPr>
                    </a:p>
                  </a:txBody>
                  <a:tcPr anchor="ctr" horzOverflow="overflow"/>
                </a:tc>
                <a:tc>
                  <a:txBody>
                    <a:bodyPr/>
                    <a:lstStyle/>
                    <a:p>
                      <a:pPr marL="469900" marR="0" lvl="0" indent="-469900" algn="l" defTabSz="914400" rtl="0" eaLnBrk="1" fontAlgn="base" latinLnBrk="0" hangingPunct="1">
                        <a:lnSpc>
                          <a:spcPct val="100000"/>
                        </a:lnSpc>
                        <a:spcBef>
                          <a:spcPct val="0"/>
                        </a:spcBef>
                        <a:spcAft>
                          <a:spcPct val="0"/>
                        </a:spcAft>
                        <a:buClrTx/>
                        <a:buSzPct val="100000"/>
                        <a:buFontTx/>
                        <a:buNone/>
                        <a:tabLst/>
                      </a:pPr>
                      <a:r>
                        <a:rPr kumimoji="0" lang="en-US" sz="1700" u="none" strike="noStrike" cap="none" normalizeH="0" baseline="0" smtClean="0">
                          <a:ln>
                            <a:noFill/>
                          </a:ln>
                          <a:effectLst/>
                        </a:rPr>
                        <a:t>Yes/No/Partially</a:t>
                      </a:r>
                      <a:endParaRPr kumimoji="0" lang="en-US" sz="1700" b="0" i="0" u="none" strike="noStrike" cap="none" normalizeH="0" baseline="0" smtClean="0">
                        <a:ln>
                          <a:noFill/>
                        </a:ln>
                        <a:solidFill>
                          <a:schemeClr val="tx1"/>
                        </a:solidFill>
                        <a:effectLst/>
                        <a:latin typeface="+mn-lt"/>
                        <a:cs typeface="Times New Roman" pitchFamily="18" charset="0"/>
                      </a:endParaRPr>
                    </a:p>
                  </a:txBody>
                  <a:tcPr anchor="ctr" horzOverflow="overflow"/>
                </a:tc>
              </a:tr>
              <a:tr h="949353">
                <a:tc>
                  <a:txBody>
                    <a:bodyPr/>
                    <a:lstStyle/>
                    <a:p>
                      <a:pPr marL="469900" marR="0" lvl="0" indent="-469900" algn="l" defTabSz="914400" rtl="0" eaLnBrk="1" fontAlgn="base" latinLnBrk="0" hangingPunct="1">
                        <a:lnSpc>
                          <a:spcPct val="100000"/>
                        </a:lnSpc>
                        <a:spcBef>
                          <a:spcPct val="0"/>
                        </a:spcBef>
                        <a:spcAft>
                          <a:spcPct val="0"/>
                        </a:spcAft>
                        <a:buClrTx/>
                        <a:buSzPct val="100000"/>
                        <a:buFontTx/>
                        <a:buNone/>
                        <a:tabLst/>
                      </a:pPr>
                      <a:r>
                        <a:rPr kumimoji="0" lang="en-US" sz="1700" u="none" strike="noStrike" cap="none" normalizeH="0" baseline="0" dirty="0" smtClean="0">
                          <a:ln>
                            <a:noFill/>
                          </a:ln>
                          <a:effectLst/>
                        </a:rPr>
                        <a:t>3. Were the study participants or observational units adequately described?</a:t>
                      </a:r>
                    </a:p>
                    <a:p>
                      <a:pPr marL="469900" marR="0" lvl="0" indent="-469900" algn="l" defTabSz="914400" rtl="0" eaLnBrk="1" fontAlgn="base" latinLnBrk="0" hangingPunct="1">
                        <a:lnSpc>
                          <a:spcPct val="100000"/>
                        </a:lnSpc>
                        <a:spcBef>
                          <a:spcPct val="0"/>
                        </a:spcBef>
                        <a:spcAft>
                          <a:spcPct val="0"/>
                        </a:spcAft>
                        <a:buClrTx/>
                        <a:buSzPct val="100000"/>
                        <a:buFontTx/>
                        <a:buNone/>
                        <a:tabLst/>
                      </a:pPr>
                      <a:r>
                        <a:rPr kumimoji="0" lang="en-US" sz="1700" u="none" strike="noStrike" cap="none" normalizeH="0" baseline="0" dirty="0" smtClean="0">
                          <a:ln>
                            <a:noFill/>
                          </a:ln>
                          <a:effectLst/>
                        </a:rPr>
                        <a:t>         For example, students’ programming experience, year of study etc. [44], [68]</a:t>
                      </a:r>
                      <a:endParaRPr kumimoji="0" lang="en-US" sz="1700" b="0" i="0" u="none" strike="noStrike" cap="none" normalizeH="0" baseline="0" dirty="0" smtClean="0">
                        <a:ln>
                          <a:noFill/>
                        </a:ln>
                        <a:solidFill>
                          <a:schemeClr val="tx1"/>
                        </a:solidFill>
                        <a:effectLst/>
                        <a:latin typeface="+mn-lt"/>
                        <a:cs typeface="Times New Roman" pitchFamily="18" charset="0"/>
                      </a:endParaRPr>
                    </a:p>
                  </a:txBody>
                  <a:tcPr anchor="ctr" horzOverflow="overflow"/>
                </a:tc>
                <a:tc>
                  <a:txBody>
                    <a:bodyPr/>
                    <a:lstStyle/>
                    <a:p>
                      <a:pPr marL="469900" marR="0" lvl="0" indent="-469900" algn="l" defTabSz="914400" rtl="0" eaLnBrk="1" fontAlgn="base" latinLnBrk="0" hangingPunct="1">
                        <a:lnSpc>
                          <a:spcPct val="100000"/>
                        </a:lnSpc>
                        <a:spcBef>
                          <a:spcPct val="0"/>
                        </a:spcBef>
                        <a:spcAft>
                          <a:spcPct val="0"/>
                        </a:spcAft>
                        <a:buClrTx/>
                        <a:buSzPct val="100000"/>
                        <a:buFontTx/>
                        <a:buNone/>
                        <a:tabLst/>
                      </a:pPr>
                      <a:r>
                        <a:rPr kumimoji="0" lang="en-US" sz="1700" u="none" strike="noStrike" cap="none" normalizeH="0" baseline="0" dirty="0" smtClean="0">
                          <a:ln>
                            <a:noFill/>
                          </a:ln>
                          <a:effectLst/>
                        </a:rPr>
                        <a:t>Yes/No/Partially</a:t>
                      </a:r>
                      <a:endParaRPr kumimoji="0" lang="en-US" sz="1700" b="0" i="0" u="none" strike="noStrike" cap="none" normalizeH="0" baseline="0" dirty="0" smtClean="0">
                        <a:ln>
                          <a:noFill/>
                        </a:ln>
                        <a:solidFill>
                          <a:schemeClr val="tx1"/>
                        </a:solidFill>
                        <a:effectLst/>
                        <a:latin typeface="+mn-lt"/>
                        <a:cs typeface="Times New Roman" pitchFamily="18" charset="0"/>
                      </a:endParaRPr>
                    </a:p>
                  </a:txBody>
                  <a:tcPr anchor="ctr" horzOverflow="overflow"/>
                </a:tc>
              </a:tr>
              <a:tr h="730271">
                <a:tc>
                  <a:txBody>
                    <a:bodyPr/>
                    <a:lstStyle/>
                    <a:p>
                      <a:pPr marL="469900" marR="0" lvl="0" indent="-469900" algn="l" defTabSz="914400" rtl="0" eaLnBrk="1" fontAlgn="base" latinLnBrk="0" hangingPunct="1">
                        <a:lnSpc>
                          <a:spcPct val="100000"/>
                        </a:lnSpc>
                        <a:spcBef>
                          <a:spcPct val="0"/>
                        </a:spcBef>
                        <a:spcAft>
                          <a:spcPct val="0"/>
                        </a:spcAft>
                        <a:buClrTx/>
                        <a:buSzPct val="100000"/>
                        <a:buFontTx/>
                        <a:buNone/>
                        <a:tabLst/>
                      </a:pPr>
                      <a:r>
                        <a:rPr kumimoji="0" lang="en-US" sz="1700" u="none" strike="noStrike" cap="none" normalizeH="0" baseline="0" dirty="0" smtClean="0">
                          <a:ln>
                            <a:noFill/>
                          </a:ln>
                          <a:effectLst/>
                        </a:rPr>
                        <a:t>4. Were the data collections carried out very well? For example, discussion of procedures used for collection, and how the study setting may have influenced the data collected [44], [48], [67], [68]</a:t>
                      </a:r>
                      <a:endParaRPr kumimoji="0" lang="en-US" sz="1700" b="0" i="0" u="none" strike="noStrike" cap="none" normalizeH="0" baseline="0" dirty="0" smtClean="0">
                        <a:ln>
                          <a:noFill/>
                        </a:ln>
                        <a:solidFill>
                          <a:schemeClr val="tx1"/>
                        </a:solidFill>
                        <a:effectLst/>
                        <a:latin typeface="+mn-lt"/>
                        <a:cs typeface="Times New Roman" pitchFamily="18" charset="0"/>
                      </a:endParaRPr>
                    </a:p>
                  </a:txBody>
                  <a:tcPr anchor="ctr" horzOverflow="overflow"/>
                </a:tc>
                <a:tc>
                  <a:txBody>
                    <a:bodyPr/>
                    <a:lstStyle/>
                    <a:p>
                      <a:pPr marL="469900" marR="0" lvl="0" indent="-469900" algn="l" defTabSz="914400" rtl="0" eaLnBrk="1" fontAlgn="base" latinLnBrk="0" hangingPunct="1">
                        <a:lnSpc>
                          <a:spcPct val="100000"/>
                        </a:lnSpc>
                        <a:spcBef>
                          <a:spcPct val="0"/>
                        </a:spcBef>
                        <a:spcAft>
                          <a:spcPct val="0"/>
                        </a:spcAft>
                        <a:buClrTx/>
                        <a:buSzPct val="100000"/>
                        <a:buFontTx/>
                        <a:buNone/>
                        <a:tabLst/>
                      </a:pPr>
                      <a:r>
                        <a:rPr kumimoji="0" lang="en-US" sz="1700" u="none" strike="noStrike" cap="none" normalizeH="0" baseline="0" dirty="0" smtClean="0">
                          <a:ln>
                            <a:noFill/>
                          </a:ln>
                          <a:effectLst/>
                        </a:rPr>
                        <a:t>Yes/No/Partially</a:t>
                      </a:r>
                      <a:endParaRPr kumimoji="0" lang="en-US" sz="1700" b="0" i="0" u="none" strike="noStrike" cap="none" normalizeH="0" baseline="0" dirty="0" smtClean="0">
                        <a:ln>
                          <a:noFill/>
                        </a:ln>
                        <a:solidFill>
                          <a:schemeClr val="tx1"/>
                        </a:solidFill>
                        <a:effectLst/>
                        <a:latin typeface="+mn-lt"/>
                        <a:cs typeface="Times New Roman" pitchFamily="18" charset="0"/>
                      </a:endParaRPr>
                    </a:p>
                  </a:txBody>
                  <a:tcPr anchor="ctr" horzOverflow="overflow"/>
                </a:tc>
              </a:tr>
              <a:tr h="511190">
                <a:tc>
                  <a:txBody>
                    <a:bodyPr/>
                    <a:lstStyle/>
                    <a:p>
                      <a:pPr marL="469900" marR="0" lvl="0" indent="-469900" algn="l" defTabSz="914400" rtl="0" eaLnBrk="1" fontAlgn="base" latinLnBrk="0" hangingPunct="1">
                        <a:lnSpc>
                          <a:spcPct val="100000"/>
                        </a:lnSpc>
                        <a:spcBef>
                          <a:spcPct val="0"/>
                        </a:spcBef>
                        <a:spcAft>
                          <a:spcPct val="0"/>
                        </a:spcAft>
                        <a:buClrTx/>
                        <a:buSzPct val="100000"/>
                        <a:buFontTx/>
                        <a:buNone/>
                        <a:tabLst/>
                      </a:pPr>
                      <a:r>
                        <a:rPr kumimoji="0" lang="en-US" sz="1700" u="none" strike="noStrike" cap="none" normalizeH="0" baseline="0" dirty="0" smtClean="0">
                          <a:ln>
                            <a:noFill/>
                          </a:ln>
                          <a:effectLst/>
                        </a:rPr>
                        <a:t>5. Were potential confounders adequately controlled for in the analysis? 67]</a:t>
                      </a:r>
                      <a:endParaRPr kumimoji="0" lang="en-US" sz="1700" b="0" i="0" u="none" strike="noStrike" cap="none" normalizeH="0" baseline="0" dirty="0" smtClean="0">
                        <a:ln>
                          <a:noFill/>
                        </a:ln>
                        <a:solidFill>
                          <a:schemeClr val="tx1"/>
                        </a:solidFill>
                        <a:effectLst/>
                        <a:latin typeface="+mn-lt"/>
                        <a:cs typeface="Times New Roman" pitchFamily="18" charset="0"/>
                      </a:endParaRPr>
                    </a:p>
                  </a:txBody>
                  <a:tcPr anchor="ctr" horzOverflow="overflow"/>
                </a:tc>
                <a:tc>
                  <a:txBody>
                    <a:bodyPr/>
                    <a:lstStyle/>
                    <a:p>
                      <a:pPr marL="469900" marR="0" lvl="0" indent="-469900" algn="l" defTabSz="914400" rtl="0" eaLnBrk="1" fontAlgn="base" latinLnBrk="0" hangingPunct="1">
                        <a:lnSpc>
                          <a:spcPct val="100000"/>
                        </a:lnSpc>
                        <a:spcBef>
                          <a:spcPct val="0"/>
                        </a:spcBef>
                        <a:spcAft>
                          <a:spcPct val="0"/>
                        </a:spcAft>
                        <a:buClrTx/>
                        <a:buSzPct val="100000"/>
                        <a:buFontTx/>
                        <a:buNone/>
                        <a:tabLst/>
                      </a:pPr>
                      <a:r>
                        <a:rPr kumimoji="0" lang="en-US" sz="1700" u="none" strike="noStrike" cap="none" normalizeH="0" baseline="0" dirty="0" smtClean="0">
                          <a:ln>
                            <a:noFill/>
                          </a:ln>
                          <a:effectLst/>
                        </a:rPr>
                        <a:t>Yes/No/Partially</a:t>
                      </a:r>
                      <a:endParaRPr kumimoji="0" lang="en-US" sz="1700" b="0" i="0" u="none" strike="noStrike" cap="none" normalizeH="0" baseline="0" dirty="0" smtClean="0">
                        <a:ln>
                          <a:noFill/>
                        </a:ln>
                        <a:solidFill>
                          <a:schemeClr val="tx1"/>
                        </a:solidFill>
                        <a:effectLst/>
                        <a:latin typeface="+mn-lt"/>
                        <a:cs typeface="Times New Roman" pitchFamily="18" charset="0"/>
                      </a:endParaRPr>
                    </a:p>
                  </a:txBody>
                  <a:tcPr anchor="ctr" horzOverflow="overflow"/>
                </a:tc>
              </a:tr>
              <a:tr h="730271">
                <a:tc>
                  <a:txBody>
                    <a:bodyPr/>
                    <a:lstStyle/>
                    <a:p>
                      <a:pPr marL="469900" marR="0" lvl="0" indent="-469900" algn="l" defTabSz="914400" rtl="0" eaLnBrk="1" fontAlgn="base" latinLnBrk="0" hangingPunct="1">
                        <a:lnSpc>
                          <a:spcPct val="100000"/>
                        </a:lnSpc>
                        <a:spcBef>
                          <a:spcPct val="0"/>
                        </a:spcBef>
                        <a:spcAft>
                          <a:spcPct val="0"/>
                        </a:spcAft>
                        <a:buClrTx/>
                        <a:buSzPct val="100000"/>
                        <a:buFontTx/>
                        <a:buNone/>
                        <a:tabLst/>
                      </a:pPr>
                      <a:r>
                        <a:rPr kumimoji="0" lang="en-US" sz="1700" u="none" strike="noStrike" cap="none" normalizeH="0" baseline="0" dirty="0" smtClean="0">
                          <a:ln>
                            <a:noFill/>
                          </a:ln>
                          <a:effectLst/>
                        </a:rPr>
                        <a:t>6. Were the approach to and formulation of the analysis well conveyed? For example, description of the form of the original data, rationale for choice of method/tool/package [48], [67], [68]</a:t>
                      </a:r>
                      <a:endParaRPr kumimoji="0" lang="en-US" sz="1700" b="0" i="0" u="none" strike="noStrike" cap="none" normalizeH="0" baseline="0" dirty="0" smtClean="0">
                        <a:ln>
                          <a:noFill/>
                        </a:ln>
                        <a:solidFill>
                          <a:schemeClr val="tx1"/>
                        </a:solidFill>
                        <a:effectLst/>
                        <a:latin typeface="+mn-lt"/>
                        <a:cs typeface="Times New Roman" pitchFamily="18" charset="0"/>
                      </a:endParaRPr>
                    </a:p>
                  </a:txBody>
                  <a:tcPr anchor="ctr" horzOverflow="overflow"/>
                </a:tc>
                <a:tc>
                  <a:txBody>
                    <a:bodyPr/>
                    <a:lstStyle/>
                    <a:p>
                      <a:pPr marL="469900" marR="0" lvl="0" indent="-469900" algn="l" defTabSz="914400" rtl="0" eaLnBrk="1" fontAlgn="base" latinLnBrk="0" hangingPunct="1">
                        <a:lnSpc>
                          <a:spcPct val="100000"/>
                        </a:lnSpc>
                        <a:spcBef>
                          <a:spcPct val="0"/>
                        </a:spcBef>
                        <a:spcAft>
                          <a:spcPct val="0"/>
                        </a:spcAft>
                        <a:buClrTx/>
                        <a:buSzPct val="100000"/>
                        <a:buFontTx/>
                        <a:buNone/>
                        <a:tabLst/>
                      </a:pPr>
                      <a:r>
                        <a:rPr kumimoji="0" lang="en-US" sz="1700" u="none" strike="noStrike" cap="none" normalizeH="0" baseline="0" dirty="0" smtClean="0">
                          <a:ln>
                            <a:noFill/>
                          </a:ln>
                          <a:effectLst/>
                        </a:rPr>
                        <a:t>Yes/No/Partially</a:t>
                      </a:r>
                      <a:endParaRPr kumimoji="0" lang="en-US" sz="1700" b="0" i="0" u="none" strike="noStrike" cap="none" normalizeH="0" baseline="0" dirty="0" smtClean="0">
                        <a:ln>
                          <a:noFill/>
                        </a:ln>
                        <a:solidFill>
                          <a:schemeClr val="tx1"/>
                        </a:solidFill>
                        <a:effectLst/>
                        <a:latin typeface="+mn-lt"/>
                        <a:cs typeface="Times New Roman" pitchFamily="18" charset="0"/>
                      </a:endParaRPr>
                    </a:p>
                  </a:txBody>
                  <a:tcPr anchor="ctr" horzOverflow="overflow"/>
                </a:tc>
              </a:tr>
              <a:tr h="949353">
                <a:tc>
                  <a:txBody>
                    <a:bodyPr/>
                    <a:lstStyle/>
                    <a:p>
                      <a:pPr marL="469900" marR="0" lvl="0" indent="-469900" algn="l" defTabSz="914400" rtl="0" eaLnBrk="1" fontAlgn="base" latinLnBrk="0" hangingPunct="1">
                        <a:lnSpc>
                          <a:spcPct val="100000"/>
                        </a:lnSpc>
                        <a:spcBef>
                          <a:spcPct val="0"/>
                        </a:spcBef>
                        <a:spcAft>
                          <a:spcPct val="0"/>
                        </a:spcAft>
                        <a:buClrTx/>
                        <a:buSzPct val="100000"/>
                        <a:buFontTx/>
                        <a:buNone/>
                        <a:tabLst/>
                      </a:pPr>
                      <a:r>
                        <a:rPr kumimoji="0" lang="en-US" sz="1700" u="none" strike="noStrike" cap="none" normalizeH="0" baseline="0" dirty="0" smtClean="0">
                          <a:ln>
                            <a:noFill/>
                          </a:ln>
                          <a:effectLst/>
                        </a:rPr>
                        <a:t>7. Were the findings credible? For example, the study was methodologically explained so that we can trust the findings; findings/conclusions are resonant with other knowledge and experience [48], [44], [68]</a:t>
                      </a:r>
                      <a:endParaRPr kumimoji="0" lang="en-US" sz="1700" b="0" i="0" u="none" strike="noStrike" cap="none" normalizeH="0" baseline="0" dirty="0" smtClean="0">
                        <a:ln>
                          <a:noFill/>
                        </a:ln>
                        <a:solidFill>
                          <a:schemeClr val="tx1"/>
                        </a:solidFill>
                        <a:effectLst/>
                        <a:latin typeface="+mn-lt"/>
                        <a:cs typeface="Times New Roman" pitchFamily="18" charset="0"/>
                      </a:endParaRPr>
                    </a:p>
                  </a:txBody>
                  <a:tcPr anchor="ctr" horzOverflow="overflow"/>
                </a:tc>
                <a:tc>
                  <a:txBody>
                    <a:bodyPr/>
                    <a:lstStyle/>
                    <a:p>
                      <a:pPr marL="469900" marR="0" lvl="0" indent="-469900" algn="l" defTabSz="914400" rtl="0" eaLnBrk="1" fontAlgn="base" latinLnBrk="0" hangingPunct="1">
                        <a:lnSpc>
                          <a:spcPct val="100000"/>
                        </a:lnSpc>
                        <a:spcBef>
                          <a:spcPct val="0"/>
                        </a:spcBef>
                        <a:spcAft>
                          <a:spcPct val="0"/>
                        </a:spcAft>
                        <a:buClrTx/>
                        <a:buSzPct val="100000"/>
                        <a:buFontTx/>
                        <a:buNone/>
                        <a:tabLst/>
                      </a:pPr>
                      <a:r>
                        <a:rPr kumimoji="0" lang="en-US" sz="1700" u="none" strike="noStrike" cap="none" normalizeH="0" baseline="0" dirty="0" smtClean="0">
                          <a:ln>
                            <a:noFill/>
                          </a:ln>
                          <a:effectLst/>
                        </a:rPr>
                        <a:t>Yes/No/Partially</a:t>
                      </a:r>
                      <a:endParaRPr kumimoji="0" lang="en-US" sz="1700" b="0" i="0" u="none" strike="noStrike" cap="none" normalizeH="0" baseline="0" dirty="0" smtClean="0">
                        <a:ln>
                          <a:noFill/>
                        </a:ln>
                        <a:solidFill>
                          <a:schemeClr val="tx1"/>
                        </a:solidFill>
                        <a:effectLst/>
                        <a:latin typeface="+mn-lt"/>
                        <a:cs typeface="Times New Roman" pitchFamily="18" charset="0"/>
                      </a:endParaRPr>
                    </a:p>
                  </a:txBody>
                  <a:tcPr anchor="ctr" horzOverflow="overflow"/>
                </a:tc>
              </a:tr>
            </a:tbl>
          </a:graphicData>
        </a:graphic>
      </p:graphicFrame>
      <p:sp>
        <p:nvSpPr>
          <p:cNvPr id="2" name="Slide Number Placeholder 1"/>
          <p:cNvSpPr>
            <a:spLocks noGrp="1"/>
          </p:cNvSpPr>
          <p:nvPr>
            <p:ph type="sldNum" sz="quarter" idx="12"/>
          </p:nvPr>
        </p:nvSpPr>
        <p:spPr/>
        <p:txBody>
          <a:bodyPr/>
          <a:lstStyle/>
          <a:p>
            <a:fld id="{C546E0E4-908A-4724-B308-E4F6AE4FA0DD}" type="slidenum">
              <a:rPr lang="en-US" smtClean="0">
                <a:solidFill>
                  <a:prstClr val="black">
                    <a:tint val="75000"/>
                  </a:prstClr>
                </a:solidFill>
              </a:rPr>
              <a:pPr/>
              <a:t>46</a:t>
            </a:fld>
            <a:endParaRPr lang="en-US">
              <a:solidFill>
                <a:prstClr val="black">
                  <a:tint val="75000"/>
                </a:prstClr>
              </a:solidFill>
            </a:endParaRPr>
          </a:p>
        </p:txBody>
      </p:sp>
    </p:spTree>
    <p:extLst>
      <p:ext uri="{BB962C8B-B14F-4D97-AF65-F5344CB8AC3E}">
        <p14:creationId xmlns:p14="http://schemas.microsoft.com/office/powerpoint/2010/main" val="101938412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0719" y="152400"/>
            <a:ext cx="7772400" cy="1143000"/>
          </a:xfrm>
        </p:spPr>
        <p:txBody>
          <a:bodyPr>
            <a:normAutofit/>
          </a:bodyPr>
          <a:lstStyle/>
          <a:p>
            <a:pPr eaLnBrk="1" fontAlgn="auto" hangingPunct="1">
              <a:spcAft>
                <a:spcPts val="0"/>
              </a:spcAft>
              <a:defRPr/>
            </a:pPr>
            <a:r>
              <a:rPr lang="en-US" sz="3600" dirty="0" smtClean="0"/>
              <a:t>E.g. Study Quality Assessment </a:t>
            </a:r>
            <a:endParaRPr lang="en-US" dirty="0"/>
          </a:p>
        </p:txBody>
      </p:sp>
      <p:sp>
        <p:nvSpPr>
          <p:cNvPr id="62467" name="Content Placeholder 2"/>
          <p:cNvSpPr>
            <a:spLocks noGrp="1"/>
          </p:cNvSpPr>
          <p:nvPr>
            <p:ph idx="1"/>
          </p:nvPr>
        </p:nvSpPr>
        <p:spPr>
          <a:xfrm>
            <a:off x="487759" y="1447800"/>
            <a:ext cx="8138319" cy="4572000"/>
          </a:xfrm>
        </p:spPr>
        <p:txBody>
          <a:bodyPr>
            <a:noAutofit/>
          </a:bodyPr>
          <a:lstStyle/>
          <a:p>
            <a:pPr eaLnBrk="1" hangingPunct="1">
              <a:buNone/>
            </a:pPr>
            <a:r>
              <a:rPr lang="en-US" dirty="0" smtClean="0"/>
              <a:t>	</a:t>
            </a:r>
            <a:r>
              <a:rPr lang="en-US" dirty="0" err="1" smtClean="0"/>
              <a:t>Kitchenham</a:t>
            </a:r>
            <a:r>
              <a:rPr lang="en-US" dirty="0" smtClean="0"/>
              <a:t> et al. (2007) constructed a </a:t>
            </a:r>
            <a:r>
              <a:rPr lang="en-US" dirty="0" smtClean="0">
                <a:solidFill>
                  <a:srgbClr val="C00000"/>
                </a:solidFill>
              </a:rPr>
              <a:t>quality questionnaire</a:t>
            </a:r>
            <a:r>
              <a:rPr lang="en-US" dirty="0" smtClean="0"/>
              <a:t> based on 5 issues affecting the quality of the study:</a:t>
            </a:r>
            <a:r>
              <a:rPr lang="en-US" i="1" dirty="0" smtClean="0"/>
              <a:t> </a:t>
            </a:r>
          </a:p>
          <a:p>
            <a:pPr eaLnBrk="1" hangingPunct="1">
              <a:buNone/>
            </a:pPr>
            <a:endParaRPr lang="en-US" i="1" dirty="0"/>
          </a:p>
          <a:p>
            <a:pPr marL="1090422" lvl="1" indent="-514350">
              <a:buFont typeface="+mj-lt"/>
              <a:buAutoNum type="arabicPeriod"/>
            </a:pPr>
            <a:r>
              <a:rPr lang="en-US" dirty="0" smtClean="0"/>
              <a:t>Is the </a:t>
            </a:r>
            <a:r>
              <a:rPr lang="en-US" dirty="0" smtClean="0">
                <a:solidFill>
                  <a:srgbClr val="0070C0"/>
                </a:solidFill>
              </a:rPr>
              <a:t>data analysis </a:t>
            </a:r>
            <a:r>
              <a:rPr lang="en-US" dirty="0" smtClean="0"/>
              <a:t>process appropriate?</a:t>
            </a:r>
          </a:p>
          <a:p>
            <a:pPr marL="1090422" lvl="1" indent="-514350">
              <a:buFont typeface="+mj-lt"/>
              <a:buAutoNum type="arabicPeriod"/>
            </a:pPr>
            <a:r>
              <a:rPr lang="en-US" dirty="0" smtClean="0"/>
              <a:t>Did studies carry out a sensitivity or </a:t>
            </a:r>
            <a:r>
              <a:rPr lang="en-US" dirty="0" smtClean="0">
                <a:solidFill>
                  <a:srgbClr val="0070C0"/>
                </a:solidFill>
              </a:rPr>
              <a:t>residual analysis</a:t>
            </a:r>
            <a:r>
              <a:rPr lang="en-US" dirty="0" smtClean="0"/>
              <a:t>?  </a:t>
            </a:r>
          </a:p>
          <a:p>
            <a:pPr marL="1090422" lvl="1" indent="-514350">
              <a:buFont typeface="+mj-lt"/>
              <a:buAutoNum type="arabicPeriod"/>
            </a:pPr>
            <a:r>
              <a:rPr lang="en-US" dirty="0" smtClean="0"/>
              <a:t>Were </a:t>
            </a:r>
            <a:r>
              <a:rPr lang="en-US" dirty="0" smtClean="0">
                <a:solidFill>
                  <a:srgbClr val="0070C0"/>
                </a:solidFill>
              </a:rPr>
              <a:t>accuracy statistics </a:t>
            </a:r>
            <a:r>
              <a:rPr lang="en-US" dirty="0" smtClean="0"/>
              <a:t>based on the raw data scale?</a:t>
            </a:r>
          </a:p>
          <a:p>
            <a:pPr marL="1090422" lvl="1" indent="-514350">
              <a:buFont typeface="+mj-lt"/>
              <a:buAutoNum type="arabicPeriod"/>
            </a:pPr>
            <a:r>
              <a:rPr lang="en-US" dirty="0" smtClean="0">
                <a:solidFill>
                  <a:srgbClr val="0070C0"/>
                </a:solidFill>
              </a:rPr>
              <a:t>How good</a:t>
            </a:r>
            <a:r>
              <a:rPr lang="en-US" dirty="0" smtClean="0"/>
              <a:t> was the study comparison method? </a:t>
            </a:r>
          </a:p>
          <a:p>
            <a:pPr marL="1090422" lvl="1" indent="-514350">
              <a:buFont typeface="+mj-lt"/>
              <a:buAutoNum type="arabicPeriod"/>
            </a:pPr>
            <a:r>
              <a:rPr lang="en-US" dirty="0" smtClean="0"/>
              <a:t>The size of the within-company </a:t>
            </a:r>
            <a:r>
              <a:rPr lang="en-US" dirty="0" smtClean="0">
                <a:solidFill>
                  <a:srgbClr val="0070C0"/>
                </a:solidFill>
              </a:rPr>
              <a:t>data set</a:t>
            </a:r>
            <a:br>
              <a:rPr lang="en-US" dirty="0" smtClean="0">
                <a:solidFill>
                  <a:srgbClr val="0070C0"/>
                </a:solidFill>
              </a:rPr>
            </a:br>
            <a:r>
              <a:rPr lang="en-US" dirty="0" smtClean="0"/>
              <a:t>(</a:t>
            </a:r>
            <a:r>
              <a:rPr lang="en-US" dirty="0" err="1" smtClean="0"/>
              <a:t>e.g</a:t>
            </a:r>
            <a:r>
              <a:rPr lang="en-US" dirty="0" smtClean="0"/>
              <a:t> &lt; 10 projects considered poor quality)</a:t>
            </a:r>
          </a:p>
          <a:p>
            <a:pPr eaLnBrk="1" hangingPunct="1"/>
            <a:endParaRPr lang="en-US" sz="2400" dirty="0" smtClean="0"/>
          </a:p>
        </p:txBody>
      </p:sp>
      <p:sp>
        <p:nvSpPr>
          <p:cNvPr id="3" name="Slide Number Placeholder 2"/>
          <p:cNvSpPr>
            <a:spLocks noGrp="1"/>
          </p:cNvSpPr>
          <p:nvPr>
            <p:ph type="sldNum" sz="quarter" idx="12"/>
          </p:nvPr>
        </p:nvSpPr>
        <p:spPr/>
        <p:txBody>
          <a:bodyPr/>
          <a:lstStyle/>
          <a:p>
            <a:fld id="{C546E0E4-908A-4724-B308-E4F6AE4FA0DD}" type="slidenum">
              <a:rPr lang="en-US" smtClean="0">
                <a:solidFill>
                  <a:prstClr val="black">
                    <a:tint val="75000"/>
                  </a:prstClr>
                </a:solidFill>
              </a:rPr>
              <a:pPr/>
              <a:t>47</a:t>
            </a:fld>
            <a:endParaRPr lang="en-US">
              <a:solidFill>
                <a:prstClr val="black">
                  <a:tint val="75000"/>
                </a:prstClr>
              </a:solidFill>
            </a:endParaRPr>
          </a:p>
        </p:txBody>
      </p:sp>
    </p:spTree>
    <p:extLst>
      <p:ext uri="{BB962C8B-B14F-4D97-AF65-F5344CB8AC3E}">
        <p14:creationId xmlns:p14="http://schemas.microsoft.com/office/powerpoint/2010/main" val="71408700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194126"/>
            <a:ext cx="7772400" cy="1143000"/>
          </a:xfrm>
        </p:spPr>
        <p:txBody>
          <a:bodyPr>
            <a:normAutofit/>
          </a:bodyPr>
          <a:lstStyle/>
          <a:p>
            <a:pPr eaLnBrk="1" fontAlgn="auto" hangingPunct="1">
              <a:spcAft>
                <a:spcPts val="0"/>
              </a:spcAft>
              <a:defRPr/>
            </a:pPr>
            <a:r>
              <a:rPr lang="en-US" sz="4000" dirty="0" smtClean="0"/>
              <a:t>4. Data Extraction</a:t>
            </a:r>
            <a:endParaRPr lang="en-US" sz="4000" dirty="0"/>
          </a:p>
        </p:txBody>
      </p:sp>
      <p:sp>
        <p:nvSpPr>
          <p:cNvPr id="60420" name="Content Placeholder 3"/>
          <p:cNvSpPr>
            <a:spLocks noGrp="1"/>
          </p:cNvSpPr>
          <p:nvPr>
            <p:ph idx="1"/>
          </p:nvPr>
        </p:nvSpPr>
        <p:spPr>
          <a:xfrm>
            <a:off x="684211" y="1337126"/>
            <a:ext cx="8229599" cy="4797425"/>
          </a:xfrm>
        </p:spPr>
        <p:txBody>
          <a:bodyPr>
            <a:noAutofit/>
          </a:bodyPr>
          <a:lstStyle/>
          <a:p>
            <a:pPr>
              <a:defRPr/>
            </a:pPr>
            <a:r>
              <a:rPr lang="en-NZ" sz="2400" dirty="0" smtClean="0"/>
              <a:t>Involve </a:t>
            </a:r>
            <a:r>
              <a:rPr lang="en-NZ" sz="2400" dirty="0" smtClean="0">
                <a:solidFill>
                  <a:srgbClr val="C00000"/>
                </a:solidFill>
              </a:rPr>
              <a:t>reading the full text article</a:t>
            </a:r>
          </a:p>
          <a:p>
            <a:pPr>
              <a:defRPr/>
            </a:pPr>
            <a:r>
              <a:rPr lang="en-NZ" sz="2400" dirty="0" smtClean="0"/>
              <a:t>Data extracted from primary studies should be </a:t>
            </a:r>
            <a:r>
              <a:rPr lang="en-NZ" sz="2400" dirty="0" smtClean="0">
                <a:solidFill>
                  <a:srgbClr val="C00000"/>
                </a:solidFill>
              </a:rPr>
              <a:t>recorded using </a:t>
            </a:r>
            <a:r>
              <a:rPr lang="en-NZ" sz="2400" i="1" dirty="0" smtClean="0">
                <a:solidFill>
                  <a:srgbClr val="C00000"/>
                </a:solidFill>
              </a:rPr>
              <a:t>data extraction form</a:t>
            </a:r>
          </a:p>
          <a:p>
            <a:pPr>
              <a:defRPr/>
            </a:pPr>
            <a:r>
              <a:rPr lang="en-US" sz="2400" dirty="0" smtClean="0"/>
              <a:t>The form </a:t>
            </a:r>
            <a:r>
              <a:rPr lang="en-US" sz="2400" dirty="0" smtClean="0">
                <a:solidFill>
                  <a:srgbClr val="C00000"/>
                </a:solidFill>
              </a:rPr>
              <a:t>should be designed and piloted </a:t>
            </a:r>
            <a:r>
              <a:rPr lang="en-US" sz="2400" dirty="0" smtClean="0"/>
              <a:t>when the protocol is defined</a:t>
            </a:r>
          </a:p>
          <a:p>
            <a:pPr>
              <a:defRPr/>
            </a:pPr>
            <a:r>
              <a:rPr lang="en-US" sz="2400" dirty="0" smtClean="0">
                <a:solidFill>
                  <a:srgbClr val="C00000"/>
                </a:solidFill>
              </a:rPr>
              <a:t>Collect all the information </a:t>
            </a:r>
            <a:r>
              <a:rPr lang="en-US" sz="2400" dirty="0" smtClean="0"/>
              <a:t>that can be used to answer the RQ and the study’s quality criteria</a:t>
            </a:r>
          </a:p>
          <a:p>
            <a:pPr>
              <a:defRPr/>
            </a:pPr>
            <a:r>
              <a:rPr lang="en-US" sz="2400" dirty="0" smtClean="0">
                <a:solidFill>
                  <a:srgbClr val="C00000"/>
                </a:solidFill>
              </a:rPr>
              <a:t>Both quality checklist and review data</a:t>
            </a:r>
            <a:r>
              <a:rPr lang="en-US" sz="2400" dirty="0" smtClean="0"/>
              <a:t> can be included in the same form</a:t>
            </a:r>
          </a:p>
          <a:p>
            <a:pPr>
              <a:defRPr/>
            </a:pPr>
            <a:r>
              <a:rPr lang="en-US" sz="2400" dirty="0" smtClean="0"/>
              <a:t>In case of </a:t>
            </a:r>
            <a:r>
              <a:rPr lang="en-US" sz="2400" dirty="0" smtClean="0">
                <a:solidFill>
                  <a:srgbClr val="C00000"/>
                </a:solidFill>
              </a:rPr>
              <a:t>duplicates publications </a:t>
            </a:r>
            <a:r>
              <a:rPr lang="en-US" sz="2400" dirty="0" smtClean="0"/>
              <a:t>(reporting the same data), refer the most complete one</a:t>
            </a:r>
          </a:p>
          <a:p>
            <a:pPr>
              <a:defRPr/>
            </a:pPr>
            <a:r>
              <a:rPr lang="en-US" sz="2400" dirty="0" smtClean="0"/>
              <a:t>For validation, a set of papers </a:t>
            </a:r>
            <a:r>
              <a:rPr lang="en-US" sz="2400" dirty="0" smtClean="0">
                <a:solidFill>
                  <a:srgbClr val="C00000"/>
                </a:solidFill>
              </a:rPr>
              <a:t>should be reviewed by 2 or more researchers</a:t>
            </a:r>
            <a:r>
              <a:rPr lang="en-US" sz="2400" dirty="0" smtClean="0"/>
              <a:t>. Compare results and resolve any conflicts</a:t>
            </a:r>
          </a:p>
        </p:txBody>
      </p:sp>
      <p:sp>
        <p:nvSpPr>
          <p:cNvPr id="4" name="Slide Number Placeholder 3"/>
          <p:cNvSpPr>
            <a:spLocks noGrp="1"/>
          </p:cNvSpPr>
          <p:nvPr>
            <p:ph type="sldNum" sz="quarter" idx="12"/>
          </p:nvPr>
        </p:nvSpPr>
        <p:spPr/>
        <p:txBody>
          <a:bodyPr/>
          <a:lstStyle/>
          <a:p>
            <a:fld id="{C546E0E4-908A-4724-B308-E4F6AE4FA0DD}" type="slidenum">
              <a:rPr lang="en-US" smtClean="0">
                <a:solidFill>
                  <a:prstClr val="black">
                    <a:tint val="75000"/>
                  </a:prstClr>
                </a:solidFill>
              </a:rPr>
              <a:pPr/>
              <a:t>48</a:t>
            </a:fld>
            <a:endParaRPr lang="en-US">
              <a:solidFill>
                <a:prstClr val="black">
                  <a:tint val="75000"/>
                </a:prstClr>
              </a:solidFill>
            </a:endParaRPr>
          </a:p>
        </p:txBody>
      </p:sp>
    </p:spTree>
    <p:extLst>
      <p:ext uri="{BB962C8B-B14F-4D97-AF65-F5344CB8AC3E}">
        <p14:creationId xmlns:p14="http://schemas.microsoft.com/office/powerpoint/2010/main" val="200140436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489" y="190726"/>
            <a:ext cx="7772400" cy="1143000"/>
          </a:xfrm>
        </p:spPr>
        <p:txBody>
          <a:bodyPr>
            <a:normAutofit/>
          </a:bodyPr>
          <a:lstStyle/>
          <a:p>
            <a:pPr eaLnBrk="1" fontAlgn="auto" hangingPunct="1">
              <a:spcAft>
                <a:spcPts val="0"/>
              </a:spcAft>
              <a:defRPr/>
            </a:pPr>
            <a:r>
              <a:rPr lang="en-US" sz="4000" dirty="0" smtClean="0"/>
              <a:t>5. Synthesis of Evidence</a:t>
            </a:r>
            <a:endParaRPr lang="en-US" sz="4000" dirty="0"/>
          </a:p>
        </p:txBody>
      </p:sp>
      <p:sp>
        <p:nvSpPr>
          <p:cNvPr id="63492" name="Content Placeholder 2"/>
          <p:cNvSpPr>
            <a:spLocks noGrp="1"/>
          </p:cNvSpPr>
          <p:nvPr>
            <p:ph idx="1"/>
          </p:nvPr>
        </p:nvSpPr>
        <p:spPr>
          <a:xfrm>
            <a:off x="609599" y="1447801"/>
            <a:ext cx="8196263" cy="5028748"/>
          </a:xfrm>
        </p:spPr>
        <p:txBody>
          <a:bodyPr>
            <a:normAutofit fontScale="92500"/>
          </a:bodyPr>
          <a:lstStyle/>
          <a:p>
            <a:pPr marL="501650" lvl="1" indent="-457200">
              <a:buSzPct val="85000"/>
              <a:defRPr/>
            </a:pPr>
            <a:r>
              <a:rPr lang="en-US" sz="2800" dirty="0" smtClean="0">
                <a:solidFill>
                  <a:schemeClr val="tx1"/>
                </a:solidFill>
              </a:rPr>
              <a:t>Involves collating and </a:t>
            </a:r>
            <a:r>
              <a:rPr lang="en-US" sz="2800" dirty="0" smtClean="0">
                <a:solidFill>
                  <a:srgbClr val="C00000"/>
                </a:solidFill>
              </a:rPr>
              <a:t>summarizing the results</a:t>
            </a:r>
            <a:r>
              <a:rPr lang="en-US" sz="2800" dirty="0" smtClean="0">
                <a:solidFill>
                  <a:schemeClr val="tx1"/>
                </a:solidFill>
              </a:rPr>
              <a:t> of the included primary studies</a:t>
            </a:r>
          </a:p>
          <a:p>
            <a:pPr marL="501650" lvl="1" indent="-457200">
              <a:buSzPct val="85000"/>
              <a:defRPr/>
            </a:pPr>
            <a:r>
              <a:rPr lang="en-US" sz="2800" dirty="0" smtClean="0">
                <a:solidFill>
                  <a:schemeClr val="tx1"/>
                </a:solidFill>
              </a:rPr>
              <a:t>Key </a:t>
            </a:r>
            <a:r>
              <a:rPr lang="en-US" sz="2800" dirty="0" smtClean="0">
                <a:solidFill>
                  <a:srgbClr val="C00000"/>
                </a:solidFill>
              </a:rPr>
              <a:t>objectives of data synthesis </a:t>
            </a:r>
            <a:r>
              <a:rPr lang="en-US" sz="2800" dirty="0" smtClean="0">
                <a:solidFill>
                  <a:schemeClr val="tx1"/>
                </a:solidFill>
              </a:rPr>
              <a:t>(Cruzes &amp; </a:t>
            </a:r>
            <a:r>
              <a:rPr lang="en-US" sz="2800" dirty="0" err="1" smtClean="0">
                <a:solidFill>
                  <a:schemeClr val="tx1"/>
                </a:solidFill>
              </a:rPr>
              <a:t>Dyba</a:t>
            </a:r>
            <a:r>
              <a:rPr lang="en-US" sz="2800" dirty="0" smtClean="0">
                <a:solidFill>
                  <a:schemeClr val="tx1"/>
                </a:solidFill>
              </a:rPr>
              <a:t>, 2011):</a:t>
            </a:r>
          </a:p>
          <a:p>
            <a:pPr marL="958850" lvl="2" indent="-457200">
              <a:buSzPct val="85000"/>
              <a:defRPr/>
            </a:pPr>
            <a:r>
              <a:rPr lang="en-US" sz="2800" dirty="0" smtClean="0"/>
              <a:t>to analyze and </a:t>
            </a:r>
            <a:r>
              <a:rPr lang="en-US" sz="2800" dirty="0" smtClean="0">
                <a:solidFill>
                  <a:srgbClr val="0070C0"/>
                </a:solidFill>
              </a:rPr>
              <a:t>evaluate multiple studies</a:t>
            </a:r>
          </a:p>
          <a:p>
            <a:pPr marL="958850" lvl="2" indent="-457200">
              <a:buSzPct val="85000"/>
              <a:defRPr/>
            </a:pPr>
            <a:r>
              <a:rPr lang="en-US" sz="2800" dirty="0" smtClean="0"/>
              <a:t>to </a:t>
            </a:r>
            <a:r>
              <a:rPr lang="en-US" sz="2800" dirty="0" smtClean="0">
                <a:solidFill>
                  <a:srgbClr val="0070C0"/>
                </a:solidFill>
              </a:rPr>
              <a:t>select appropriate methods </a:t>
            </a:r>
            <a:r>
              <a:rPr lang="en-US" sz="2800" dirty="0" smtClean="0"/>
              <a:t>for integrating or providing new interpretive explanations about them </a:t>
            </a:r>
          </a:p>
          <a:p>
            <a:pPr marL="501650" lvl="1" indent="-457200">
              <a:buSzPct val="85000"/>
              <a:defRPr/>
            </a:pPr>
            <a:r>
              <a:rPr lang="en-US" sz="3200" dirty="0" smtClean="0">
                <a:solidFill>
                  <a:srgbClr val="C00000"/>
                </a:solidFill>
              </a:rPr>
              <a:t>Synthesis</a:t>
            </a:r>
            <a:r>
              <a:rPr lang="en-US" sz="3200" dirty="0" smtClean="0"/>
              <a:t> can be:</a:t>
            </a:r>
          </a:p>
          <a:p>
            <a:pPr marL="958850" lvl="2" indent="-457200">
              <a:buSzPct val="85000"/>
              <a:defRPr/>
            </a:pPr>
            <a:r>
              <a:rPr lang="en-US" sz="2800" dirty="0" smtClean="0">
                <a:solidFill>
                  <a:srgbClr val="0070C0"/>
                </a:solidFill>
              </a:rPr>
              <a:t>Descriptive</a:t>
            </a:r>
            <a:r>
              <a:rPr lang="en-US" sz="2800" dirty="0" smtClean="0"/>
              <a:t> (narrative/non-quantitative) </a:t>
            </a:r>
            <a:endParaRPr lang="en-US" sz="2800" dirty="0"/>
          </a:p>
          <a:p>
            <a:pPr marL="958850" lvl="2" indent="-457200">
              <a:buSzPct val="85000"/>
              <a:defRPr/>
            </a:pPr>
            <a:r>
              <a:rPr lang="en-US" sz="2800" dirty="0" smtClean="0">
                <a:solidFill>
                  <a:srgbClr val="0070C0"/>
                </a:solidFill>
              </a:rPr>
              <a:t>Quantitative</a:t>
            </a:r>
            <a:r>
              <a:rPr lang="en-US" sz="2800" dirty="0" smtClean="0"/>
              <a:t> (e.g. meta-analysis)</a:t>
            </a:r>
          </a:p>
          <a:p>
            <a:pPr marL="0" indent="0">
              <a:buNone/>
              <a:defRPr/>
            </a:pPr>
            <a:endParaRPr lang="en-US" sz="2800" dirty="0" smtClean="0"/>
          </a:p>
          <a:p>
            <a:pPr marL="0" indent="0">
              <a:buNone/>
              <a:defRPr/>
            </a:pPr>
            <a:r>
              <a:rPr lang="en-US" sz="2200" i="1" dirty="0" smtClean="0"/>
              <a:t>(Cruzes et al., Research </a:t>
            </a:r>
            <a:r>
              <a:rPr lang="en-US" sz="2200" i="1" dirty="0"/>
              <a:t>Synthesis  in Software Engineering: A tertiary study, Information and Software Technology, 53(5</a:t>
            </a:r>
            <a:r>
              <a:rPr lang="en-US" sz="2200" i="1" dirty="0" smtClean="0"/>
              <a:t>), 2011)</a:t>
            </a:r>
          </a:p>
          <a:p>
            <a:pPr>
              <a:defRPr/>
            </a:pPr>
            <a:endParaRPr lang="en-US" sz="2800" dirty="0" smtClean="0"/>
          </a:p>
        </p:txBody>
      </p:sp>
      <p:sp>
        <p:nvSpPr>
          <p:cNvPr id="3" name="Slide Number Placeholder 2"/>
          <p:cNvSpPr>
            <a:spLocks noGrp="1"/>
          </p:cNvSpPr>
          <p:nvPr>
            <p:ph type="sldNum" sz="quarter" idx="12"/>
          </p:nvPr>
        </p:nvSpPr>
        <p:spPr/>
        <p:txBody>
          <a:bodyPr/>
          <a:lstStyle/>
          <a:p>
            <a:fld id="{C546E0E4-908A-4724-B308-E4F6AE4FA0DD}" type="slidenum">
              <a:rPr lang="en-US" smtClean="0">
                <a:solidFill>
                  <a:prstClr val="black">
                    <a:tint val="75000"/>
                  </a:prstClr>
                </a:solidFill>
              </a:rPr>
              <a:pPr/>
              <a:t>49</a:t>
            </a:fld>
            <a:endParaRPr lang="en-US">
              <a:solidFill>
                <a:prstClr val="black">
                  <a:tint val="75000"/>
                </a:prstClr>
              </a:solidFill>
            </a:endParaRPr>
          </a:p>
        </p:txBody>
      </p:sp>
    </p:spTree>
    <p:extLst>
      <p:ext uri="{BB962C8B-B14F-4D97-AF65-F5344CB8AC3E}">
        <p14:creationId xmlns:p14="http://schemas.microsoft.com/office/powerpoint/2010/main" val="354700602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5.1 </a:t>
            </a:r>
            <a:r>
              <a:rPr lang="en-US" sz="4000" dirty="0" err="1" smtClean="0"/>
              <a:t>Pengantar</a:t>
            </a:r>
            <a:r>
              <a:rPr lang="en-US" sz="4000" dirty="0" smtClean="0"/>
              <a:t> SLR</a:t>
            </a:r>
            <a:endParaRPr lang="en-US" sz="4000" dirty="0"/>
          </a:p>
        </p:txBody>
      </p:sp>
      <p:sp>
        <p:nvSpPr>
          <p:cNvPr id="3" name="Text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2"/>
          </p:nvPr>
        </p:nvSpPr>
        <p:spPr/>
        <p:txBody>
          <a:bodyPr/>
          <a:lstStyle/>
          <a:p>
            <a:fld id="{C546E0E4-908A-4724-B308-E4F6AE4FA0DD}" type="slidenum">
              <a:rPr lang="en-US" smtClean="0">
                <a:solidFill>
                  <a:prstClr val="black">
                    <a:tint val="75000"/>
                  </a:prstClr>
                </a:solidFill>
              </a:rPr>
              <a:pPr/>
              <a:t>5</a:t>
            </a:fld>
            <a:endParaRPr lang="en-US">
              <a:solidFill>
                <a:prstClr val="black">
                  <a:tint val="75000"/>
                </a:prstClr>
              </a:solidFill>
            </a:endParaRPr>
          </a:p>
        </p:txBody>
      </p:sp>
    </p:spTree>
    <p:extLst>
      <p:ext uri="{BB962C8B-B14F-4D97-AF65-F5344CB8AC3E}">
        <p14:creationId xmlns:p14="http://schemas.microsoft.com/office/powerpoint/2010/main" val="255549336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772400" cy="1032678"/>
          </a:xfrm>
        </p:spPr>
        <p:txBody>
          <a:bodyPr>
            <a:normAutofit/>
          </a:bodyPr>
          <a:lstStyle/>
          <a:p>
            <a:pPr>
              <a:defRPr/>
            </a:pPr>
            <a:r>
              <a:rPr lang="en-US" sz="4000" dirty="0" smtClean="0"/>
              <a:t>Descriptive Synthesis (Narrative) </a:t>
            </a:r>
            <a:endParaRPr lang="en-US" sz="4000" dirty="0"/>
          </a:p>
        </p:txBody>
      </p:sp>
      <p:sp>
        <p:nvSpPr>
          <p:cNvPr id="3" name="Content Placeholder 2"/>
          <p:cNvSpPr>
            <a:spLocks noGrp="1"/>
          </p:cNvSpPr>
          <p:nvPr>
            <p:ph idx="1"/>
          </p:nvPr>
        </p:nvSpPr>
        <p:spPr>
          <a:xfrm>
            <a:off x="533400" y="1371600"/>
            <a:ext cx="8382000" cy="5181600"/>
          </a:xfrm>
        </p:spPr>
        <p:txBody>
          <a:bodyPr>
            <a:normAutofit fontScale="85000" lnSpcReduction="20000"/>
          </a:bodyPr>
          <a:lstStyle/>
          <a:p>
            <a:pPr marL="0" lvl="1" indent="0">
              <a:lnSpc>
                <a:spcPct val="120000"/>
              </a:lnSpc>
              <a:spcBef>
                <a:spcPts val="580"/>
              </a:spcBef>
              <a:buClr>
                <a:schemeClr val="accent1"/>
              </a:buClr>
              <a:buNone/>
              <a:defRPr/>
            </a:pPr>
            <a:r>
              <a:rPr lang="en-US" sz="2800" dirty="0" smtClean="0"/>
              <a:t>“An approach to the synthesis of findings from multiple studies that relies primarily on the use of words and text to summarize and explain the findings of the synthesis. It adopts a textual approach to the process of synthesis to ‘tell the story’ of the findings from the included studies.” (</a:t>
            </a:r>
            <a:r>
              <a:rPr lang="en-US" sz="2800" dirty="0" err="1" smtClean="0"/>
              <a:t>Popay</a:t>
            </a:r>
            <a:r>
              <a:rPr lang="en-US" sz="2800" dirty="0" smtClean="0"/>
              <a:t> et al. 2006)</a:t>
            </a:r>
          </a:p>
          <a:p>
            <a:pPr marL="265113" lvl="1" indent="-265113">
              <a:lnSpc>
                <a:spcPct val="120000"/>
              </a:lnSpc>
              <a:spcBef>
                <a:spcPts val="580"/>
              </a:spcBef>
              <a:buClr>
                <a:schemeClr val="accent1"/>
              </a:buClr>
              <a:buNone/>
              <a:defRPr/>
            </a:pPr>
            <a:endParaRPr lang="en-US" dirty="0" smtClean="0"/>
          </a:p>
          <a:p>
            <a:pPr marL="265113" indent="-265113" eaLnBrk="1" hangingPunct="1">
              <a:lnSpc>
                <a:spcPct val="120000"/>
              </a:lnSpc>
              <a:defRPr/>
            </a:pPr>
            <a:r>
              <a:rPr lang="en-US" sz="2800" dirty="0" smtClean="0">
                <a:solidFill>
                  <a:srgbClr val="C00000"/>
                </a:solidFill>
              </a:rPr>
              <a:t>Use tables </a:t>
            </a:r>
            <a:r>
              <a:rPr lang="en-US" sz="2800" dirty="0" smtClean="0"/>
              <a:t>to tabulate information extracted from included studies  (e.g. population, number of included studies, study quality etc.)</a:t>
            </a:r>
          </a:p>
          <a:p>
            <a:pPr marL="265113" indent="-265113" eaLnBrk="1" hangingPunct="1">
              <a:lnSpc>
                <a:spcPct val="120000"/>
              </a:lnSpc>
              <a:defRPr/>
            </a:pPr>
            <a:r>
              <a:rPr lang="en-US" sz="2800" dirty="0" smtClean="0"/>
              <a:t>Tables should be structured to </a:t>
            </a:r>
            <a:r>
              <a:rPr lang="en-US" sz="2800" dirty="0" smtClean="0">
                <a:solidFill>
                  <a:srgbClr val="C00000"/>
                </a:solidFill>
              </a:rPr>
              <a:t>highlight  similarity or differences</a:t>
            </a:r>
            <a:r>
              <a:rPr lang="en-US" sz="2800" dirty="0" smtClean="0"/>
              <a:t> of study outcomes</a:t>
            </a:r>
          </a:p>
          <a:p>
            <a:pPr marL="265113" indent="-265113" eaLnBrk="1" hangingPunct="1">
              <a:lnSpc>
                <a:spcPct val="120000"/>
              </a:lnSpc>
              <a:defRPr/>
            </a:pPr>
            <a:r>
              <a:rPr lang="en-US" sz="2800" dirty="0" smtClean="0"/>
              <a:t>Were the </a:t>
            </a:r>
            <a:r>
              <a:rPr lang="en-US" sz="2800" dirty="0" smtClean="0">
                <a:solidFill>
                  <a:srgbClr val="C00000"/>
                </a:solidFill>
              </a:rPr>
              <a:t>findings consistent (homogeneous) or inconsistent?</a:t>
            </a:r>
          </a:p>
          <a:p>
            <a:pPr eaLnBrk="1" hangingPunct="1">
              <a:lnSpc>
                <a:spcPct val="120000"/>
              </a:lnSpc>
              <a:defRPr/>
            </a:pPr>
            <a:endParaRPr lang="en-US" dirty="0"/>
          </a:p>
        </p:txBody>
      </p:sp>
      <p:sp>
        <p:nvSpPr>
          <p:cNvPr id="5" name="Slide Number Placeholder 4"/>
          <p:cNvSpPr>
            <a:spLocks noGrp="1"/>
          </p:cNvSpPr>
          <p:nvPr>
            <p:ph type="sldNum" sz="quarter" idx="12"/>
          </p:nvPr>
        </p:nvSpPr>
        <p:spPr/>
        <p:txBody>
          <a:bodyPr/>
          <a:lstStyle/>
          <a:p>
            <a:fld id="{C546E0E4-908A-4724-B308-E4F6AE4FA0DD}" type="slidenum">
              <a:rPr lang="en-US" smtClean="0">
                <a:solidFill>
                  <a:prstClr val="black">
                    <a:tint val="75000"/>
                  </a:prstClr>
                </a:solidFill>
              </a:rPr>
              <a:pPr/>
              <a:t>50</a:t>
            </a:fld>
            <a:endParaRPr lang="en-US">
              <a:solidFill>
                <a:prstClr val="black">
                  <a:tint val="75000"/>
                </a:prstClr>
              </a:solidFill>
            </a:endParaRPr>
          </a:p>
        </p:txBody>
      </p:sp>
    </p:spTree>
    <p:extLst>
      <p:ext uri="{BB962C8B-B14F-4D97-AF65-F5344CB8AC3E}">
        <p14:creationId xmlns:p14="http://schemas.microsoft.com/office/powerpoint/2010/main" val="187293640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6" y="228600"/>
            <a:ext cx="8229600" cy="990600"/>
          </a:xfrm>
        </p:spPr>
        <p:txBody>
          <a:bodyPr>
            <a:noAutofit/>
          </a:bodyPr>
          <a:lstStyle/>
          <a:p>
            <a:pPr eaLnBrk="1" hangingPunct="1">
              <a:defRPr/>
            </a:pPr>
            <a:r>
              <a:rPr lang="en-US" sz="4000" dirty="0" smtClean="0"/>
              <a:t>Quantitative Synthesis (Meta-Analysis)</a:t>
            </a:r>
            <a:endParaRPr lang="en-US" sz="4000" dirty="0"/>
          </a:p>
        </p:txBody>
      </p:sp>
      <p:sp>
        <p:nvSpPr>
          <p:cNvPr id="67587" name="Content Placeholder 2"/>
          <p:cNvSpPr>
            <a:spLocks noGrp="1"/>
          </p:cNvSpPr>
          <p:nvPr>
            <p:ph idx="1"/>
          </p:nvPr>
        </p:nvSpPr>
        <p:spPr>
          <a:xfrm>
            <a:off x="612776" y="1371600"/>
            <a:ext cx="8229600" cy="5257800"/>
          </a:xfrm>
        </p:spPr>
        <p:txBody>
          <a:bodyPr>
            <a:normAutofit fontScale="92500" lnSpcReduction="20000"/>
          </a:bodyPr>
          <a:lstStyle/>
          <a:p>
            <a:pPr>
              <a:lnSpc>
                <a:spcPct val="110000"/>
              </a:lnSpc>
            </a:pPr>
            <a:r>
              <a:rPr lang="en-US" dirty="0" smtClean="0"/>
              <a:t>Meta-analysis can be used to </a:t>
            </a:r>
            <a:r>
              <a:rPr lang="en-US" dirty="0" smtClean="0">
                <a:solidFill>
                  <a:srgbClr val="C00000"/>
                </a:solidFill>
              </a:rPr>
              <a:t>aggregate results or to pool data </a:t>
            </a:r>
            <a:r>
              <a:rPr lang="en-US" dirty="0" smtClean="0"/>
              <a:t>from different studies </a:t>
            </a:r>
          </a:p>
          <a:p>
            <a:pPr>
              <a:lnSpc>
                <a:spcPct val="110000"/>
              </a:lnSpc>
            </a:pPr>
            <a:r>
              <a:rPr lang="en-US" dirty="0" smtClean="0"/>
              <a:t>The outcome of a meta-analysis is an </a:t>
            </a:r>
            <a:r>
              <a:rPr lang="en-US" dirty="0" smtClean="0">
                <a:solidFill>
                  <a:srgbClr val="C00000"/>
                </a:solidFill>
              </a:rPr>
              <a:t>average effect size </a:t>
            </a:r>
            <a:r>
              <a:rPr lang="en-US" dirty="0" smtClean="0"/>
              <a:t>with an indication of how variable that effect size is between studies</a:t>
            </a:r>
          </a:p>
          <a:p>
            <a:pPr>
              <a:lnSpc>
                <a:spcPct val="110000"/>
              </a:lnSpc>
            </a:pPr>
            <a:r>
              <a:rPr lang="en-US" dirty="0" smtClean="0">
                <a:solidFill>
                  <a:srgbClr val="C00000"/>
                </a:solidFill>
              </a:rPr>
              <a:t>Meta-analysis</a:t>
            </a:r>
            <a:r>
              <a:rPr lang="en-US" dirty="0" smtClean="0"/>
              <a:t> involves three main steps:</a:t>
            </a:r>
          </a:p>
          <a:p>
            <a:pPr lvl="1">
              <a:lnSpc>
                <a:spcPct val="110000"/>
              </a:lnSpc>
              <a:buNone/>
            </a:pPr>
            <a:r>
              <a:rPr lang="en-US" sz="2600" dirty="0" smtClean="0"/>
              <a:t>1. Decide </a:t>
            </a:r>
            <a:r>
              <a:rPr lang="en-US" sz="2600" dirty="0" smtClean="0">
                <a:solidFill>
                  <a:srgbClr val="0070C0"/>
                </a:solidFill>
              </a:rPr>
              <a:t>which studies to be included </a:t>
            </a:r>
            <a:r>
              <a:rPr lang="en-US" sz="2600" dirty="0" smtClean="0"/>
              <a:t>in the meta-analysis</a:t>
            </a:r>
          </a:p>
          <a:p>
            <a:pPr lvl="1">
              <a:lnSpc>
                <a:spcPct val="110000"/>
              </a:lnSpc>
              <a:buNone/>
            </a:pPr>
            <a:r>
              <a:rPr lang="en-US" sz="2600" dirty="0" smtClean="0"/>
              <a:t>2. Estimate an </a:t>
            </a:r>
            <a:r>
              <a:rPr lang="en-US" sz="2600" dirty="0" smtClean="0">
                <a:solidFill>
                  <a:srgbClr val="0070C0"/>
                </a:solidFill>
              </a:rPr>
              <a:t>effect size for each individual study</a:t>
            </a:r>
          </a:p>
          <a:p>
            <a:pPr lvl="1">
              <a:lnSpc>
                <a:spcPct val="110000"/>
              </a:lnSpc>
              <a:buNone/>
            </a:pPr>
            <a:r>
              <a:rPr lang="en-US" sz="2600" dirty="0" smtClean="0"/>
              <a:t>3. </a:t>
            </a:r>
            <a:r>
              <a:rPr lang="en-US" sz="2600" dirty="0" smtClean="0">
                <a:solidFill>
                  <a:srgbClr val="0070C0"/>
                </a:solidFill>
              </a:rPr>
              <a:t>Combine</a:t>
            </a:r>
            <a:r>
              <a:rPr lang="en-US" sz="2600" dirty="0" smtClean="0"/>
              <a:t> the effect sizes from the individual studies to estimate and test the combined effect</a:t>
            </a:r>
          </a:p>
          <a:p>
            <a:pPr>
              <a:lnSpc>
                <a:spcPct val="110000"/>
              </a:lnSpc>
            </a:pPr>
            <a:r>
              <a:rPr lang="en-US" dirty="0" smtClean="0"/>
              <a:t>Results of the meta-analysis can be presented in a </a:t>
            </a:r>
            <a:r>
              <a:rPr lang="en-US" dirty="0" smtClean="0">
                <a:solidFill>
                  <a:srgbClr val="0070C0"/>
                </a:solidFill>
              </a:rPr>
              <a:t>forest plot </a:t>
            </a:r>
          </a:p>
        </p:txBody>
      </p:sp>
      <p:sp>
        <p:nvSpPr>
          <p:cNvPr id="3" name="Slide Number Placeholder 2"/>
          <p:cNvSpPr>
            <a:spLocks noGrp="1"/>
          </p:cNvSpPr>
          <p:nvPr>
            <p:ph type="sldNum" sz="quarter" idx="12"/>
          </p:nvPr>
        </p:nvSpPr>
        <p:spPr/>
        <p:txBody>
          <a:bodyPr/>
          <a:lstStyle/>
          <a:p>
            <a:fld id="{C546E0E4-908A-4724-B308-E4F6AE4FA0DD}" type="slidenum">
              <a:rPr lang="en-US" smtClean="0">
                <a:solidFill>
                  <a:prstClr val="black">
                    <a:tint val="75000"/>
                  </a:prstClr>
                </a:solidFill>
              </a:rPr>
              <a:pPr/>
              <a:t>51</a:t>
            </a:fld>
            <a:endParaRPr lang="en-US">
              <a:solidFill>
                <a:prstClr val="black">
                  <a:tint val="75000"/>
                </a:prstClr>
              </a:solidFill>
            </a:endParaRPr>
          </a:p>
        </p:txBody>
      </p:sp>
    </p:spTree>
    <p:extLst>
      <p:ext uri="{BB962C8B-B14F-4D97-AF65-F5344CB8AC3E}">
        <p14:creationId xmlns:p14="http://schemas.microsoft.com/office/powerpoint/2010/main" val="417758311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5.4 </a:t>
            </a:r>
            <a:r>
              <a:rPr lang="en-US" sz="4000" dirty="0" err="1" smtClean="0"/>
              <a:t>Tahapan</a:t>
            </a:r>
            <a:r>
              <a:rPr lang="en-US" sz="4000" dirty="0" smtClean="0"/>
              <a:t> Reporting</a:t>
            </a:r>
            <a:endParaRPr lang="en-US" sz="4000" dirty="0"/>
          </a:p>
        </p:txBody>
      </p:sp>
      <p:sp>
        <p:nvSpPr>
          <p:cNvPr id="3" name="Text Placeholder 2"/>
          <p:cNvSpPr>
            <a:spLocks noGrp="1"/>
          </p:cNvSpPr>
          <p:nvPr>
            <p:ph type="body" idx="1"/>
          </p:nvPr>
        </p:nvSpPr>
        <p:spPr/>
        <p:txBody>
          <a:bodyPr/>
          <a:lstStyle/>
          <a:p>
            <a:pPr algn="r"/>
            <a:r>
              <a:rPr lang="en-US" dirty="0"/>
              <a:t>Write up the SLR report/paper</a:t>
            </a:r>
          </a:p>
          <a:p>
            <a:pPr algn="r"/>
            <a:endParaRPr lang="en-US" dirty="0"/>
          </a:p>
        </p:txBody>
      </p:sp>
      <p:sp>
        <p:nvSpPr>
          <p:cNvPr id="5" name="Slide Number Placeholder 4"/>
          <p:cNvSpPr>
            <a:spLocks noGrp="1"/>
          </p:cNvSpPr>
          <p:nvPr>
            <p:ph type="sldNum" sz="quarter" idx="12"/>
          </p:nvPr>
        </p:nvSpPr>
        <p:spPr/>
        <p:txBody>
          <a:bodyPr/>
          <a:lstStyle/>
          <a:p>
            <a:fld id="{C546E0E4-908A-4724-B308-E4F6AE4FA0DD}" type="slidenum">
              <a:rPr lang="en-US" smtClean="0">
                <a:solidFill>
                  <a:prstClr val="black">
                    <a:tint val="75000"/>
                  </a:prstClr>
                </a:solidFill>
              </a:rPr>
              <a:pPr/>
              <a:t>52</a:t>
            </a:fld>
            <a:endParaRPr lang="en-US">
              <a:solidFill>
                <a:prstClr val="black">
                  <a:tint val="75000"/>
                </a:prstClr>
              </a:solidFill>
            </a:endParaRPr>
          </a:p>
        </p:txBody>
      </p:sp>
    </p:spTree>
    <p:extLst>
      <p:ext uri="{BB962C8B-B14F-4D97-AF65-F5344CB8AC3E}">
        <p14:creationId xmlns:p14="http://schemas.microsoft.com/office/powerpoint/2010/main" val="383341575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384175"/>
            <a:ext cx="8458200" cy="758825"/>
          </a:xfrm>
        </p:spPr>
        <p:txBody>
          <a:bodyPr>
            <a:noAutofit/>
          </a:bodyPr>
          <a:lstStyle/>
          <a:p>
            <a:pPr eaLnBrk="1" hangingPunct="1">
              <a:defRPr/>
            </a:pPr>
            <a:r>
              <a:rPr lang="en-US" sz="4000" dirty="0" smtClean="0"/>
              <a:t>Reporting SLR results in Journals</a:t>
            </a:r>
            <a:endParaRPr lang="en-US" sz="4000" dirty="0"/>
          </a:p>
        </p:txBody>
      </p:sp>
      <p:sp>
        <p:nvSpPr>
          <p:cNvPr id="70659" name="Content Placeholder 5"/>
          <p:cNvSpPr>
            <a:spLocks noGrp="1"/>
          </p:cNvSpPr>
          <p:nvPr>
            <p:ph idx="1"/>
          </p:nvPr>
        </p:nvSpPr>
        <p:spPr>
          <a:xfrm>
            <a:off x="609600" y="1523774"/>
            <a:ext cx="8196263" cy="4572000"/>
          </a:xfrm>
        </p:spPr>
        <p:txBody>
          <a:bodyPr>
            <a:normAutofit fontScale="92500" lnSpcReduction="20000"/>
          </a:bodyPr>
          <a:lstStyle/>
          <a:p>
            <a:r>
              <a:rPr lang="en-US" sz="2800" dirty="0" smtClean="0"/>
              <a:t>Some </a:t>
            </a:r>
            <a:r>
              <a:rPr lang="en-US" dirty="0"/>
              <a:t>journals and conferences include </a:t>
            </a:r>
            <a:r>
              <a:rPr lang="en-US" sz="2800" dirty="0" smtClean="0"/>
              <a:t>a specific topic on SLR: </a:t>
            </a:r>
          </a:p>
          <a:p>
            <a:pPr lvl="1" eaLnBrk="1" hangingPunct="1"/>
            <a:r>
              <a:rPr lang="en-US" sz="2800" dirty="0" smtClean="0">
                <a:solidFill>
                  <a:srgbClr val="C00000"/>
                </a:solidFill>
              </a:rPr>
              <a:t>Information &amp; Software Technology</a:t>
            </a:r>
            <a:r>
              <a:rPr lang="en-US" sz="2800" dirty="0" smtClean="0"/>
              <a:t> has an editor specializing in systematic reviews</a:t>
            </a:r>
          </a:p>
          <a:p>
            <a:pPr lvl="1" eaLnBrk="1" hangingPunct="1"/>
            <a:r>
              <a:rPr lang="en-US" sz="2800" dirty="0" smtClean="0">
                <a:solidFill>
                  <a:srgbClr val="C00000"/>
                </a:solidFill>
              </a:rPr>
              <a:t>Journal of Systems and Software</a:t>
            </a:r>
          </a:p>
          <a:p>
            <a:pPr lvl="1" eaLnBrk="1" hangingPunct="1"/>
            <a:r>
              <a:rPr lang="en-US" sz="2800" dirty="0" smtClean="0">
                <a:solidFill>
                  <a:srgbClr val="C00000"/>
                </a:solidFill>
              </a:rPr>
              <a:t>Expert Systems with Applications</a:t>
            </a:r>
          </a:p>
          <a:p>
            <a:pPr lvl="1" eaLnBrk="1" hangingPunct="1"/>
            <a:r>
              <a:rPr lang="en-US" sz="2800" dirty="0" smtClean="0">
                <a:solidFill>
                  <a:srgbClr val="C00000"/>
                </a:solidFill>
              </a:rPr>
              <a:t>IEEE Transactions on Software Engineering</a:t>
            </a:r>
          </a:p>
          <a:p>
            <a:pPr lvl="1" eaLnBrk="1" hangingPunct="1"/>
            <a:r>
              <a:rPr lang="en-US" sz="2800" dirty="0" smtClean="0"/>
              <a:t>International Symposium on Empirical Software Engineering &amp; Measurement (ESEM)</a:t>
            </a:r>
          </a:p>
          <a:p>
            <a:pPr lvl="1"/>
            <a:r>
              <a:rPr lang="en-US" sz="2800" dirty="0"/>
              <a:t>International Conference </a:t>
            </a:r>
            <a:r>
              <a:rPr lang="en-US" sz="2800" dirty="0" smtClean="0"/>
              <a:t>on Evaluation &amp; Assessment in Software Engineering (EASE)</a:t>
            </a:r>
          </a:p>
          <a:p>
            <a:pPr lvl="1"/>
            <a:r>
              <a:rPr lang="en-US" sz="2800" dirty="0"/>
              <a:t>International Workshop </a:t>
            </a:r>
            <a:r>
              <a:rPr lang="en-US" sz="2800" dirty="0" smtClean="0"/>
              <a:t>on Evidential Assessment of Software Technologies (EAST)</a:t>
            </a:r>
          </a:p>
          <a:p>
            <a:pPr eaLnBrk="1" hangingPunct="1"/>
            <a:endParaRPr lang="en-US" sz="2800" dirty="0" smtClean="0"/>
          </a:p>
        </p:txBody>
      </p:sp>
      <p:sp>
        <p:nvSpPr>
          <p:cNvPr id="2" name="Slide Number Placeholder 1"/>
          <p:cNvSpPr>
            <a:spLocks noGrp="1"/>
          </p:cNvSpPr>
          <p:nvPr>
            <p:ph type="sldNum" sz="quarter" idx="12"/>
          </p:nvPr>
        </p:nvSpPr>
        <p:spPr/>
        <p:txBody>
          <a:bodyPr/>
          <a:lstStyle/>
          <a:p>
            <a:fld id="{C546E0E4-908A-4724-B308-E4F6AE4FA0DD}" type="slidenum">
              <a:rPr lang="en-US" smtClean="0">
                <a:solidFill>
                  <a:prstClr val="black">
                    <a:tint val="75000"/>
                  </a:prstClr>
                </a:solidFill>
              </a:rPr>
              <a:pPr/>
              <a:t>53</a:t>
            </a:fld>
            <a:endParaRPr lang="en-US">
              <a:solidFill>
                <a:prstClr val="black">
                  <a:tint val="75000"/>
                </a:prstClr>
              </a:solidFill>
            </a:endParaRPr>
          </a:p>
        </p:txBody>
      </p:sp>
    </p:spTree>
    <p:extLst>
      <p:ext uri="{BB962C8B-B14F-4D97-AF65-F5344CB8AC3E}">
        <p14:creationId xmlns:p14="http://schemas.microsoft.com/office/powerpoint/2010/main" val="30602550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5800" y="228600"/>
            <a:ext cx="7772400" cy="1086299"/>
          </a:xfrm>
        </p:spPr>
        <p:txBody>
          <a:bodyPr>
            <a:normAutofit/>
          </a:bodyPr>
          <a:lstStyle/>
          <a:p>
            <a:pPr eaLnBrk="1" hangingPunct="1">
              <a:defRPr/>
            </a:pPr>
            <a:r>
              <a:rPr lang="en-US" dirty="0" smtClean="0"/>
              <a:t>Reporting Structure</a:t>
            </a:r>
            <a:endParaRPr lang="en-US" dirty="0"/>
          </a:p>
        </p:txBody>
      </p:sp>
      <p:sp>
        <p:nvSpPr>
          <p:cNvPr id="71683" name="Content Placeholder 5"/>
          <p:cNvSpPr>
            <a:spLocks noGrp="1"/>
          </p:cNvSpPr>
          <p:nvPr>
            <p:ph idx="1"/>
          </p:nvPr>
        </p:nvSpPr>
        <p:spPr>
          <a:xfrm>
            <a:off x="685801" y="1447800"/>
            <a:ext cx="7924800" cy="5029199"/>
          </a:xfrm>
        </p:spPr>
        <p:txBody>
          <a:bodyPr>
            <a:normAutofit lnSpcReduction="10000"/>
          </a:bodyPr>
          <a:lstStyle/>
          <a:p>
            <a:pPr eaLnBrk="1" hangingPunct="1"/>
            <a:r>
              <a:rPr lang="en-US" dirty="0" smtClean="0">
                <a:solidFill>
                  <a:srgbClr val="C00000"/>
                </a:solidFill>
              </a:rPr>
              <a:t>Introduction</a:t>
            </a:r>
          </a:p>
          <a:p>
            <a:pPr lvl="1" eaLnBrk="1" hangingPunct="1"/>
            <a:r>
              <a:rPr lang="en-US" dirty="0" smtClean="0"/>
              <a:t>General introduction about the research. State the purpose of the review. Emphasize the reason(s) why the RQ is important. State the significance of the review work and how the project contributes to the body of knowledge of the field.</a:t>
            </a:r>
          </a:p>
          <a:p>
            <a:pPr eaLnBrk="1" hangingPunct="1"/>
            <a:r>
              <a:rPr lang="en-US" dirty="0" smtClean="0">
                <a:solidFill>
                  <a:srgbClr val="C00000"/>
                </a:solidFill>
              </a:rPr>
              <a:t>Main Body</a:t>
            </a:r>
          </a:p>
          <a:p>
            <a:pPr lvl="1" eaLnBrk="1" hangingPunct="1"/>
            <a:r>
              <a:rPr lang="en-US" dirty="0" smtClean="0">
                <a:solidFill>
                  <a:srgbClr val="0070C0"/>
                </a:solidFill>
              </a:rPr>
              <a:t>Review method </a:t>
            </a:r>
            <a:r>
              <a:rPr lang="en-US" dirty="0" smtClean="0"/>
              <a:t>– briefly describe steps taken to conduct the review</a:t>
            </a:r>
          </a:p>
          <a:p>
            <a:pPr lvl="1" eaLnBrk="1" hangingPunct="1"/>
            <a:r>
              <a:rPr lang="en-US" dirty="0" smtClean="0">
                <a:solidFill>
                  <a:srgbClr val="0070C0"/>
                </a:solidFill>
              </a:rPr>
              <a:t>Results</a:t>
            </a:r>
            <a:r>
              <a:rPr lang="en-US" dirty="0" smtClean="0"/>
              <a:t> – findings from the review</a:t>
            </a:r>
          </a:p>
          <a:p>
            <a:pPr lvl="1" eaLnBrk="1" hangingPunct="1"/>
            <a:r>
              <a:rPr lang="en-US" dirty="0" smtClean="0">
                <a:solidFill>
                  <a:srgbClr val="0070C0"/>
                </a:solidFill>
              </a:rPr>
              <a:t>Discussion</a:t>
            </a:r>
            <a:r>
              <a:rPr lang="en-US" dirty="0" smtClean="0"/>
              <a:t> – implication of review for research &amp; practice</a:t>
            </a:r>
          </a:p>
          <a:p>
            <a:pPr eaLnBrk="1" hangingPunct="1"/>
            <a:r>
              <a:rPr lang="en-US" dirty="0" smtClean="0">
                <a:solidFill>
                  <a:srgbClr val="C00000"/>
                </a:solidFill>
              </a:rPr>
              <a:t>Conclusions</a:t>
            </a:r>
          </a:p>
        </p:txBody>
      </p:sp>
      <p:sp>
        <p:nvSpPr>
          <p:cNvPr id="2" name="Slide Number Placeholder 1"/>
          <p:cNvSpPr>
            <a:spLocks noGrp="1"/>
          </p:cNvSpPr>
          <p:nvPr>
            <p:ph type="sldNum" sz="quarter" idx="12"/>
          </p:nvPr>
        </p:nvSpPr>
        <p:spPr/>
        <p:txBody>
          <a:bodyPr/>
          <a:lstStyle/>
          <a:p>
            <a:fld id="{C546E0E4-908A-4724-B308-E4F6AE4FA0DD}" type="slidenum">
              <a:rPr lang="en-US" smtClean="0">
                <a:solidFill>
                  <a:prstClr val="black">
                    <a:tint val="75000"/>
                  </a:prstClr>
                </a:solidFill>
              </a:rPr>
              <a:pPr/>
              <a:t>54</a:t>
            </a:fld>
            <a:endParaRPr lang="en-US">
              <a:solidFill>
                <a:prstClr val="black">
                  <a:tint val="75000"/>
                </a:prstClr>
              </a:solidFill>
            </a:endParaRPr>
          </a:p>
        </p:txBody>
      </p:sp>
    </p:spTree>
    <p:extLst>
      <p:ext uri="{BB962C8B-B14F-4D97-AF65-F5344CB8AC3E}">
        <p14:creationId xmlns:p14="http://schemas.microsoft.com/office/powerpoint/2010/main" val="319108591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id-ID" dirty="0"/>
          </a:p>
        </p:txBody>
      </p:sp>
      <p:sp>
        <p:nvSpPr>
          <p:cNvPr id="3" name="Content Placeholder 2"/>
          <p:cNvSpPr>
            <a:spLocks noGrp="1"/>
          </p:cNvSpPr>
          <p:nvPr>
            <p:ph idx="1"/>
          </p:nvPr>
        </p:nvSpPr>
        <p:spPr>
          <a:xfrm>
            <a:off x="628650" y="1352549"/>
            <a:ext cx="7886700" cy="5200651"/>
          </a:xfrm>
        </p:spPr>
        <p:txBody>
          <a:bodyPr>
            <a:normAutofit fontScale="77500" lnSpcReduction="20000"/>
          </a:bodyPr>
          <a:lstStyle/>
          <a:p>
            <a:r>
              <a:rPr lang="id-ID" dirty="0"/>
              <a:t>Abbott, M., &amp; </a:t>
            </a:r>
            <a:r>
              <a:rPr lang="id-ID" dirty="0" err="1"/>
              <a:t>McKinney</a:t>
            </a:r>
            <a:r>
              <a:rPr lang="id-ID" dirty="0"/>
              <a:t>, J. (2013). </a:t>
            </a:r>
            <a:r>
              <a:rPr lang="id-ID" dirty="0" err="1">
                <a:solidFill>
                  <a:srgbClr val="C00000"/>
                </a:solidFill>
              </a:rPr>
              <a:t>Understanding</a:t>
            </a:r>
            <a:r>
              <a:rPr lang="id-ID" dirty="0">
                <a:solidFill>
                  <a:srgbClr val="C00000"/>
                </a:solidFill>
              </a:rPr>
              <a:t> </a:t>
            </a:r>
            <a:r>
              <a:rPr lang="id-ID" dirty="0" err="1">
                <a:solidFill>
                  <a:srgbClr val="C00000"/>
                </a:solidFill>
              </a:rPr>
              <a:t>and</a:t>
            </a:r>
            <a:r>
              <a:rPr lang="id-ID" dirty="0">
                <a:solidFill>
                  <a:srgbClr val="C00000"/>
                </a:solidFill>
              </a:rPr>
              <a:t> </a:t>
            </a:r>
            <a:r>
              <a:rPr lang="id-ID" dirty="0" err="1">
                <a:solidFill>
                  <a:srgbClr val="C00000"/>
                </a:solidFill>
              </a:rPr>
              <a:t>Applying</a:t>
            </a:r>
            <a:r>
              <a:rPr lang="id-ID" dirty="0">
                <a:solidFill>
                  <a:srgbClr val="C00000"/>
                </a:solidFill>
              </a:rPr>
              <a:t> Research </a:t>
            </a:r>
            <a:r>
              <a:rPr lang="id-ID" dirty="0" err="1">
                <a:solidFill>
                  <a:srgbClr val="C00000"/>
                </a:solidFill>
              </a:rPr>
              <a:t>Design</a:t>
            </a:r>
            <a:r>
              <a:rPr lang="id-ID" dirty="0"/>
              <a:t>. John </a:t>
            </a:r>
            <a:r>
              <a:rPr lang="id-ID" dirty="0" err="1"/>
              <a:t>Wiley</a:t>
            </a:r>
            <a:r>
              <a:rPr lang="id-ID" dirty="0"/>
              <a:t> &amp; Sons, </a:t>
            </a:r>
            <a:r>
              <a:rPr lang="id-ID" dirty="0" err="1"/>
              <a:t>Inc</a:t>
            </a:r>
            <a:r>
              <a:rPr lang="id-ID" dirty="0"/>
              <a:t>.</a:t>
            </a:r>
          </a:p>
          <a:p>
            <a:r>
              <a:rPr lang="id-ID" dirty="0" err="1"/>
              <a:t>Berndtsson</a:t>
            </a:r>
            <a:r>
              <a:rPr lang="id-ID" dirty="0"/>
              <a:t>, M., </a:t>
            </a:r>
            <a:r>
              <a:rPr lang="id-ID" dirty="0" err="1"/>
              <a:t>Hansson</a:t>
            </a:r>
            <a:r>
              <a:rPr lang="id-ID" dirty="0"/>
              <a:t>, J., &amp; </a:t>
            </a:r>
            <a:r>
              <a:rPr lang="id-ID" dirty="0" err="1"/>
              <a:t>Olsson</a:t>
            </a:r>
            <a:r>
              <a:rPr lang="id-ID" dirty="0"/>
              <a:t>, B. (2008). </a:t>
            </a:r>
            <a:r>
              <a:rPr lang="id-ID" dirty="0" err="1">
                <a:solidFill>
                  <a:srgbClr val="C00000"/>
                </a:solidFill>
              </a:rPr>
              <a:t>Thesis</a:t>
            </a:r>
            <a:r>
              <a:rPr lang="id-ID" dirty="0">
                <a:solidFill>
                  <a:srgbClr val="C00000"/>
                </a:solidFill>
              </a:rPr>
              <a:t> </a:t>
            </a:r>
            <a:r>
              <a:rPr lang="id-ID" dirty="0" err="1">
                <a:solidFill>
                  <a:srgbClr val="C00000"/>
                </a:solidFill>
              </a:rPr>
              <a:t>Projects</a:t>
            </a:r>
            <a:r>
              <a:rPr lang="id-ID" dirty="0">
                <a:solidFill>
                  <a:srgbClr val="C00000"/>
                </a:solidFill>
              </a:rPr>
              <a:t>: a </a:t>
            </a:r>
            <a:r>
              <a:rPr lang="id-ID" dirty="0" err="1">
                <a:solidFill>
                  <a:srgbClr val="C00000"/>
                </a:solidFill>
              </a:rPr>
              <a:t>Guide</a:t>
            </a:r>
            <a:r>
              <a:rPr lang="id-ID" dirty="0">
                <a:solidFill>
                  <a:srgbClr val="C00000"/>
                </a:solidFill>
              </a:rPr>
              <a:t> for </a:t>
            </a:r>
            <a:r>
              <a:rPr lang="id-ID" dirty="0" err="1">
                <a:solidFill>
                  <a:srgbClr val="C00000"/>
                </a:solidFill>
              </a:rPr>
              <a:t>Students</a:t>
            </a:r>
            <a:r>
              <a:rPr lang="id-ID" dirty="0">
                <a:solidFill>
                  <a:srgbClr val="C00000"/>
                </a:solidFill>
              </a:rPr>
              <a:t> </a:t>
            </a:r>
            <a:r>
              <a:rPr lang="id-ID" dirty="0" err="1">
                <a:solidFill>
                  <a:srgbClr val="C00000"/>
                </a:solidFill>
              </a:rPr>
              <a:t>in</a:t>
            </a:r>
            <a:r>
              <a:rPr lang="id-ID" dirty="0">
                <a:solidFill>
                  <a:srgbClr val="C00000"/>
                </a:solidFill>
              </a:rPr>
              <a:t> Computer Science </a:t>
            </a:r>
            <a:r>
              <a:rPr lang="id-ID" dirty="0" err="1">
                <a:solidFill>
                  <a:srgbClr val="C00000"/>
                </a:solidFill>
              </a:rPr>
              <a:t>and</a:t>
            </a:r>
            <a:r>
              <a:rPr lang="id-ID" dirty="0">
                <a:solidFill>
                  <a:srgbClr val="C00000"/>
                </a:solidFill>
              </a:rPr>
              <a:t> </a:t>
            </a:r>
            <a:r>
              <a:rPr lang="id-ID" dirty="0" err="1">
                <a:solidFill>
                  <a:srgbClr val="C00000"/>
                </a:solidFill>
              </a:rPr>
              <a:t>Information</a:t>
            </a:r>
            <a:r>
              <a:rPr lang="id-ID" dirty="0">
                <a:solidFill>
                  <a:srgbClr val="C00000"/>
                </a:solidFill>
              </a:rPr>
              <a:t> Systems (2nd ed.)</a:t>
            </a:r>
            <a:r>
              <a:rPr lang="id-ID" dirty="0"/>
              <a:t>. London: </a:t>
            </a:r>
            <a:r>
              <a:rPr lang="id-ID" dirty="0" err="1" smtClean="0"/>
              <a:t>Springer-Verlag</a:t>
            </a:r>
            <a:endParaRPr lang="id-ID" dirty="0"/>
          </a:p>
          <a:p>
            <a:r>
              <a:rPr lang="id-ID" dirty="0" err="1"/>
              <a:t>Blaxter</a:t>
            </a:r>
            <a:r>
              <a:rPr lang="id-ID" dirty="0"/>
              <a:t>, L., </a:t>
            </a:r>
            <a:r>
              <a:rPr lang="id-ID" dirty="0" err="1"/>
              <a:t>Hughes</a:t>
            </a:r>
            <a:r>
              <a:rPr lang="id-ID" dirty="0"/>
              <a:t>, C., &amp; </a:t>
            </a:r>
            <a:r>
              <a:rPr lang="id-ID" dirty="0" err="1"/>
              <a:t>Tight</a:t>
            </a:r>
            <a:r>
              <a:rPr lang="id-ID" dirty="0"/>
              <a:t>, M. (2006). </a:t>
            </a:r>
            <a:r>
              <a:rPr lang="id-ID" dirty="0" err="1">
                <a:solidFill>
                  <a:srgbClr val="C00000"/>
                </a:solidFill>
              </a:rPr>
              <a:t>How</a:t>
            </a:r>
            <a:r>
              <a:rPr lang="id-ID" dirty="0">
                <a:solidFill>
                  <a:srgbClr val="C00000"/>
                </a:solidFill>
              </a:rPr>
              <a:t> </a:t>
            </a:r>
            <a:r>
              <a:rPr lang="id-ID" dirty="0" err="1">
                <a:solidFill>
                  <a:srgbClr val="C00000"/>
                </a:solidFill>
              </a:rPr>
              <a:t>to</a:t>
            </a:r>
            <a:r>
              <a:rPr lang="id-ID" dirty="0">
                <a:solidFill>
                  <a:srgbClr val="C00000"/>
                </a:solidFill>
              </a:rPr>
              <a:t> Research (3rd ed.)</a:t>
            </a:r>
            <a:r>
              <a:rPr lang="id-ID" dirty="0"/>
              <a:t>. </a:t>
            </a:r>
            <a:r>
              <a:rPr lang="id-ID" dirty="0" err="1"/>
              <a:t>Open</a:t>
            </a:r>
            <a:r>
              <a:rPr lang="id-ID" dirty="0"/>
              <a:t> </a:t>
            </a:r>
            <a:r>
              <a:rPr lang="id-ID" dirty="0" err="1"/>
              <a:t>University</a:t>
            </a:r>
            <a:r>
              <a:rPr lang="id-ID" dirty="0"/>
              <a:t> </a:t>
            </a:r>
            <a:r>
              <a:rPr lang="id-ID" dirty="0" smtClean="0"/>
              <a:t>Press</a:t>
            </a:r>
            <a:endParaRPr lang="id-ID" dirty="0"/>
          </a:p>
          <a:p>
            <a:r>
              <a:rPr lang="id-ID" dirty="0" err="1"/>
              <a:t>Blessing</a:t>
            </a:r>
            <a:r>
              <a:rPr lang="id-ID" dirty="0"/>
              <a:t>, L. T. M., &amp; </a:t>
            </a:r>
            <a:r>
              <a:rPr lang="id-ID" dirty="0" err="1"/>
              <a:t>Chakrabarti</a:t>
            </a:r>
            <a:r>
              <a:rPr lang="id-ID" dirty="0"/>
              <a:t>, A. (2009). </a:t>
            </a:r>
            <a:r>
              <a:rPr lang="id-ID" dirty="0">
                <a:solidFill>
                  <a:srgbClr val="C00000"/>
                </a:solidFill>
              </a:rPr>
              <a:t>DRM, a </a:t>
            </a:r>
            <a:r>
              <a:rPr lang="id-ID" dirty="0" err="1">
                <a:solidFill>
                  <a:srgbClr val="C00000"/>
                </a:solidFill>
              </a:rPr>
              <a:t>Design</a:t>
            </a:r>
            <a:r>
              <a:rPr lang="id-ID" dirty="0">
                <a:solidFill>
                  <a:srgbClr val="C00000"/>
                </a:solidFill>
              </a:rPr>
              <a:t> Research </a:t>
            </a:r>
            <a:r>
              <a:rPr lang="id-ID" dirty="0" err="1">
                <a:solidFill>
                  <a:srgbClr val="C00000"/>
                </a:solidFill>
              </a:rPr>
              <a:t>Methodology</a:t>
            </a:r>
            <a:r>
              <a:rPr lang="id-ID" dirty="0"/>
              <a:t>. </a:t>
            </a:r>
            <a:r>
              <a:rPr lang="id-ID" dirty="0" err="1"/>
              <a:t>Springer-Verlag</a:t>
            </a:r>
            <a:r>
              <a:rPr lang="id-ID" dirty="0"/>
              <a:t> </a:t>
            </a:r>
            <a:r>
              <a:rPr lang="id-ID" dirty="0" smtClean="0"/>
              <a:t>London</a:t>
            </a:r>
            <a:endParaRPr lang="en-US" dirty="0" smtClean="0"/>
          </a:p>
          <a:p>
            <a:r>
              <a:rPr lang="en-US" dirty="0"/>
              <a:t>Cohen, L., </a:t>
            </a:r>
            <a:r>
              <a:rPr lang="en-US" dirty="0" err="1"/>
              <a:t>Manion</a:t>
            </a:r>
            <a:r>
              <a:rPr lang="en-US" dirty="0"/>
              <a:t>, L., &amp; Morrison, K. (2005). </a:t>
            </a:r>
            <a:r>
              <a:rPr lang="en-US" dirty="0">
                <a:solidFill>
                  <a:srgbClr val="C00000"/>
                </a:solidFill>
              </a:rPr>
              <a:t>Research Methods in Education (5th ed.)</a:t>
            </a:r>
            <a:r>
              <a:rPr lang="en-US" dirty="0"/>
              <a:t>. Taylor &amp; Francis </a:t>
            </a:r>
            <a:r>
              <a:rPr lang="en-US" dirty="0" smtClean="0"/>
              <a:t>Group</a:t>
            </a:r>
          </a:p>
          <a:p>
            <a:r>
              <a:rPr lang="en-US" dirty="0" smtClean="0"/>
              <a:t>Dawson</a:t>
            </a:r>
            <a:r>
              <a:rPr lang="en-US" dirty="0"/>
              <a:t>, C. W. (2009). </a:t>
            </a:r>
            <a:r>
              <a:rPr lang="en-US" dirty="0">
                <a:solidFill>
                  <a:srgbClr val="C00000"/>
                </a:solidFill>
              </a:rPr>
              <a:t>Projects in Computing and Information Systems A Student’s Guide (2nd ed.)</a:t>
            </a:r>
            <a:r>
              <a:rPr lang="en-US" dirty="0"/>
              <a:t>. Pearson Education </a:t>
            </a:r>
            <a:r>
              <a:rPr lang="en-US" dirty="0" smtClean="0"/>
              <a:t>Limited</a:t>
            </a:r>
          </a:p>
          <a:p>
            <a:r>
              <a:rPr lang="en-US" dirty="0" err="1"/>
              <a:t>Jonker</a:t>
            </a:r>
            <a:r>
              <a:rPr lang="en-US" dirty="0"/>
              <a:t>, J., &amp; </a:t>
            </a:r>
            <a:r>
              <a:rPr lang="en-US" dirty="0" err="1"/>
              <a:t>Pennink</a:t>
            </a:r>
            <a:r>
              <a:rPr lang="en-US" dirty="0"/>
              <a:t>, B. (2010). </a:t>
            </a:r>
            <a:r>
              <a:rPr lang="en-US" dirty="0">
                <a:solidFill>
                  <a:srgbClr val="C00000"/>
                </a:solidFill>
              </a:rPr>
              <a:t>The Essence of Research Methodology</a:t>
            </a:r>
            <a:r>
              <a:rPr lang="en-US" dirty="0"/>
              <a:t>. Springer-</a:t>
            </a:r>
            <a:r>
              <a:rPr lang="en-US" dirty="0" err="1"/>
              <a:t>Verlag</a:t>
            </a:r>
            <a:r>
              <a:rPr lang="en-US" dirty="0"/>
              <a:t> Berlin Heidelberg</a:t>
            </a:r>
          </a:p>
          <a:p>
            <a:r>
              <a:rPr lang="en-US" dirty="0" err="1"/>
              <a:t>Lichtfouse</a:t>
            </a:r>
            <a:r>
              <a:rPr lang="en-US" dirty="0"/>
              <a:t>, E. (2013). </a:t>
            </a:r>
            <a:r>
              <a:rPr lang="en-US" dirty="0">
                <a:solidFill>
                  <a:srgbClr val="C00000"/>
                </a:solidFill>
              </a:rPr>
              <a:t>Scientific Writing for Impact Factor Journals</a:t>
            </a:r>
            <a:r>
              <a:rPr lang="en-US" dirty="0"/>
              <a:t>. Nova Science Publishers, Inc</a:t>
            </a:r>
            <a:r>
              <a:rPr lang="en-US" dirty="0" smtClean="0"/>
              <a:t>.</a:t>
            </a:r>
          </a:p>
        </p:txBody>
      </p:sp>
      <p:sp>
        <p:nvSpPr>
          <p:cNvPr id="7" name="Slide Number Placeholder 6"/>
          <p:cNvSpPr>
            <a:spLocks noGrp="1"/>
          </p:cNvSpPr>
          <p:nvPr>
            <p:ph type="sldNum" sz="quarter" idx="12"/>
          </p:nvPr>
        </p:nvSpPr>
        <p:spPr/>
        <p:txBody>
          <a:bodyPr/>
          <a:lstStyle/>
          <a:p>
            <a:fld id="{C546E0E4-908A-4724-B308-E4F6AE4FA0DD}" type="slidenum">
              <a:rPr lang="en-US" smtClean="0">
                <a:solidFill>
                  <a:prstClr val="black">
                    <a:tint val="75000"/>
                  </a:prstClr>
                </a:solidFill>
              </a:rPr>
              <a:pPr/>
              <a:t>55</a:t>
            </a:fld>
            <a:endParaRPr lang="en-US">
              <a:solidFill>
                <a:prstClr val="black">
                  <a:tint val="75000"/>
                </a:prstClr>
              </a:solidFill>
            </a:endParaRPr>
          </a:p>
        </p:txBody>
      </p:sp>
    </p:spTree>
    <p:extLst>
      <p:ext uri="{BB962C8B-B14F-4D97-AF65-F5344CB8AC3E}">
        <p14:creationId xmlns:p14="http://schemas.microsoft.com/office/powerpoint/2010/main" val="217388614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a:t>
            </a:r>
            <a:endParaRPr lang="id-ID" dirty="0"/>
          </a:p>
        </p:txBody>
      </p:sp>
      <p:sp>
        <p:nvSpPr>
          <p:cNvPr id="3" name="Content Placeholder 2"/>
          <p:cNvSpPr>
            <a:spLocks noGrp="1"/>
          </p:cNvSpPr>
          <p:nvPr>
            <p:ph idx="1"/>
          </p:nvPr>
        </p:nvSpPr>
        <p:spPr>
          <a:xfrm>
            <a:off x="628650" y="1352549"/>
            <a:ext cx="7886700" cy="5276851"/>
          </a:xfrm>
        </p:spPr>
        <p:txBody>
          <a:bodyPr>
            <a:normAutofit fontScale="77500" lnSpcReduction="20000"/>
          </a:bodyPr>
          <a:lstStyle/>
          <a:p>
            <a:r>
              <a:rPr lang="en-US" dirty="0"/>
              <a:t>Kothari, C. (2004). </a:t>
            </a:r>
            <a:r>
              <a:rPr lang="en-US" dirty="0">
                <a:solidFill>
                  <a:srgbClr val="C00000"/>
                </a:solidFill>
              </a:rPr>
              <a:t>Research Methodology: Methods and Techniques</a:t>
            </a:r>
            <a:r>
              <a:rPr lang="en-US" dirty="0"/>
              <a:t>. New Age International</a:t>
            </a:r>
          </a:p>
          <a:p>
            <a:r>
              <a:rPr lang="en-US" dirty="0" smtClean="0"/>
              <a:t>Might</a:t>
            </a:r>
            <a:r>
              <a:rPr lang="en-US" dirty="0"/>
              <a:t>, M. (2010). </a:t>
            </a:r>
            <a:r>
              <a:rPr lang="en-US" dirty="0">
                <a:solidFill>
                  <a:srgbClr val="C00000"/>
                </a:solidFill>
              </a:rPr>
              <a:t>The Illustrated Guide to a Ph.D</a:t>
            </a:r>
            <a:r>
              <a:rPr lang="en-US" dirty="0"/>
              <a:t>. Matt.might.net. Retrieved from </a:t>
            </a:r>
            <a:r>
              <a:rPr lang="en-US" i="1" dirty="0"/>
              <a:t>http://matt.might.net/articles/phd-school-in-pictures/</a:t>
            </a:r>
          </a:p>
          <a:p>
            <a:r>
              <a:rPr lang="en-US" dirty="0" err="1" smtClean="0"/>
              <a:t>Marczyk</a:t>
            </a:r>
            <a:r>
              <a:rPr lang="en-US" dirty="0"/>
              <a:t>, G., </a:t>
            </a:r>
            <a:r>
              <a:rPr lang="en-US" dirty="0" err="1"/>
              <a:t>DeMatteo</a:t>
            </a:r>
            <a:r>
              <a:rPr lang="en-US" dirty="0"/>
              <a:t>, D., &amp; </a:t>
            </a:r>
            <a:r>
              <a:rPr lang="en-US" dirty="0" err="1"/>
              <a:t>Fertinger</a:t>
            </a:r>
            <a:r>
              <a:rPr lang="en-US" dirty="0"/>
              <a:t>, D. (2005). </a:t>
            </a:r>
            <a:r>
              <a:rPr lang="en-US" dirty="0">
                <a:solidFill>
                  <a:srgbClr val="C00000"/>
                </a:solidFill>
              </a:rPr>
              <a:t>Essentials of Research Design and Methodology</a:t>
            </a:r>
            <a:r>
              <a:rPr lang="en-US" dirty="0"/>
              <a:t>. John Wiley &amp; Sons, Inc.</a:t>
            </a:r>
          </a:p>
          <a:p>
            <a:r>
              <a:rPr lang="en-US" dirty="0"/>
              <a:t>Rea, L. M., &amp; Parker, R. A. (2014). </a:t>
            </a:r>
            <a:r>
              <a:rPr lang="en-US" dirty="0">
                <a:solidFill>
                  <a:srgbClr val="C00000"/>
                </a:solidFill>
              </a:rPr>
              <a:t>Designing and Conducting Survey Research: A Comprehensive Guide (4th ed.)</a:t>
            </a:r>
            <a:r>
              <a:rPr lang="en-US" dirty="0"/>
              <a:t>. John Wiley &amp; Sons, Inc.</a:t>
            </a:r>
          </a:p>
          <a:p>
            <a:r>
              <a:rPr lang="en-US" dirty="0" err="1"/>
              <a:t>Runeson</a:t>
            </a:r>
            <a:r>
              <a:rPr lang="en-US" dirty="0"/>
              <a:t>, P., Host, M., Rainer, A., &amp; </a:t>
            </a:r>
            <a:r>
              <a:rPr lang="en-US" dirty="0" err="1"/>
              <a:t>Regnell</a:t>
            </a:r>
            <a:r>
              <a:rPr lang="en-US" dirty="0"/>
              <a:t>, B. (2012). </a:t>
            </a:r>
            <a:r>
              <a:rPr lang="en-US" dirty="0">
                <a:solidFill>
                  <a:srgbClr val="C00000"/>
                </a:solidFill>
              </a:rPr>
              <a:t>Case Study Research in Software Engineering: Guidelines and Examples</a:t>
            </a:r>
            <a:r>
              <a:rPr lang="en-US" dirty="0"/>
              <a:t>. John Wiley &amp; Sons, Inc.</a:t>
            </a:r>
          </a:p>
          <a:p>
            <a:r>
              <a:rPr lang="en-US" dirty="0" err="1"/>
              <a:t>Sahu</a:t>
            </a:r>
            <a:r>
              <a:rPr lang="en-US" dirty="0"/>
              <a:t>, P. K. (2013). </a:t>
            </a:r>
            <a:r>
              <a:rPr lang="en-US" dirty="0">
                <a:solidFill>
                  <a:srgbClr val="C00000"/>
                </a:solidFill>
              </a:rPr>
              <a:t>Research Methodology: A Guide for Researchers In Agricultural Science, Social Science and Other Related Fields</a:t>
            </a:r>
            <a:r>
              <a:rPr lang="en-US" dirty="0"/>
              <a:t>. </a:t>
            </a:r>
            <a:r>
              <a:rPr lang="en-US" dirty="0" smtClean="0"/>
              <a:t>Springer</a:t>
            </a:r>
            <a:endParaRPr lang="en-US" dirty="0"/>
          </a:p>
          <a:p>
            <a:r>
              <a:rPr lang="en-US" dirty="0" err="1" smtClean="0"/>
              <a:t>Veit</a:t>
            </a:r>
            <a:r>
              <a:rPr lang="en-US" dirty="0"/>
              <a:t>, R., Gould, C., &amp; Gould, K. (2013). </a:t>
            </a:r>
            <a:r>
              <a:rPr lang="en-US" dirty="0">
                <a:solidFill>
                  <a:srgbClr val="C00000"/>
                </a:solidFill>
              </a:rPr>
              <a:t>Writing, Reading, and Research (9th ed.)</a:t>
            </a:r>
            <a:r>
              <a:rPr lang="en-US" dirty="0"/>
              <a:t>. </a:t>
            </a:r>
            <a:r>
              <a:rPr lang="en-US" dirty="0" err="1"/>
              <a:t>Cengage</a:t>
            </a:r>
            <a:r>
              <a:rPr lang="en-US" dirty="0"/>
              <a:t> </a:t>
            </a:r>
            <a:r>
              <a:rPr lang="en-US" dirty="0" smtClean="0"/>
              <a:t>Learning</a:t>
            </a:r>
          </a:p>
        </p:txBody>
      </p:sp>
      <p:sp>
        <p:nvSpPr>
          <p:cNvPr id="7" name="Slide Number Placeholder 6"/>
          <p:cNvSpPr>
            <a:spLocks noGrp="1"/>
          </p:cNvSpPr>
          <p:nvPr>
            <p:ph type="sldNum" sz="quarter" idx="12"/>
          </p:nvPr>
        </p:nvSpPr>
        <p:spPr/>
        <p:txBody>
          <a:bodyPr/>
          <a:lstStyle/>
          <a:p>
            <a:fld id="{C546E0E4-908A-4724-B308-E4F6AE4FA0DD}" type="slidenum">
              <a:rPr lang="en-US" smtClean="0">
                <a:solidFill>
                  <a:prstClr val="black">
                    <a:tint val="75000"/>
                  </a:prstClr>
                </a:solidFill>
              </a:rPr>
              <a:pPr/>
              <a:t>56</a:t>
            </a:fld>
            <a:endParaRPr lang="en-US">
              <a:solidFill>
                <a:prstClr val="black">
                  <a:tint val="75000"/>
                </a:prstClr>
              </a:solidFill>
            </a:endParaRPr>
          </a:p>
        </p:txBody>
      </p:sp>
    </p:spTree>
    <p:extLst>
      <p:ext uri="{BB962C8B-B14F-4D97-AF65-F5344CB8AC3E}">
        <p14:creationId xmlns:p14="http://schemas.microsoft.com/office/powerpoint/2010/main" val="171315806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p>
        </p:txBody>
      </p:sp>
      <p:sp>
        <p:nvSpPr>
          <p:cNvPr id="3" name="Content Placeholder 2"/>
          <p:cNvSpPr>
            <a:spLocks noGrp="1"/>
          </p:cNvSpPr>
          <p:nvPr>
            <p:ph idx="1"/>
          </p:nvPr>
        </p:nvSpPr>
        <p:spPr/>
        <p:txBody>
          <a:bodyPr/>
          <a:lstStyle/>
          <a:p>
            <a:r>
              <a:rPr lang="en-US" sz="3200" dirty="0" smtClean="0"/>
              <a:t>Literature Review</a:t>
            </a:r>
            <a:r>
              <a:rPr lang="en-US" sz="3200" dirty="0"/>
              <a:t> is a </a:t>
            </a:r>
            <a:r>
              <a:rPr lang="en-US" sz="3200" dirty="0">
                <a:solidFill>
                  <a:srgbClr val="C00000"/>
                </a:solidFill>
              </a:rPr>
              <a:t>critical and in depth evaluation</a:t>
            </a:r>
            <a:r>
              <a:rPr lang="en-US" sz="3200" dirty="0"/>
              <a:t> of previous research </a:t>
            </a:r>
            <a:r>
              <a:rPr lang="en-US" sz="2000" dirty="0"/>
              <a:t>(</a:t>
            </a:r>
            <a:r>
              <a:rPr lang="en-US" sz="2000" dirty="0" err="1"/>
              <a:t>Shuttleworth</a:t>
            </a:r>
            <a:r>
              <a:rPr lang="en-US" sz="2000" dirty="0"/>
              <a:t>, 2009)</a:t>
            </a:r>
            <a:r>
              <a:rPr lang="en-US" sz="2400" dirty="0"/>
              <a:t> </a:t>
            </a:r>
            <a:r>
              <a:rPr lang="en-US" sz="2000" dirty="0"/>
              <a:t>(</a:t>
            </a:r>
            <a:r>
              <a:rPr lang="en-US" sz="2000" i="1" dirty="0"/>
              <a:t>https://explorable.com/what-is-a-literature-review</a:t>
            </a:r>
            <a:r>
              <a:rPr lang="en-US" sz="2000" dirty="0"/>
              <a:t>)</a:t>
            </a:r>
          </a:p>
          <a:p>
            <a:r>
              <a:rPr lang="en-US" sz="3200" dirty="0"/>
              <a:t>A summary and</a:t>
            </a:r>
            <a:r>
              <a:rPr lang="en-US" sz="3200" dirty="0">
                <a:solidFill>
                  <a:srgbClr val="C00000"/>
                </a:solidFill>
              </a:rPr>
              <a:t> synopsis of a particular area of research</a:t>
            </a:r>
            <a:r>
              <a:rPr lang="en-US" sz="3200" dirty="0"/>
              <a:t>, allowing anybody reading the paper to establish the reasons for pursuing a particular </a:t>
            </a:r>
            <a:r>
              <a:rPr lang="en-US" sz="3200" dirty="0" smtClean="0"/>
              <a:t>research</a:t>
            </a:r>
            <a:endParaRPr lang="en-US" sz="3200" dirty="0"/>
          </a:p>
          <a:p>
            <a:r>
              <a:rPr lang="en-US" sz="3200" dirty="0"/>
              <a:t>A good Literature Review </a:t>
            </a:r>
            <a:r>
              <a:rPr lang="en-US" sz="3200" dirty="0" smtClean="0">
                <a:solidFill>
                  <a:srgbClr val="C00000"/>
                </a:solidFill>
              </a:rPr>
              <a:t>evaluates </a:t>
            </a:r>
            <a:r>
              <a:rPr lang="en-US" sz="3200" dirty="0">
                <a:solidFill>
                  <a:srgbClr val="C00000"/>
                </a:solidFill>
              </a:rPr>
              <a:t>quality </a:t>
            </a:r>
            <a:r>
              <a:rPr lang="en-US" sz="3200" dirty="0" smtClean="0">
                <a:solidFill>
                  <a:srgbClr val="C00000"/>
                </a:solidFill>
              </a:rPr>
              <a:t>and </a:t>
            </a:r>
            <a:r>
              <a:rPr lang="en-US" sz="3200" dirty="0">
                <a:solidFill>
                  <a:srgbClr val="C00000"/>
                </a:solidFill>
              </a:rPr>
              <a:t>findings of previous </a:t>
            </a:r>
            <a:r>
              <a:rPr lang="en-US" sz="3200" dirty="0" smtClean="0">
                <a:solidFill>
                  <a:srgbClr val="C00000"/>
                </a:solidFill>
              </a:rPr>
              <a:t>research</a:t>
            </a:r>
            <a:endParaRPr lang="en-US" sz="3200" dirty="0">
              <a:solidFill>
                <a:srgbClr val="C00000"/>
              </a:solidFill>
            </a:endParaRPr>
          </a:p>
          <a:p>
            <a:endParaRPr lang="en-US" dirty="0"/>
          </a:p>
        </p:txBody>
      </p:sp>
      <p:sp>
        <p:nvSpPr>
          <p:cNvPr id="5" name="Slide Number Placeholder 4"/>
          <p:cNvSpPr>
            <a:spLocks noGrp="1"/>
          </p:cNvSpPr>
          <p:nvPr>
            <p:ph type="sldNum" sz="quarter" idx="12"/>
          </p:nvPr>
        </p:nvSpPr>
        <p:spPr/>
        <p:txBody>
          <a:bodyPr/>
          <a:lstStyle/>
          <a:p>
            <a:fld id="{C546E0E4-908A-4724-B308-E4F6AE4FA0DD}" type="slidenum">
              <a:rPr lang="en-US" smtClean="0">
                <a:solidFill>
                  <a:prstClr val="black">
                    <a:tint val="75000"/>
                  </a:prstClr>
                </a:solidFill>
              </a:rPr>
              <a:pPr/>
              <a:t>6</a:t>
            </a:fld>
            <a:endParaRPr lang="en-US">
              <a:solidFill>
                <a:prstClr val="black">
                  <a:tint val="75000"/>
                </a:prstClr>
              </a:solidFill>
            </a:endParaRPr>
          </a:p>
        </p:txBody>
      </p:sp>
    </p:spTree>
    <p:extLst>
      <p:ext uri="{BB962C8B-B14F-4D97-AF65-F5344CB8AC3E}">
        <p14:creationId xmlns:p14="http://schemas.microsoft.com/office/powerpoint/2010/main" val="112229859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doing </a:t>
            </a:r>
            <a:r>
              <a:rPr lang="en-US" dirty="0" smtClean="0"/>
              <a:t>Literature Review?</a:t>
            </a:r>
            <a:endParaRPr lang="en-US" dirty="0"/>
          </a:p>
        </p:txBody>
      </p:sp>
      <p:sp>
        <p:nvSpPr>
          <p:cNvPr id="3" name="Content Placeholder 2"/>
          <p:cNvSpPr>
            <a:spLocks noGrp="1"/>
          </p:cNvSpPr>
          <p:nvPr>
            <p:ph idx="1"/>
          </p:nvPr>
        </p:nvSpPr>
        <p:spPr/>
        <p:txBody>
          <a:bodyPr>
            <a:normAutofit/>
          </a:bodyPr>
          <a:lstStyle/>
          <a:p>
            <a:r>
              <a:rPr lang="en-US" sz="3200" dirty="0"/>
              <a:t>To establish connection or relationship between </a:t>
            </a:r>
            <a:r>
              <a:rPr lang="en-US" sz="3200" dirty="0" smtClean="0">
                <a:solidFill>
                  <a:srgbClr val="C00000"/>
                </a:solidFill>
              </a:rPr>
              <a:t>existing knowledge </a:t>
            </a:r>
            <a:r>
              <a:rPr lang="en-US" sz="3200" dirty="0"/>
              <a:t>and </a:t>
            </a:r>
            <a:r>
              <a:rPr lang="en-US" sz="3200" dirty="0" smtClean="0">
                <a:solidFill>
                  <a:srgbClr val="0070C0"/>
                </a:solidFill>
              </a:rPr>
              <a:t>the </a:t>
            </a:r>
            <a:r>
              <a:rPr lang="en-US" sz="3200" dirty="0">
                <a:solidFill>
                  <a:srgbClr val="0070C0"/>
                </a:solidFill>
              </a:rPr>
              <a:t>problem to be </a:t>
            </a:r>
            <a:r>
              <a:rPr lang="en-US" sz="3200" dirty="0" smtClean="0">
                <a:solidFill>
                  <a:srgbClr val="0070C0"/>
                </a:solidFill>
              </a:rPr>
              <a:t>solved</a:t>
            </a:r>
            <a:endParaRPr lang="en-US" sz="3200" dirty="0">
              <a:solidFill>
                <a:srgbClr val="0070C0"/>
              </a:solidFill>
            </a:endParaRPr>
          </a:p>
          <a:p>
            <a:r>
              <a:rPr lang="en-US" sz="3200" dirty="0"/>
              <a:t>To refine the </a:t>
            </a:r>
            <a:r>
              <a:rPr lang="en-US" sz="3200" dirty="0" smtClean="0">
                <a:solidFill>
                  <a:srgbClr val="C00000"/>
                </a:solidFill>
              </a:rPr>
              <a:t>research problem</a:t>
            </a:r>
            <a:endParaRPr lang="en-US" sz="3200" dirty="0">
              <a:solidFill>
                <a:srgbClr val="C00000"/>
              </a:solidFill>
            </a:endParaRPr>
          </a:p>
          <a:p>
            <a:r>
              <a:rPr lang="en-US" sz="3200" dirty="0"/>
              <a:t>To identify </a:t>
            </a:r>
            <a:r>
              <a:rPr lang="en-US" sz="3200" dirty="0">
                <a:solidFill>
                  <a:srgbClr val="C00000"/>
                </a:solidFill>
              </a:rPr>
              <a:t>significance of research</a:t>
            </a:r>
          </a:p>
          <a:p>
            <a:r>
              <a:rPr lang="en-US" sz="3200" dirty="0"/>
              <a:t>To define </a:t>
            </a:r>
            <a:r>
              <a:rPr lang="en-US" sz="3200" dirty="0">
                <a:solidFill>
                  <a:srgbClr val="C00000"/>
                </a:solidFill>
              </a:rPr>
              <a:t>research </a:t>
            </a:r>
            <a:r>
              <a:rPr lang="en-US" sz="3200" dirty="0" smtClean="0">
                <a:solidFill>
                  <a:srgbClr val="C00000"/>
                </a:solidFill>
              </a:rPr>
              <a:t>question</a:t>
            </a:r>
            <a:endParaRPr lang="en-US" sz="3200" dirty="0">
              <a:solidFill>
                <a:srgbClr val="C00000"/>
              </a:solidFill>
            </a:endParaRPr>
          </a:p>
        </p:txBody>
      </p:sp>
      <p:sp>
        <p:nvSpPr>
          <p:cNvPr id="5" name="Slide Number Placeholder 4"/>
          <p:cNvSpPr>
            <a:spLocks noGrp="1"/>
          </p:cNvSpPr>
          <p:nvPr>
            <p:ph type="sldNum" sz="quarter" idx="12"/>
          </p:nvPr>
        </p:nvSpPr>
        <p:spPr/>
        <p:txBody>
          <a:bodyPr/>
          <a:lstStyle/>
          <a:p>
            <a:fld id="{C546E0E4-908A-4724-B308-E4F6AE4FA0DD}" type="slidenum">
              <a:rPr lang="en-US" smtClean="0">
                <a:solidFill>
                  <a:prstClr val="black">
                    <a:tint val="75000"/>
                  </a:prstClr>
                </a:solidFill>
              </a:rPr>
              <a:pPr/>
              <a:t>7</a:t>
            </a:fld>
            <a:endParaRPr lang="en-US">
              <a:solidFill>
                <a:prstClr val="black">
                  <a:tint val="75000"/>
                </a:prstClr>
              </a:solidFill>
            </a:endParaRPr>
          </a:p>
        </p:txBody>
      </p:sp>
    </p:spTree>
    <p:extLst>
      <p:ext uri="{BB962C8B-B14F-4D97-AF65-F5344CB8AC3E}">
        <p14:creationId xmlns:p14="http://schemas.microsoft.com/office/powerpoint/2010/main" val="318564659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81000"/>
            <a:ext cx="7886700" cy="762000"/>
          </a:xfrm>
        </p:spPr>
        <p:txBody>
          <a:bodyPr/>
          <a:lstStyle/>
          <a:p>
            <a:r>
              <a:rPr lang="en-US" dirty="0" err="1" smtClean="0"/>
              <a:t>Laporan</a:t>
            </a:r>
            <a:r>
              <a:rPr lang="en-US" dirty="0" smtClean="0"/>
              <a:t> Literature Review</a:t>
            </a:r>
            <a:endParaRPr lang="en-US" dirty="0"/>
          </a:p>
        </p:txBody>
      </p:sp>
      <p:sp>
        <p:nvSpPr>
          <p:cNvPr id="3" name="Content Placeholder 2"/>
          <p:cNvSpPr>
            <a:spLocks noGrp="1"/>
          </p:cNvSpPr>
          <p:nvPr>
            <p:ph idx="1"/>
          </p:nvPr>
        </p:nvSpPr>
        <p:spPr>
          <a:xfrm>
            <a:off x="628650" y="1295400"/>
            <a:ext cx="8134350" cy="5562600"/>
          </a:xfrm>
        </p:spPr>
        <p:txBody>
          <a:bodyPr>
            <a:normAutofit fontScale="77500" lnSpcReduction="20000"/>
          </a:bodyPr>
          <a:lstStyle/>
          <a:p>
            <a:r>
              <a:rPr lang="en-US" sz="3400" dirty="0" err="1" smtClean="0"/>
              <a:t>Hasil</a:t>
            </a:r>
            <a:r>
              <a:rPr lang="en-US" sz="3400" dirty="0" smtClean="0"/>
              <a:t> </a:t>
            </a:r>
            <a:r>
              <a:rPr lang="en-US" sz="3400" dirty="0" err="1" smtClean="0"/>
              <a:t>laporan</a:t>
            </a:r>
            <a:r>
              <a:rPr lang="en-US" sz="3400" dirty="0" smtClean="0"/>
              <a:t> </a:t>
            </a:r>
            <a:r>
              <a:rPr lang="en-US" sz="3400" dirty="0" err="1" smtClean="0"/>
              <a:t>dari</a:t>
            </a:r>
            <a:r>
              <a:rPr lang="en-US" sz="3400" dirty="0" smtClean="0"/>
              <a:t> proses Literature </a:t>
            </a:r>
            <a:r>
              <a:rPr lang="en-US" sz="3400" dirty="0"/>
              <a:t>R</a:t>
            </a:r>
            <a:r>
              <a:rPr lang="en-US" sz="3400" dirty="0" smtClean="0"/>
              <a:t>eview </a:t>
            </a:r>
            <a:r>
              <a:rPr lang="en-US" sz="3400" dirty="0" err="1" smtClean="0"/>
              <a:t>biasanya</a:t>
            </a:r>
            <a:r>
              <a:rPr lang="en-US" sz="3400" dirty="0" smtClean="0"/>
              <a:t> </a:t>
            </a:r>
            <a:r>
              <a:rPr lang="en-US" sz="3400" dirty="0" err="1" smtClean="0"/>
              <a:t>diletakkan</a:t>
            </a:r>
            <a:r>
              <a:rPr lang="en-US" sz="3400" dirty="0" smtClean="0"/>
              <a:t> di Bab 2 </a:t>
            </a:r>
            <a:r>
              <a:rPr lang="en-US" sz="3400" dirty="0" err="1" smtClean="0"/>
              <a:t>pada</a:t>
            </a:r>
            <a:r>
              <a:rPr lang="en-US" sz="3400" dirty="0" smtClean="0"/>
              <a:t> </a:t>
            </a:r>
            <a:r>
              <a:rPr lang="en-US" sz="3400" dirty="0" err="1" smtClean="0"/>
              <a:t>skripsi</a:t>
            </a:r>
            <a:r>
              <a:rPr lang="en-US" sz="3400" dirty="0" smtClean="0"/>
              <a:t>/</a:t>
            </a:r>
            <a:r>
              <a:rPr lang="en-US" sz="3400" dirty="0" err="1" smtClean="0"/>
              <a:t>tesis</a:t>
            </a:r>
            <a:r>
              <a:rPr lang="en-US" sz="3400" dirty="0" smtClean="0"/>
              <a:t>/</a:t>
            </a:r>
            <a:r>
              <a:rPr lang="en-US" sz="3400" dirty="0" err="1" smtClean="0"/>
              <a:t>disertasi</a:t>
            </a:r>
            <a:r>
              <a:rPr lang="en-US" sz="3400" dirty="0" smtClean="0"/>
              <a:t> </a:t>
            </a:r>
            <a:r>
              <a:rPr lang="en-US" sz="3400" dirty="0" err="1" smtClean="0"/>
              <a:t>kita</a:t>
            </a:r>
            <a:endParaRPr lang="en-US" sz="3400" dirty="0" smtClean="0"/>
          </a:p>
          <a:p>
            <a:r>
              <a:rPr lang="en-US" sz="3400" dirty="0" smtClean="0">
                <a:solidFill>
                  <a:srgbClr val="C00000"/>
                </a:solidFill>
              </a:rPr>
              <a:t>Cara </a:t>
            </a:r>
            <a:r>
              <a:rPr lang="en-US" sz="3400" dirty="0" err="1" smtClean="0">
                <a:solidFill>
                  <a:srgbClr val="C00000"/>
                </a:solidFill>
              </a:rPr>
              <a:t>konvensional</a:t>
            </a:r>
            <a:r>
              <a:rPr lang="en-US" sz="3400" dirty="0" smtClean="0">
                <a:solidFill>
                  <a:srgbClr val="C00000"/>
                </a:solidFill>
              </a:rPr>
              <a:t> </a:t>
            </a:r>
            <a:r>
              <a:rPr lang="en-US" sz="3400" dirty="0" err="1" smtClean="0"/>
              <a:t>menyusun</a:t>
            </a:r>
            <a:r>
              <a:rPr lang="en-US" sz="3400" dirty="0" smtClean="0"/>
              <a:t> </a:t>
            </a:r>
            <a:r>
              <a:rPr lang="en-US" sz="3400" dirty="0" err="1" smtClean="0"/>
              <a:t>laporan</a:t>
            </a:r>
            <a:r>
              <a:rPr lang="en-US" sz="3400" dirty="0" smtClean="0"/>
              <a:t> Literature Review </a:t>
            </a:r>
            <a:r>
              <a:rPr lang="en-US" sz="3400" dirty="0" err="1" smtClean="0"/>
              <a:t>adalah</a:t>
            </a:r>
            <a:r>
              <a:rPr lang="en-US" sz="3400" dirty="0" smtClean="0"/>
              <a:t> </a:t>
            </a:r>
            <a:r>
              <a:rPr lang="en-US" sz="3400" dirty="0" err="1" smtClean="0"/>
              <a:t>dengan</a:t>
            </a:r>
            <a:r>
              <a:rPr lang="en-US" sz="3400" dirty="0" smtClean="0"/>
              <a:t> </a:t>
            </a:r>
            <a:r>
              <a:rPr lang="en-US" sz="3400" dirty="0" err="1" smtClean="0"/>
              <a:t>menyusun</a:t>
            </a:r>
            <a:r>
              <a:rPr lang="en-US" sz="3400" dirty="0" smtClean="0"/>
              <a:t> </a:t>
            </a:r>
            <a:r>
              <a:rPr lang="en-US" sz="3400" dirty="0" err="1" smtClean="0"/>
              <a:t>bab</a:t>
            </a:r>
            <a:r>
              <a:rPr lang="en-US" sz="3400" dirty="0" smtClean="0"/>
              <a:t> 2 </a:t>
            </a:r>
            <a:r>
              <a:rPr lang="en-US" sz="3400" dirty="0" err="1" smtClean="0"/>
              <a:t>dengan</a:t>
            </a:r>
            <a:r>
              <a:rPr lang="en-US" sz="3400" dirty="0" smtClean="0"/>
              <a:t> </a:t>
            </a:r>
            <a:r>
              <a:rPr lang="en-US" sz="3400" dirty="0" err="1" smtClean="0"/>
              <a:t>tiga</a:t>
            </a:r>
            <a:r>
              <a:rPr lang="en-US" sz="3400" dirty="0" smtClean="0"/>
              <a:t> </a:t>
            </a:r>
            <a:r>
              <a:rPr lang="en-US" sz="3400" dirty="0" err="1" smtClean="0"/>
              <a:t>hal</a:t>
            </a:r>
            <a:r>
              <a:rPr lang="en-US" sz="3400" dirty="0" smtClean="0"/>
              <a:t> </a:t>
            </a:r>
            <a:r>
              <a:rPr lang="en-US" sz="3400" dirty="0" err="1" smtClean="0"/>
              <a:t>berikut</a:t>
            </a:r>
            <a:r>
              <a:rPr lang="en-US" sz="3400" dirty="0" smtClean="0"/>
              <a:t>:</a:t>
            </a:r>
          </a:p>
          <a:p>
            <a:pPr marL="914400" lvl="1" indent="-457200">
              <a:buFont typeface="+mj-lt"/>
              <a:buAutoNum type="arabicPeriod"/>
            </a:pPr>
            <a:r>
              <a:rPr lang="en-US" sz="2600" dirty="0" err="1" smtClean="0">
                <a:solidFill>
                  <a:srgbClr val="0070C0"/>
                </a:solidFill>
              </a:rPr>
              <a:t>Tinjauan</a:t>
            </a:r>
            <a:r>
              <a:rPr lang="en-US" sz="2600" dirty="0" smtClean="0">
                <a:solidFill>
                  <a:srgbClr val="0070C0"/>
                </a:solidFill>
              </a:rPr>
              <a:t> </a:t>
            </a:r>
            <a:r>
              <a:rPr lang="en-US" sz="2600" dirty="0" err="1" smtClean="0">
                <a:solidFill>
                  <a:srgbClr val="0070C0"/>
                </a:solidFill>
              </a:rPr>
              <a:t>Studi</a:t>
            </a:r>
            <a:r>
              <a:rPr lang="en-US" sz="2600" dirty="0" smtClean="0"/>
              <a:t>:</a:t>
            </a:r>
          </a:p>
          <a:p>
            <a:pPr lvl="2"/>
            <a:r>
              <a:rPr lang="en-US" sz="2600" dirty="0" err="1" smtClean="0"/>
              <a:t>Berisi</a:t>
            </a:r>
            <a:r>
              <a:rPr lang="en-US" sz="2600" dirty="0"/>
              <a:t> </a:t>
            </a:r>
            <a:r>
              <a:rPr lang="en-US" sz="2600" dirty="0" err="1" smtClean="0"/>
              <a:t>tentang</a:t>
            </a:r>
            <a:r>
              <a:rPr lang="en-US" sz="2600" dirty="0" smtClean="0"/>
              <a:t> </a:t>
            </a:r>
            <a:r>
              <a:rPr lang="en-US" sz="2600" dirty="0" err="1" smtClean="0"/>
              <a:t>penelitian-penelitian</a:t>
            </a:r>
            <a:r>
              <a:rPr lang="en-US" sz="2600" dirty="0" smtClean="0"/>
              <a:t> yang </a:t>
            </a:r>
            <a:r>
              <a:rPr lang="en-US" sz="2600" dirty="0" err="1" smtClean="0"/>
              <a:t>berhubungan</a:t>
            </a:r>
            <a:r>
              <a:rPr lang="en-US" sz="2600" dirty="0" smtClean="0"/>
              <a:t> </a:t>
            </a:r>
            <a:r>
              <a:rPr lang="en-US" sz="2600" dirty="0" err="1" smtClean="0"/>
              <a:t>erat</a:t>
            </a:r>
            <a:r>
              <a:rPr lang="en-US" sz="2600" dirty="0" smtClean="0"/>
              <a:t> (</a:t>
            </a:r>
            <a:r>
              <a:rPr lang="en-US" sz="2600" i="1" dirty="0" smtClean="0"/>
              <a:t>related research</a:t>
            </a:r>
            <a:r>
              <a:rPr lang="en-US" sz="2600" dirty="0" smtClean="0"/>
              <a:t>) </a:t>
            </a:r>
            <a:r>
              <a:rPr lang="en-US" sz="2600" dirty="0" err="1" smtClean="0"/>
              <a:t>dengan</a:t>
            </a:r>
            <a:r>
              <a:rPr lang="en-US" sz="2600" dirty="0" smtClean="0"/>
              <a:t> </a:t>
            </a:r>
            <a:r>
              <a:rPr lang="en-US" sz="2600" dirty="0" err="1" smtClean="0"/>
              <a:t>penelitian</a:t>
            </a:r>
            <a:r>
              <a:rPr lang="en-US" sz="2600" dirty="0" smtClean="0"/>
              <a:t> </a:t>
            </a:r>
            <a:r>
              <a:rPr lang="en-US" sz="2600" dirty="0" err="1" smtClean="0"/>
              <a:t>kita</a:t>
            </a:r>
            <a:r>
              <a:rPr lang="en-US" sz="2600" dirty="0" smtClean="0"/>
              <a:t>. </a:t>
            </a:r>
            <a:r>
              <a:rPr lang="en-US" sz="2600" dirty="0" err="1" smtClean="0"/>
              <a:t>Gunakan</a:t>
            </a:r>
            <a:r>
              <a:rPr lang="en-US" sz="2600" dirty="0" smtClean="0"/>
              <a:t> diagram yang </a:t>
            </a:r>
            <a:r>
              <a:rPr lang="en-US" sz="2600" dirty="0" err="1" smtClean="0"/>
              <a:t>menggambarkan</a:t>
            </a:r>
            <a:r>
              <a:rPr lang="en-US" sz="2600" dirty="0" smtClean="0"/>
              <a:t> </a:t>
            </a:r>
            <a:r>
              <a:rPr lang="en-US" sz="2600" dirty="0" err="1" smtClean="0"/>
              <a:t>metode</a:t>
            </a:r>
            <a:r>
              <a:rPr lang="en-US" sz="2600" dirty="0" smtClean="0"/>
              <a:t> yang </a:t>
            </a:r>
            <a:r>
              <a:rPr lang="en-US" sz="2600" dirty="0" err="1" smtClean="0"/>
              <a:t>diusulkan</a:t>
            </a:r>
            <a:r>
              <a:rPr lang="en-US" sz="2600" dirty="0" smtClean="0"/>
              <a:t> </a:t>
            </a:r>
            <a:r>
              <a:rPr lang="en-US" sz="2600" dirty="0" err="1" smtClean="0"/>
              <a:t>oleh</a:t>
            </a:r>
            <a:r>
              <a:rPr lang="en-US" sz="2600" dirty="0" smtClean="0"/>
              <a:t> </a:t>
            </a:r>
            <a:r>
              <a:rPr lang="en-US" sz="2600" dirty="0" err="1" smtClean="0"/>
              <a:t>peneliti</a:t>
            </a:r>
            <a:r>
              <a:rPr lang="en-US" sz="2600" dirty="0" smtClean="0"/>
              <a:t> lain</a:t>
            </a:r>
          </a:p>
          <a:p>
            <a:pPr lvl="2"/>
            <a:r>
              <a:rPr lang="en-US" sz="2600" dirty="0" err="1" smtClean="0"/>
              <a:t>Harus</a:t>
            </a:r>
            <a:r>
              <a:rPr lang="en-US" sz="2600" dirty="0" smtClean="0"/>
              <a:t> </a:t>
            </a:r>
            <a:r>
              <a:rPr lang="en-US" sz="2600" dirty="0" err="1" smtClean="0"/>
              <a:t>bisa</a:t>
            </a:r>
            <a:r>
              <a:rPr lang="en-US" sz="2600" dirty="0" smtClean="0"/>
              <a:t> </a:t>
            </a:r>
            <a:r>
              <a:rPr lang="en-US" sz="2600" dirty="0" err="1" smtClean="0"/>
              <a:t>menggambarkan</a:t>
            </a:r>
            <a:r>
              <a:rPr lang="en-US" sz="2600" dirty="0" smtClean="0"/>
              <a:t> </a:t>
            </a:r>
            <a:r>
              <a:rPr lang="en-US" sz="2600" dirty="0" err="1" smtClean="0"/>
              <a:t>posisi</a:t>
            </a:r>
            <a:r>
              <a:rPr lang="en-US" sz="2600" dirty="0" smtClean="0"/>
              <a:t> </a:t>
            </a:r>
            <a:r>
              <a:rPr lang="en-US" sz="2600" dirty="0" err="1" smtClean="0"/>
              <a:t>penelitian</a:t>
            </a:r>
            <a:r>
              <a:rPr lang="en-US" sz="2600" dirty="0" smtClean="0"/>
              <a:t> </a:t>
            </a:r>
            <a:r>
              <a:rPr lang="en-US" sz="2600" dirty="0" err="1" smtClean="0"/>
              <a:t>kita</a:t>
            </a:r>
            <a:r>
              <a:rPr lang="en-US" sz="2600" dirty="0" smtClean="0"/>
              <a:t>, </a:t>
            </a:r>
            <a:r>
              <a:rPr lang="en-US" sz="2600" dirty="0" err="1" smtClean="0"/>
              <a:t>apa</a:t>
            </a:r>
            <a:r>
              <a:rPr lang="en-US" sz="2600" dirty="0" smtClean="0"/>
              <a:t> </a:t>
            </a:r>
            <a:r>
              <a:rPr lang="en-US" sz="2600" dirty="0" err="1" smtClean="0"/>
              <a:t>bedanya</a:t>
            </a:r>
            <a:r>
              <a:rPr lang="en-US" sz="2600" dirty="0" smtClean="0"/>
              <a:t> </a:t>
            </a:r>
            <a:r>
              <a:rPr lang="en-US" sz="2600" dirty="0" err="1" smtClean="0"/>
              <a:t>penelitian</a:t>
            </a:r>
            <a:r>
              <a:rPr lang="en-US" sz="2600" dirty="0" smtClean="0"/>
              <a:t> </a:t>
            </a:r>
            <a:r>
              <a:rPr lang="en-US" sz="2600" dirty="0" err="1" smtClean="0"/>
              <a:t>kita</a:t>
            </a:r>
            <a:r>
              <a:rPr lang="en-US" sz="2600" dirty="0" smtClean="0"/>
              <a:t> </a:t>
            </a:r>
            <a:r>
              <a:rPr lang="en-US" sz="2600" dirty="0" err="1" smtClean="0"/>
              <a:t>dengan</a:t>
            </a:r>
            <a:r>
              <a:rPr lang="en-US" sz="2600" dirty="0" smtClean="0"/>
              <a:t> </a:t>
            </a:r>
            <a:r>
              <a:rPr lang="en-US" sz="2600" dirty="0" err="1" smtClean="0"/>
              <a:t>penelitian</a:t>
            </a:r>
            <a:r>
              <a:rPr lang="en-US" sz="2600" dirty="0" smtClean="0"/>
              <a:t> </a:t>
            </a:r>
            <a:r>
              <a:rPr lang="en-US" sz="2600" dirty="0" err="1" smtClean="0"/>
              <a:t>sebelumnya</a:t>
            </a:r>
            <a:endParaRPr lang="en-US" sz="2600" dirty="0" smtClean="0"/>
          </a:p>
          <a:p>
            <a:pPr marL="914400" lvl="1" indent="-457200">
              <a:buFont typeface="+mj-lt"/>
              <a:buAutoNum type="arabicPeriod"/>
            </a:pPr>
            <a:r>
              <a:rPr lang="en-US" sz="2600" dirty="0" err="1" smtClean="0">
                <a:solidFill>
                  <a:srgbClr val="0070C0"/>
                </a:solidFill>
              </a:rPr>
              <a:t>Tinjauan</a:t>
            </a:r>
            <a:r>
              <a:rPr lang="en-US" sz="2600" dirty="0" smtClean="0">
                <a:solidFill>
                  <a:srgbClr val="0070C0"/>
                </a:solidFill>
              </a:rPr>
              <a:t> </a:t>
            </a:r>
            <a:r>
              <a:rPr lang="en-US" sz="2600" dirty="0" err="1" smtClean="0">
                <a:solidFill>
                  <a:srgbClr val="0070C0"/>
                </a:solidFill>
              </a:rPr>
              <a:t>Pustaka</a:t>
            </a:r>
            <a:r>
              <a:rPr lang="en-US" sz="2600" dirty="0" smtClean="0"/>
              <a:t>:</a:t>
            </a:r>
          </a:p>
          <a:p>
            <a:pPr lvl="2"/>
            <a:r>
              <a:rPr lang="en-US" sz="2600" dirty="0" err="1" smtClean="0"/>
              <a:t>Berisi</a:t>
            </a:r>
            <a:r>
              <a:rPr lang="en-US" sz="2600" dirty="0" smtClean="0"/>
              <a:t> </a:t>
            </a:r>
            <a:r>
              <a:rPr lang="en-US" sz="2600" dirty="0" err="1" smtClean="0"/>
              <a:t>landasan</a:t>
            </a:r>
            <a:r>
              <a:rPr lang="en-US" sz="2600" dirty="0" smtClean="0"/>
              <a:t> </a:t>
            </a:r>
            <a:r>
              <a:rPr lang="en-US" sz="2600" dirty="0" err="1" smtClean="0"/>
              <a:t>teori</a:t>
            </a:r>
            <a:r>
              <a:rPr lang="en-US" sz="2600" dirty="0" smtClean="0"/>
              <a:t> </a:t>
            </a:r>
            <a:r>
              <a:rPr lang="en-US" sz="2600" dirty="0" err="1" smtClean="0"/>
              <a:t>dari</a:t>
            </a:r>
            <a:r>
              <a:rPr lang="en-US" sz="2600" dirty="0" smtClean="0"/>
              <a:t> </a:t>
            </a:r>
            <a:r>
              <a:rPr lang="en-US" sz="2600" dirty="0" err="1" smtClean="0"/>
              <a:t>berbagai</a:t>
            </a:r>
            <a:r>
              <a:rPr lang="en-US" sz="2600" dirty="0" smtClean="0"/>
              <a:t> </a:t>
            </a:r>
            <a:r>
              <a:rPr lang="en-US" sz="2600" dirty="0" err="1" smtClean="0"/>
              <a:t>terminologi</a:t>
            </a:r>
            <a:r>
              <a:rPr lang="en-US" sz="2600" dirty="0" smtClean="0"/>
              <a:t> yang </a:t>
            </a:r>
            <a:r>
              <a:rPr lang="en-US" sz="2600" dirty="0" err="1" smtClean="0"/>
              <a:t>muncul</a:t>
            </a:r>
            <a:r>
              <a:rPr lang="en-US" sz="2600" dirty="0" smtClean="0"/>
              <a:t> </a:t>
            </a:r>
            <a:r>
              <a:rPr lang="en-US" sz="2600" dirty="0" err="1" smtClean="0"/>
              <a:t>pada</a:t>
            </a:r>
            <a:r>
              <a:rPr lang="en-US" sz="2600" dirty="0" smtClean="0"/>
              <a:t> </a:t>
            </a:r>
            <a:r>
              <a:rPr lang="en-US" sz="2600" dirty="0" err="1" smtClean="0"/>
              <a:t>judul</a:t>
            </a:r>
            <a:r>
              <a:rPr lang="en-US" sz="2600" dirty="0" smtClean="0"/>
              <a:t> </a:t>
            </a:r>
            <a:r>
              <a:rPr lang="en-US" sz="2600" dirty="0" err="1" smtClean="0"/>
              <a:t>dan</a:t>
            </a:r>
            <a:r>
              <a:rPr lang="en-US" sz="2600" dirty="0" smtClean="0"/>
              <a:t> </a:t>
            </a:r>
            <a:r>
              <a:rPr lang="en-US" sz="2600" dirty="0" err="1" smtClean="0"/>
              <a:t>abstrak</a:t>
            </a:r>
            <a:r>
              <a:rPr lang="en-US" sz="2600" dirty="0" smtClean="0"/>
              <a:t> </a:t>
            </a:r>
            <a:r>
              <a:rPr lang="en-US" sz="2600" dirty="0" err="1" smtClean="0"/>
              <a:t>penelitian</a:t>
            </a:r>
            <a:r>
              <a:rPr lang="en-US" sz="2600" dirty="0" smtClean="0"/>
              <a:t> </a:t>
            </a:r>
            <a:r>
              <a:rPr lang="en-US" sz="2600" dirty="0" err="1" smtClean="0"/>
              <a:t>kita</a:t>
            </a:r>
            <a:endParaRPr lang="en-US" sz="2600" dirty="0" smtClean="0"/>
          </a:p>
          <a:p>
            <a:pPr lvl="2"/>
            <a:r>
              <a:rPr lang="en-US" sz="2600" dirty="0" err="1" smtClean="0"/>
              <a:t>Apabila</a:t>
            </a:r>
            <a:r>
              <a:rPr lang="en-US" sz="2600" dirty="0" smtClean="0"/>
              <a:t> </a:t>
            </a:r>
            <a:r>
              <a:rPr lang="en-US" sz="2600" dirty="0" err="1" smtClean="0"/>
              <a:t>menjelaskan</a:t>
            </a:r>
            <a:r>
              <a:rPr lang="en-US" sz="2600" dirty="0" smtClean="0"/>
              <a:t> </a:t>
            </a:r>
            <a:r>
              <a:rPr lang="en-US" sz="2600" dirty="0" err="1" smtClean="0"/>
              <a:t>tentang</a:t>
            </a:r>
            <a:r>
              <a:rPr lang="en-US" sz="2600" dirty="0" smtClean="0"/>
              <a:t> </a:t>
            </a:r>
            <a:r>
              <a:rPr lang="en-US" sz="2600" dirty="0" err="1" smtClean="0"/>
              <a:t>algoritma</a:t>
            </a:r>
            <a:r>
              <a:rPr lang="en-US" sz="2600" dirty="0" smtClean="0"/>
              <a:t>, </a:t>
            </a:r>
            <a:r>
              <a:rPr lang="en-US" sz="2600" dirty="0" err="1" smtClean="0"/>
              <a:t>harus</a:t>
            </a:r>
            <a:r>
              <a:rPr lang="en-US" sz="2600" dirty="0" smtClean="0"/>
              <a:t> </a:t>
            </a:r>
            <a:r>
              <a:rPr lang="en-US" sz="2600" dirty="0" err="1" smtClean="0"/>
              <a:t>dijelaskan</a:t>
            </a:r>
            <a:r>
              <a:rPr lang="en-US" sz="2600" dirty="0" smtClean="0"/>
              <a:t> </a:t>
            </a:r>
            <a:r>
              <a:rPr lang="en-US" sz="2600" dirty="0" err="1" smtClean="0"/>
              <a:t>tentang</a:t>
            </a:r>
            <a:r>
              <a:rPr lang="en-US" sz="2600" dirty="0" smtClean="0"/>
              <a:t> </a:t>
            </a:r>
            <a:r>
              <a:rPr lang="en-US" sz="2600" dirty="0" err="1" smtClean="0"/>
              <a:t>tahapan</a:t>
            </a:r>
            <a:r>
              <a:rPr lang="en-US" sz="2600" dirty="0" smtClean="0"/>
              <a:t> </a:t>
            </a:r>
            <a:r>
              <a:rPr lang="en-US" sz="2600" dirty="0" err="1" smtClean="0"/>
              <a:t>algoritma</a:t>
            </a:r>
            <a:r>
              <a:rPr lang="en-US" sz="2600" dirty="0" smtClean="0"/>
              <a:t> </a:t>
            </a:r>
            <a:r>
              <a:rPr lang="en-US" sz="2600" dirty="0" err="1" smtClean="0"/>
              <a:t>secara</a:t>
            </a:r>
            <a:r>
              <a:rPr lang="en-US" sz="2600" dirty="0" smtClean="0"/>
              <a:t> detail</a:t>
            </a:r>
          </a:p>
          <a:p>
            <a:pPr marL="914400" lvl="1" indent="-457200">
              <a:buFont typeface="+mj-lt"/>
              <a:buAutoNum type="arabicPeriod"/>
            </a:pPr>
            <a:r>
              <a:rPr lang="en-US" sz="2600" dirty="0" err="1" smtClean="0">
                <a:solidFill>
                  <a:srgbClr val="0070C0"/>
                </a:solidFill>
              </a:rPr>
              <a:t>Kerangka</a:t>
            </a:r>
            <a:r>
              <a:rPr lang="en-US" sz="2600" dirty="0" smtClean="0">
                <a:solidFill>
                  <a:srgbClr val="0070C0"/>
                </a:solidFill>
              </a:rPr>
              <a:t> </a:t>
            </a:r>
            <a:r>
              <a:rPr lang="en-US" sz="2600" dirty="0" err="1" smtClean="0">
                <a:solidFill>
                  <a:srgbClr val="0070C0"/>
                </a:solidFill>
              </a:rPr>
              <a:t>Pemikiran</a:t>
            </a:r>
            <a:r>
              <a:rPr lang="en-US" sz="2600" dirty="0" smtClean="0"/>
              <a:t>:</a:t>
            </a:r>
          </a:p>
          <a:p>
            <a:pPr lvl="2"/>
            <a:r>
              <a:rPr lang="en-US" sz="2600" dirty="0" err="1" smtClean="0"/>
              <a:t>Berisi</a:t>
            </a:r>
            <a:r>
              <a:rPr lang="en-US" sz="2600" dirty="0" smtClean="0"/>
              <a:t> </a:t>
            </a:r>
            <a:r>
              <a:rPr lang="en-US" sz="2600" dirty="0" err="1" smtClean="0"/>
              <a:t>kerangka</a:t>
            </a:r>
            <a:r>
              <a:rPr lang="en-US" sz="2600" dirty="0" smtClean="0"/>
              <a:t> </a:t>
            </a:r>
            <a:r>
              <a:rPr lang="en-US" sz="2600" dirty="0" err="1" smtClean="0"/>
              <a:t>atau</a:t>
            </a:r>
            <a:r>
              <a:rPr lang="en-US" sz="2600" dirty="0" smtClean="0"/>
              <a:t> framework </a:t>
            </a:r>
            <a:r>
              <a:rPr lang="en-US" sz="2600" dirty="0" err="1" smtClean="0"/>
              <a:t>dari</a:t>
            </a:r>
            <a:r>
              <a:rPr lang="en-US" sz="2600" dirty="0" smtClean="0"/>
              <a:t> </a:t>
            </a:r>
            <a:r>
              <a:rPr lang="en-US" sz="2600" dirty="0" err="1" smtClean="0"/>
              <a:t>penelitian</a:t>
            </a:r>
            <a:r>
              <a:rPr lang="en-US" sz="2600" dirty="0" smtClean="0"/>
              <a:t> yang </a:t>
            </a:r>
            <a:r>
              <a:rPr lang="en-US" sz="2600" dirty="0" err="1" smtClean="0"/>
              <a:t>kita</a:t>
            </a:r>
            <a:r>
              <a:rPr lang="en-US" sz="2600" dirty="0" smtClean="0"/>
              <a:t> </a:t>
            </a:r>
            <a:r>
              <a:rPr lang="en-US" sz="2600" dirty="0" err="1" smtClean="0"/>
              <a:t>lakukan</a:t>
            </a:r>
            <a:endParaRPr lang="en-US" sz="2600" dirty="0" smtClean="0"/>
          </a:p>
          <a:p>
            <a:pPr lvl="2"/>
            <a:r>
              <a:rPr lang="en-US" sz="2600" dirty="0" err="1" smtClean="0"/>
              <a:t>Memuat</a:t>
            </a:r>
            <a:r>
              <a:rPr lang="en-US" sz="2600" dirty="0" smtClean="0"/>
              <a:t> </a:t>
            </a:r>
            <a:r>
              <a:rPr lang="en-US" sz="2600" dirty="0" err="1" smtClean="0"/>
              <a:t>gambaran</a:t>
            </a:r>
            <a:r>
              <a:rPr lang="en-US" sz="2600" dirty="0" smtClean="0"/>
              <a:t> </a:t>
            </a:r>
            <a:r>
              <a:rPr lang="en-US" sz="2600" dirty="0" err="1" smtClean="0"/>
              <a:t>besar</a:t>
            </a:r>
            <a:r>
              <a:rPr lang="en-US" sz="2600" dirty="0" smtClean="0"/>
              <a:t> </a:t>
            </a:r>
            <a:r>
              <a:rPr lang="en-US" sz="2600" dirty="0" err="1" smtClean="0"/>
              <a:t>untuk</a:t>
            </a:r>
            <a:r>
              <a:rPr lang="en-US" sz="2600" dirty="0" smtClean="0"/>
              <a:t> </a:t>
            </a:r>
            <a:r>
              <a:rPr lang="en-US" sz="2600" dirty="0" err="1" smtClean="0"/>
              <a:t>menjelaskan</a:t>
            </a:r>
            <a:r>
              <a:rPr lang="en-US" sz="2600" dirty="0" smtClean="0"/>
              <a:t> </a:t>
            </a:r>
            <a:r>
              <a:rPr lang="en-US" sz="2600" dirty="0" err="1" smtClean="0"/>
              <a:t>alur</a:t>
            </a:r>
            <a:r>
              <a:rPr lang="en-US" sz="2600" dirty="0" smtClean="0"/>
              <a:t> </a:t>
            </a:r>
            <a:r>
              <a:rPr lang="en-US" sz="2600" dirty="0" err="1" smtClean="0"/>
              <a:t>dan</a:t>
            </a:r>
            <a:r>
              <a:rPr lang="en-US" sz="2600" dirty="0" smtClean="0"/>
              <a:t> </a:t>
            </a:r>
            <a:r>
              <a:rPr lang="en-US" sz="2600" dirty="0" err="1" smtClean="0"/>
              <a:t>kerangka</a:t>
            </a:r>
            <a:r>
              <a:rPr lang="en-US" sz="2600" dirty="0" smtClean="0"/>
              <a:t> </a:t>
            </a:r>
            <a:r>
              <a:rPr lang="en-US" sz="2600" dirty="0" err="1" smtClean="0"/>
              <a:t>pemikiran</a:t>
            </a:r>
            <a:r>
              <a:rPr lang="en-US" sz="2600" dirty="0" smtClean="0"/>
              <a:t> </a:t>
            </a:r>
            <a:r>
              <a:rPr lang="en-US" sz="2600" dirty="0" err="1" smtClean="0"/>
              <a:t>penelitian</a:t>
            </a:r>
            <a:r>
              <a:rPr lang="en-US" sz="2600" dirty="0" smtClean="0"/>
              <a:t> </a:t>
            </a:r>
            <a:r>
              <a:rPr lang="en-US" sz="2600" dirty="0" err="1" smtClean="0"/>
              <a:t>kita</a:t>
            </a:r>
            <a:r>
              <a:rPr lang="en-US" sz="2600" dirty="0" smtClean="0"/>
              <a:t> </a:t>
            </a:r>
            <a:r>
              <a:rPr lang="en-US" sz="2600" dirty="0" err="1" smtClean="0"/>
              <a:t>secara</a:t>
            </a:r>
            <a:r>
              <a:rPr lang="en-US" sz="2600" dirty="0" smtClean="0"/>
              <a:t> </a:t>
            </a:r>
            <a:r>
              <a:rPr lang="en-US" sz="2600" dirty="0" err="1" smtClean="0"/>
              <a:t>umum</a:t>
            </a:r>
            <a:endParaRPr lang="en-US" sz="2600" dirty="0" smtClean="0"/>
          </a:p>
        </p:txBody>
      </p:sp>
      <p:sp>
        <p:nvSpPr>
          <p:cNvPr id="5" name="Slide Number Placeholder 4"/>
          <p:cNvSpPr>
            <a:spLocks noGrp="1"/>
          </p:cNvSpPr>
          <p:nvPr>
            <p:ph type="sldNum" sz="quarter" idx="12"/>
          </p:nvPr>
        </p:nvSpPr>
        <p:spPr/>
        <p:txBody>
          <a:bodyPr/>
          <a:lstStyle/>
          <a:p>
            <a:fld id="{C546E0E4-908A-4724-B308-E4F6AE4FA0DD}" type="slidenum">
              <a:rPr lang="en-US" smtClean="0">
                <a:solidFill>
                  <a:prstClr val="black">
                    <a:tint val="75000"/>
                  </a:prstClr>
                </a:solidFill>
              </a:rPr>
              <a:pPr/>
              <a:t>8</a:t>
            </a:fld>
            <a:endParaRPr lang="en-US">
              <a:solidFill>
                <a:prstClr val="black">
                  <a:tint val="75000"/>
                </a:prstClr>
              </a:solidFill>
            </a:endParaRPr>
          </a:p>
        </p:txBody>
      </p:sp>
    </p:spTree>
    <p:extLst>
      <p:ext uri="{BB962C8B-B14F-4D97-AF65-F5344CB8AC3E}">
        <p14:creationId xmlns:p14="http://schemas.microsoft.com/office/powerpoint/2010/main" val="361501161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a:t>
            </a:r>
            <a:r>
              <a:rPr lang="en-US" dirty="0" smtClean="0"/>
              <a:t>Literature Review</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3200" dirty="0">
                <a:solidFill>
                  <a:srgbClr val="C00000"/>
                </a:solidFill>
              </a:rPr>
              <a:t>Traditional</a:t>
            </a:r>
            <a:r>
              <a:rPr lang="en-US" sz="3200" dirty="0"/>
              <a:t> </a:t>
            </a:r>
            <a:r>
              <a:rPr lang="en-US" sz="3200" dirty="0" smtClean="0"/>
              <a:t>Review</a:t>
            </a:r>
          </a:p>
          <a:p>
            <a:pPr marL="514350" indent="-514350">
              <a:buFont typeface="+mj-lt"/>
              <a:buAutoNum type="arabicPeriod"/>
            </a:pPr>
            <a:r>
              <a:rPr lang="en-US" sz="3200" dirty="0" smtClean="0">
                <a:solidFill>
                  <a:srgbClr val="C00000"/>
                </a:solidFill>
              </a:rPr>
              <a:t>Systematic </a:t>
            </a:r>
            <a:r>
              <a:rPr lang="en-US" sz="3200" dirty="0">
                <a:solidFill>
                  <a:srgbClr val="C00000"/>
                </a:solidFill>
              </a:rPr>
              <a:t>Literature Review </a:t>
            </a:r>
            <a:r>
              <a:rPr lang="en-US" sz="3200" dirty="0"/>
              <a:t>or Systematic </a:t>
            </a:r>
            <a:r>
              <a:rPr lang="en-US" sz="3200" dirty="0" smtClean="0"/>
              <a:t>Review</a:t>
            </a:r>
          </a:p>
          <a:p>
            <a:pPr marL="514350" indent="-514350">
              <a:buFont typeface="+mj-lt"/>
              <a:buAutoNum type="arabicPeriod"/>
            </a:pPr>
            <a:r>
              <a:rPr lang="en-US" sz="3200" dirty="0" smtClean="0"/>
              <a:t>Systematic </a:t>
            </a:r>
            <a:r>
              <a:rPr lang="en-US" sz="3200" dirty="0">
                <a:solidFill>
                  <a:srgbClr val="C00000"/>
                </a:solidFill>
              </a:rPr>
              <a:t>Mapping Study</a:t>
            </a:r>
            <a:r>
              <a:rPr lang="en-US" sz="3200" dirty="0"/>
              <a:t> (Scoping Study</a:t>
            </a:r>
            <a:r>
              <a:rPr lang="en-US" sz="3200" dirty="0" smtClean="0"/>
              <a:t>)</a:t>
            </a:r>
          </a:p>
          <a:p>
            <a:pPr marL="514350" indent="-514350">
              <a:buFont typeface="+mj-lt"/>
              <a:buAutoNum type="arabicPeriod"/>
            </a:pPr>
            <a:r>
              <a:rPr lang="en-US" sz="3200" dirty="0" smtClean="0">
                <a:solidFill>
                  <a:srgbClr val="C00000"/>
                </a:solidFill>
              </a:rPr>
              <a:t>Tertiary</a:t>
            </a:r>
            <a:r>
              <a:rPr lang="en-US" sz="3200" dirty="0" smtClean="0"/>
              <a:t> Study</a:t>
            </a:r>
          </a:p>
          <a:p>
            <a:pPr marL="0" indent="0">
              <a:buNone/>
            </a:pPr>
            <a:endParaRPr lang="en-US" sz="3200" dirty="0" smtClean="0"/>
          </a:p>
          <a:p>
            <a:pPr marL="0" indent="0" algn="r">
              <a:buNone/>
            </a:pPr>
            <a:r>
              <a:rPr lang="en-US" sz="2000" i="1" dirty="0"/>
              <a:t>(</a:t>
            </a:r>
            <a:r>
              <a:rPr lang="en-US" sz="2000" i="1" dirty="0" err="1"/>
              <a:t>Kitchenham</a:t>
            </a:r>
            <a:r>
              <a:rPr lang="en-US" sz="2000" i="1" dirty="0"/>
              <a:t> &amp; Charters, Guidelines in performing  Systematic Literature Reviews in Software </a:t>
            </a:r>
            <a:r>
              <a:rPr lang="en-US" sz="2000" i="1" dirty="0" smtClean="0"/>
              <a:t>Engineering, EBSE </a:t>
            </a:r>
            <a:r>
              <a:rPr lang="en-US" sz="2000" i="1" dirty="0"/>
              <a:t>Technical Report version 2.3, 2007)</a:t>
            </a:r>
          </a:p>
          <a:p>
            <a:pPr marL="514350" indent="-514350">
              <a:buFont typeface="+mj-lt"/>
              <a:buAutoNum type="arabicPeriod"/>
            </a:pPr>
            <a:endParaRPr lang="en-US" sz="3200" dirty="0"/>
          </a:p>
          <a:p>
            <a:pPr marL="514350" indent="-514350">
              <a:buFont typeface="+mj-lt"/>
              <a:buAutoNum type="arabicPeriod"/>
            </a:pPr>
            <a:endParaRPr lang="en-US" sz="3200" dirty="0"/>
          </a:p>
        </p:txBody>
      </p:sp>
      <p:sp>
        <p:nvSpPr>
          <p:cNvPr id="5" name="Slide Number Placeholder 4"/>
          <p:cNvSpPr>
            <a:spLocks noGrp="1"/>
          </p:cNvSpPr>
          <p:nvPr>
            <p:ph type="sldNum" sz="quarter" idx="12"/>
          </p:nvPr>
        </p:nvSpPr>
        <p:spPr/>
        <p:txBody>
          <a:bodyPr/>
          <a:lstStyle/>
          <a:p>
            <a:fld id="{C546E0E4-908A-4724-B308-E4F6AE4FA0DD}" type="slidenum">
              <a:rPr lang="en-US" smtClean="0">
                <a:solidFill>
                  <a:prstClr val="black">
                    <a:tint val="75000"/>
                  </a:prstClr>
                </a:solidFill>
              </a:rPr>
              <a:pPr/>
              <a:t>9</a:t>
            </a:fld>
            <a:endParaRPr lang="en-US">
              <a:solidFill>
                <a:prstClr val="black">
                  <a:tint val="75000"/>
                </a:prstClr>
              </a:solidFill>
            </a:endParaRPr>
          </a:p>
        </p:txBody>
      </p:sp>
    </p:spTree>
    <p:extLst>
      <p:ext uri="{BB962C8B-B14F-4D97-AF65-F5344CB8AC3E}">
        <p14:creationId xmlns:p14="http://schemas.microsoft.com/office/powerpoint/2010/main" val="211624911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aafb4df564abd6bcfdbc8158b65ff1214d2ece32"/>
  <p:tag name="ISPRING_RESOURCE_PATHS_HASH_PRESENTER" val="16b1466681f8b7c6e071d9a8f3d935838582b34"/>
</p:tagLst>
</file>

<file path=ppt/tags/tag2.xml><?xml version="1.0" encoding="utf-8"?>
<p:tagLst xmlns:a="http://schemas.openxmlformats.org/drawingml/2006/main" xmlns:r="http://schemas.openxmlformats.org/officeDocument/2006/relationships" xmlns:p="http://schemas.openxmlformats.org/presentationml/2006/main">
  <p:tag name="ISPRING_SLIDE_ID" val="{D6F19401-511B-44C0-8A60-0ECDB7572D4B}"/>
  <p:tag name="GENSWF_ADVANCE_TIME" val="13.523"/>
  <p:tag name="ISPRING_CUSTOM_TIMING_USED" val="1"/>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65871</TotalTime>
  <Words>3596</Words>
  <Application>Microsoft Office PowerPoint</Application>
  <PresentationFormat>On-screen Show (4:3)</PresentationFormat>
  <Paragraphs>475</Paragraphs>
  <Slides>56</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56</vt:i4>
      </vt:variant>
    </vt:vector>
  </HeadingPairs>
  <TitlesOfParts>
    <vt:vector size="67" baseType="lpstr">
      <vt:lpstr>ＭＳ Ｐ明朝</vt:lpstr>
      <vt:lpstr>Arial</vt:lpstr>
      <vt:lpstr>Wingdings 2</vt:lpstr>
      <vt:lpstr>Calibri Light</vt:lpstr>
      <vt:lpstr>ＭＳ Ｐゴシック</vt:lpstr>
      <vt:lpstr>Tahoma</vt:lpstr>
      <vt:lpstr>Calibri</vt:lpstr>
      <vt:lpstr>Constantia</vt:lpstr>
      <vt:lpstr>Wingdings</vt:lpstr>
      <vt:lpstr>Times New Roman</vt:lpstr>
      <vt:lpstr>Office Theme</vt:lpstr>
      <vt:lpstr>Research Methodology 5. Systematic Literature Review (SLR)</vt:lpstr>
      <vt:lpstr>Romi Satria Wahono</vt:lpstr>
      <vt:lpstr>Course Outline</vt:lpstr>
      <vt:lpstr>5. Systematic Literature Review      (SLR)</vt:lpstr>
      <vt:lpstr>5.1 Pengantar SLR</vt:lpstr>
      <vt:lpstr>Literature Review</vt:lpstr>
      <vt:lpstr>Why doing Literature Review?</vt:lpstr>
      <vt:lpstr>Laporan Literature Review</vt:lpstr>
      <vt:lpstr>Types of Literature Review</vt:lpstr>
      <vt:lpstr>Traditional Review</vt:lpstr>
      <vt:lpstr>Contoh Traditional Review</vt:lpstr>
      <vt:lpstr>Systematic Mapping Study</vt:lpstr>
      <vt:lpstr>Contoh Systematic Mapping Study</vt:lpstr>
      <vt:lpstr>Tertiary study</vt:lpstr>
      <vt:lpstr>Contoh Tertiary study</vt:lpstr>
      <vt:lpstr>Systematic Literature Review (SLR)</vt:lpstr>
      <vt:lpstr>Systematic Literature Review (SLR)</vt:lpstr>
      <vt:lpstr>Contoh Systematic Literature Review (SLR)</vt:lpstr>
      <vt:lpstr>Tahapan SLR</vt:lpstr>
      <vt:lpstr>5.2 Tahapan Planning</vt:lpstr>
      <vt:lpstr>The Research Question (RQ)</vt:lpstr>
      <vt:lpstr>Formulation of RQ</vt:lpstr>
      <vt:lpstr>Formulation of RQ</vt:lpstr>
      <vt:lpstr>Example of PICOC (Kitchenham et al., 2007)</vt:lpstr>
      <vt:lpstr>Example of PICOC (Salleh et al., 2011)</vt:lpstr>
      <vt:lpstr>Example of RQs </vt:lpstr>
      <vt:lpstr>Example of RQs </vt:lpstr>
      <vt:lpstr>Example of RQs </vt:lpstr>
      <vt:lpstr>SLR Protocol</vt:lpstr>
      <vt:lpstr>5.3 Tahapan Conducting</vt:lpstr>
      <vt:lpstr>1. Identifying Relevant Literature</vt:lpstr>
      <vt:lpstr>Common Approach to Construct Search String</vt:lpstr>
      <vt:lpstr>E.g. Search String </vt:lpstr>
      <vt:lpstr>E.g. Search String </vt:lpstr>
      <vt:lpstr>Sources of Evidence</vt:lpstr>
      <vt:lpstr>E.g. Sources of Evidence </vt:lpstr>
      <vt:lpstr>E.g. Sources of Evidence </vt:lpstr>
      <vt:lpstr>Managing Bibliography</vt:lpstr>
      <vt:lpstr>Documenting the Search</vt:lpstr>
      <vt:lpstr>2. Selection of Studies</vt:lpstr>
      <vt:lpstr>E.g. Selection of Studies</vt:lpstr>
      <vt:lpstr>E.g. Selection of Studies </vt:lpstr>
      <vt:lpstr>3. Assessing Studies’ Quality</vt:lpstr>
      <vt:lpstr>Assessing Studies’ Quality</vt:lpstr>
      <vt:lpstr>Assessing Studies’ Quality</vt:lpstr>
      <vt:lpstr>E.g. Study Quality Assessment - Salleh et al. (2011)</vt:lpstr>
      <vt:lpstr>E.g. Study Quality Assessment </vt:lpstr>
      <vt:lpstr>4. Data Extraction</vt:lpstr>
      <vt:lpstr>5. Synthesis of Evidence</vt:lpstr>
      <vt:lpstr>Descriptive Synthesis (Narrative) </vt:lpstr>
      <vt:lpstr>Quantitative Synthesis (Meta-Analysis)</vt:lpstr>
      <vt:lpstr>5.4 Tahapan Reporting</vt:lpstr>
      <vt:lpstr>Reporting SLR results in Journals</vt:lpstr>
      <vt:lpstr>Reporting Structure</vt:lpstr>
      <vt:lpstr>Reference</vt:lpstr>
      <vt:lpstr>Reference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Metodologi Penelitian</dc:title>
  <dc:creator>Romi Satria Wahono</dc:creator>
  <cp:lastModifiedBy>Romi Satria Wahono</cp:lastModifiedBy>
  <cp:revision>6812</cp:revision>
  <cp:lastPrinted>2013-07-31T08:49:05Z</cp:lastPrinted>
  <dcterms:created xsi:type="dcterms:W3CDTF">1601-01-01T00:00:00Z</dcterms:created>
  <dcterms:modified xsi:type="dcterms:W3CDTF">2015-06-16T15:43:30Z</dcterms:modified>
</cp:coreProperties>
</file>