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stie.audytra@gmail.com" TargetMode="External"/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aj.org/" TargetMode="External"/><Relationship Id="rId3" Type="http://schemas.openxmlformats.org/officeDocument/2006/relationships/hyperlink" Target="http://www.springerlink.com/" TargetMode="External"/><Relationship Id="rId7" Type="http://schemas.openxmlformats.org/officeDocument/2006/relationships/hyperlink" Target="http://id.portalgaruda.org/" TargetMode="External"/><Relationship Id="rId2" Type="http://schemas.openxmlformats.org/officeDocument/2006/relationships/hyperlink" Target="http://www.sciencedirect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jurnal.lipi.go.id/" TargetMode="External"/><Relationship Id="rId5" Type="http://schemas.openxmlformats.org/officeDocument/2006/relationships/hyperlink" Target="http://e-resources.perpusnas.go.id/" TargetMode="External"/><Relationship Id="rId4" Type="http://schemas.openxmlformats.org/officeDocument/2006/relationships/hyperlink" Target="https://www.researchgate.net/" TargetMode="External"/><Relationship Id="rId9" Type="http://schemas.openxmlformats.org/officeDocument/2006/relationships/hyperlink" Target="https://scholar.google.co.i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Yuk%20Fokus%20TI,TK,SI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9932" y="4450177"/>
            <a:ext cx="4192858" cy="1655762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sz="3200" b="1" dirty="0" err="1"/>
              <a:t>T</a:t>
            </a:r>
            <a:r>
              <a:rPr lang="en-US" sz="3200" dirty="0" err="1"/>
              <a:t>eguh</a:t>
            </a:r>
            <a:r>
              <a:rPr lang="en-US" sz="3200" dirty="0"/>
              <a:t> </a:t>
            </a:r>
            <a:r>
              <a:rPr lang="en-US" sz="3200" b="1" dirty="0" err="1"/>
              <a:t>P</a:t>
            </a:r>
            <a:r>
              <a:rPr lang="en-US" sz="3200" dirty="0" err="1"/>
              <a:t>ribadi</a:t>
            </a:r>
            <a:endParaRPr lang="en-US" sz="3200" dirty="0"/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https://github.com/pribbadi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+62 823 3747 5885</a:t>
            </a:r>
          </a:p>
          <a:p>
            <a:pPr algn="l">
              <a:lnSpc>
                <a:spcPct val="80000"/>
              </a:lnSpc>
              <a:spcBef>
                <a:spcPts val="0"/>
              </a:spcBef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226635"/>
            <a:ext cx="8966200" cy="22323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 RISET APLIKASI DAN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ANTARA AKU, LAB RISET, DAN 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E631D46-4AA5-484F-A6F7-3D0137797372}"/>
              </a:ext>
            </a:extLst>
          </p:cNvPr>
          <p:cNvSpPr txBox="1">
            <a:spLocks/>
          </p:cNvSpPr>
          <p:nvPr/>
        </p:nvSpPr>
        <p:spPr>
          <a:xfrm>
            <a:off x="4661210" y="4450177"/>
            <a:ext cx="41928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gency FB" panose="020B0503020202020204" pitchFamily="34" charset="0"/>
                <a:ea typeface="Adobe Heiti Std R" panose="020B0400000000000000" pitchFamily="34" charset="-128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  <a:spcBef>
                <a:spcPts val="0"/>
              </a:spcBef>
            </a:pPr>
            <a:r>
              <a:rPr lang="it-IT" sz="3200" b="1" dirty="0"/>
              <a:t>Hastie </a:t>
            </a:r>
            <a:r>
              <a:rPr lang="it-IT" sz="3200" dirty="0"/>
              <a:t>Audytra</a:t>
            </a:r>
            <a:endParaRPr lang="en-US" sz="3200" dirty="0"/>
          </a:p>
          <a:p>
            <a:pPr algn="r">
              <a:lnSpc>
                <a:spcPct val="80000"/>
              </a:lnSpc>
              <a:spcBef>
                <a:spcPts val="0"/>
              </a:spcBef>
            </a:pPr>
            <a:r>
              <a:rPr lang="it-IT" dirty="0">
                <a:hlinkClick r:id="rId3"/>
              </a:rPr>
              <a:t>hastie.audytra@gmail.com</a:t>
            </a:r>
            <a:r>
              <a:rPr lang="it-IT" dirty="0"/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+62 896 7766 0044</a:t>
            </a: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9F00-6FB9-4A7B-964D-5B1F90F0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Akhir</a:t>
            </a:r>
            <a:endParaRPr lang="en-ID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4D3608-FD77-4442-A803-FAD3BB52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620639"/>
            <a:ext cx="9004572" cy="65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6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52E9-E54A-4AF2-A9FA-E307FD45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37C5-FD87-47ED-95E6-28438AF2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62EF4F-382E-4227-9B0B-0ED5FB15A956}"/>
              </a:ext>
            </a:extLst>
          </p:cNvPr>
          <p:cNvSpPr txBox="1">
            <a:spLocks/>
          </p:cNvSpPr>
          <p:nvPr/>
        </p:nvSpPr>
        <p:spPr>
          <a:xfrm>
            <a:off x="2393951" y="723900"/>
            <a:ext cx="6699249" cy="5842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DDD54-581A-4872-943E-E4B616B77030}"/>
              </a:ext>
            </a:extLst>
          </p:cNvPr>
          <p:cNvSpPr txBox="1">
            <a:spLocks/>
          </p:cNvSpPr>
          <p:nvPr/>
        </p:nvSpPr>
        <p:spPr>
          <a:xfrm>
            <a:off x="2589893" y="939802"/>
            <a:ext cx="2927350" cy="2191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HALAMAN SAMPUL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HALAMAN JUDUL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LEMBAR PERSETUJUAN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LEMBAR PENGESAHAN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PERNYATAAN KEASLIAN TULISAN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ABSTRAK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KATA PENGANTAR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DAFTAR GAMBAR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/>
              <a:t>DAFTAR LAMPIRAN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97097-1124-49FB-9A86-8A49944113C6}"/>
              </a:ext>
            </a:extLst>
          </p:cNvPr>
          <p:cNvSpPr txBox="1">
            <a:spLocks/>
          </p:cNvSpPr>
          <p:nvPr/>
        </p:nvSpPr>
        <p:spPr>
          <a:xfrm>
            <a:off x="5628727" y="939801"/>
            <a:ext cx="3304910" cy="2744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/>
              <a:t>BAB I  PENDAHULUAN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Latar Belakang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Rumusan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Tujuan Penelitian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Batasan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Definisi Istilah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Spesifikasi Produk yang dihasilkan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0AF9FA-182D-40EA-8A89-8DA0C4364229}"/>
              </a:ext>
            </a:extLst>
          </p:cNvPr>
          <p:cNvSpPr txBox="1">
            <a:spLocks/>
          </p:cNvSpPr>
          <p:nvPr/>
        </p:nvSpPr>
        <p:spPr>
          <a:xfrm>
            <a:off x="2589894" y="3187353"/>
            <a:ext cx="2927350" cy="4081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 II </a:t>
            </a:r>
            <a:r>
              <a:rPr lang="en-US" sz="1800" b="1" dirty="0" err="1"/>
              <a:t>Tinjauan</a:t>
            </a:r>
            <a:r>
              <a:rPr lang="id-ID" sz="1800" b="1" dirty="0"/>
              <a:t> </a:t>
            </a:r>
            <a:r>
              <a:rPr lang="en-US" sz="1800" b="1" dirty="0" err="1"/>
              <a:t>Pustaka</a:t>
            </a:r>
            <a:endParaRPr lang="id-ID" sz="1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00A63E-4E58-4AFD-B173-DA7FF1C79FDA}"/>
              </a:ext>
            </a:extLst>
          </p:cNvPr>
          <p:cNvSpPr txBox="1">
            <a:spLocks/>
          </p:cNvSpPr>
          <p:nvPr/>
        </p:nvSpPr>
        <p:spPr>
          <a:xfrm>
            <a:off x="2607036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dirty="0"/>
              <a:t>BAB IV PENUTUP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        Kesimpulan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        Saran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35352-B31C-466D-8C88-3F1E845C81C8}"/>
              </a:ext>
            </a:extLst>
          </p:cNvPr>
          <p:cNvSpPr txBox="1">
            <a:spLocks/>
          </p:cNvSpPr>
          <p:nvPr/>
        </p:nvSpPr>
        <p:spPr>
          <a:xfrm>
            <a:off x="2597151" y="3684434"/>
            <a:ext cx="2927350" cy="541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</a:t>
            </a:r>
            <a:r>
              <a:rPr lang="en-US" sz="1800" b="1" dirty="0"/>
              <a:t> </a:t>
            </a:r>
            <a:r>
              <a:rPr lang="id-ID" sz="1800" b="1" dirty="0"/>
              <a:t>III</a:t>
            </a:r>
            <a:r>
              <a:rPr lang="en-US" sz="1800" b="1" dirty="0"/>
              <a:t> </a:t>
            </a:r>
            <a:r>
              <a:rPr lang="en-US" sz="1800" b="1" dirty="0" err="1"/>
              <a:t>Metodologi</a:t>
            </a:r>
            <a:r>
              <a:rPr lang="en-US" sz="1800" b="1" dirty="0"/>
              <a:t> </a:t>
            </a:r>
            <a:r>
              <a:rPr lang="en-US" sz="1800" b="1" dirty="0" err="1"/>
              <a:t>Penelitian</a:t>
            </a:r>
            <a:endParaRPr lang="id-ID" sz="20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E92D36-C93A-47A4-B963-D914DFD89CDC}"/>
              </a:ext>
            </a:extLst>
          </p:cNvPr>
          <p:cNvSpPr txBox="1">
            <a:spLocks/>
          </p:cNvSpPr>
          <p:nvPr/>
        </p:nvSpPr>
        <p:spPr>
          <a:xfrm>
            <a:off x="5628727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DAFTAR PUSTAKA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RIWAYAT HIDUP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LAMPIRAN-LAMPIRAN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Surat-surat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Dokumentasi (data, angket, ...)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Kartu bimbingan asli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i="1" dirty="0"/>
              <a:t>source code</a:t>
            </a:r>
            <a:r>
              <a:rPr lang="id-ID" sz="1800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DEEBB4-5723-4710-B4EB-D1476136604B}"/>
              </a:ext>
            </a:extLst>
          </p:cNvPr>
          <p:cNvSpPr txBox="1">
            <a:spLocks/>
          </p:cNvSpPr>
          <p:nvPr/>
        </p:nvSpPr>
        <p:spPr>
          <a:xfrm>
            <a:off x="2393951" y="6030575"/>
            <a:ext cx="6699249" cy="53532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/>
              <a:t>TULISAN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946825-EF0A-478B-8950-8D63A012B2C8}"/>
              </a:ext>
            </a:extLst>
          </p:cNvPr>
          <p:cNvSpPr txBox="1">
            <a:spLocks/>
          </p:cNvSpPr>
          <p:nvPr/>
        </p:nvSpPr>
        <p:spPr>
          <a:xfrm>
            <a:off x="77110" y="723900"/>
            <a:ext cx="2222500" cy="584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3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3E7CDC-A52C-4E79-A8A2-9912251FE3E9}"/>
              </a:ext>
            </a:extLst>
          </p:cNvPr>
          <p:cNvSpPr txBox="1">
            <a:spLocks/>
          </p:cNvSpPr>
          <p:nvPr/>
        </p:nvSpPr>
        <p:spPr>
          <a:xfrm>
            <a:off x="77110" y="6030575"/>
            <a:ext cx="2222500" cy="5353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/>
              <a:t>PRODUK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464C129-4408-47DF-931D-578B9617D539}"/>
              </a:ext>
            </a:extLst>
          </p:cNvPr>
          <p:cNvSpPr txBox="1">
            <a:spLocks/>
          </p:cNvSpPr>
          <p:nvPr/>
        </p:nvSpPr>
        <p:spPr>
          <a:xfrm>
            <a:off x="160520" y="939800"/>
            <a:ext cx="2073868" cy="593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...</a:t>
            </a:r>
            <a:r>
              <a:rPr lang="id-ID" sz="1600" i="1" dirty="0"/>
              <a:t>Most of the product step have similirty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FBDB74-6294-423B-86E7-C53FE9770C4A}"/>
              </a:ext>
            </a:extLst>
          </p:cNvPr>
          <p:cNvSpPr txBox="1">
            <a:spLocks/>
          </p:cNvSpPr>
          <p:nvPr/>
        </p:nvSpPr>
        <p:spPr>
          <a:xfrm>
            <a:off x="160520" y="1532944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/>
              <a:t>1. Konsep</a:t>
            </a:r>
            <a:endParaRPr lang="id-ID" sz="1600" i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D5415CE-2D67-4863-A990-DAEC8B6757EE}"/>
              </a:ext>
            </a:extLst>
          </p:cNvPr>
          <p:cNvSpPr txBox="1">
            <a:spLocks/>
          </p:cNvSpPr>
          <p:nvPr/>
        </p:nvSpPr>
        <p:spPr>
          <a:xfrm>
            <a:off x="160520" y="1880386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/>
              <a:t>2. Desain</a:t>
            </a:r>
            <a:endParaRPr lang="id-ID" sz="1600" i="1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2825DDE-AC99-4314-BEFF-B44FB647E442}"/>
              </a:ext>
            </a:extLst>
          </p:cNvPr>
          <p:cNvSpPr txBox="1">
            <a:spLocks/>
          </p:cNvSpPr>
          <p:nvPr/>
        </p:nvSpPr>
        <p:spPr>
          <a:xfrm>
            <a:off x="160520" y="2240889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/>
              <a:t>3. Coding</a:t>
            </a:r>
            <a:endParaRPr lang="id-ID" sz="1600" i="1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A0F1E42-F0D2-416B-837C-8E146696B445}"/>
              </a:ext>
            </a:extLst>
          </p:cNvPr>
          <p:cNvSpPr txBox="1">
            <a:spLocks/>
          </p:cNvSpPr>
          <p:nvPr/>
        </p:nvSpPr>
        <p:spPr>
          <a:xfrm>
            <a:off x="2597151" y="4368079"/>
            <a:ext cx="2927350" cy="5735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</a:t>
            </a:r>
            <a:r>
              <a:rPr lang="en-US" sz="1800" b="1" dirty="0"/>
              <a:t> </a:t>
            </a:r>
            <a:r>
              <a:rPr lang="id-ID" sz="1800" b="1" dirty="0"/>
              <a:t>I</a:t>
            </a:r>
            <a:r>
              <a:rPr lang="en-US" sz="1800" b="1" dirty="0"/>
              <a:t>V Hasil dan </a:t>
            </a:r>
            <a:r>
              <a:rPr lang="en-US" sz="1800" b="1" dirty="0" err="1"/>
              <a:t>Pembahasan</a:t>
            </a:r>
            <a:endParaRPr lang="id-ID" sz="2000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396E05E-4092-4CA2-98F5-BB1A0949120D}"/>
              </a:ext>
            </a:extLst>
          </p:cNvPr>
          <p:cNvSpPr txBox="1">
            <a:spLocks/>
          </p:cNvSpPr>
          <p:nvPr/>
        </p:nvSpPr>
        <p:spPr>
          <a:xfrm>
            <a:off x="5628727" y="939801"/>
            <a:ext cx="3304910" cy="2744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/>
              <a:t>Alasan pembuatan Sistem Informasi (SI)?</a:t>
            </a:r>
            <a:endParaRPr lang="id-ID" sz="18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3DED2A7-D0DA-445F-B212-AC0C40F8266B}"/>
              </a:ext>
            </a:extLst>
          </p:cNvPr>
          <p:cNvSpPr txBox="1">
            <a:spLocks/>
          </p:cNvSpPr>
          <p:nvPr/>
        </p:nvSpPr>
        <p:spPr>
          <a:xfrm>
            <a:off x="2589893" y="939800"/>
            <a:ext cx="2927350" cy="2158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2000" b="1" i="1" dirty="0"/>
              <a:t>Kelengkapan bagian awal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752A325-074B-4C29-AB46-C8AFD68802CF}"/>
              </a:ext>
            </a:extLst>
          </p:cNvPr>
          <p:cNvSpPr txBox="1">
            <a:spLocks/>
          </p:cNvSpPr>
          <p:nvPr/>
        </p:nvSpPr>
        <p:spPr>
          <a:xfrm>
            <a:off x="5625098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400"/>
              </a:spcBef>
              <a:buFont typeface="+mj-lt"/>
              <a:buAutoNum type="alphaLcParenR"/>
            </a:pPr>
            <a:r>
              <a:rPr lang="id-ID" sz="1800" b="1" i="1" dirty="0"/>
              <a:t>Daftar pustaka yang dipakai</a:t>
            </a:r>
          </a:p>
          <a:p>
            <a:pPr marL="342900" indent="-342900">
              <a:spcBef>
                <a:spcPts val="400"/>
              </a:spcBef>
              <a:buFont typeface="+mj-lt"/>
              <a:buAutoNum type="alphaLcParenR"/>
            </a:pPr>
            <a:r>
              <a:rPr lang="id-ID" sz="1800" b="1" i="1" dirty="0"/>
              <a:t>Riwayat/cv penulis</a:t>
            </a:r>
          </a:p>
          <a:p>
            <a:pPr marL="342900" indent="-342900">
              <a:spcBef>
                <a:spcPts val="400"/>
              </a:spcBef>
              <a:buFont typeface="+mj-lt"/>
              <a:buAutoNum type="alphaLcParenR"/>
            </a:pPr>
            <a:r>
              <a:rPr lang="id-ID" sz="1800" b="1" i="1" dirty="0"/>
              <a:t>Hal-hal lain yang mendukung kegiatan TA</a:t>
            </a:r>
            <a:endParaRPr lang="id-ID" sz="1800" i="1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7006118-FEDC-4962-9ADA-DBE430691EBD}"/>
              </a:ext>
            </a:extLst>
          </p:cNvPr>
          <p:cNvSpPr txBox="1">
            <a:spLocks/>
          </p:cNvSpPr>
          <p:nvPr/>
        </p:nvSpPr>
        <p:spPr>
          <a:xfrm>
            <a:off x="2586264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id-ID" sz="1800" b="1" i="1" dirty="0"/>
              <a:t>Kesimpulan alasan-hasil</a:t>
            </a:r>
          </a:p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id-ID" sz="1800" b="1" i="1" dirty="0"/>
              <a:t>Saran ke depan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9882D36-D019-43DC-902A-F1DD957BF5E1}"/>
              </a:ext>
            </a:extLst>
          </p:cNvPr>
          <p:cNvSpPr txBox="1">
            <a:spLocks/>
          </p:cNvSpPr>
          <p:nvPr/>
        </p:nvSpPr>
        <p:spPr>
          <a:xfrm>
            <a:off x="2586264" y="4385388"/>
            <a:ext cx="2927350" cy="5743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i="1" dirty="0"/>
              <a:t>Hasil </a:t>
            </a:r>
            <a:r>
              <a:rPr lang="en-US" sz="1800" b="1" i="1" dirty="0"/>
              <a:t>SI</a:t>
            </a:r>
            <a:endParaRPr lang="id-ID" sz="1800" i="1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CECBE18-347A-4AFC-A0C0-8A6A1AB9B7BE}"/>
              </a:ext>
            </a:extLst>
          </p:cNvPr>
          <p:cNvSpPr txBox="1">
            <a:spLocks/>
          </p:cNvSpPr>
          <p:nvPr/>
        </p:nvSpPr>
        <p:spPr>
          <a:xfrm>
            <a:off x="2593522" y="3701828"/>
            <a:ext cx="2893596" cy="535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i="1" dirty="0"/>
              <a:t>Rencana </a:t>
            </a:r>
            <a:r>
              <a:rPr lang="en-US" sz="1800" b="1" i="1" dirty="0" err="1"/>
              <a:t>buat</a:t>
            </a:r>
            <a:r>
              <a:rPr lang="id-ID" sz="1800" b="1" i="1" dirty="0"/>
              <a:t> SI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8B2AF4E-1B17-4E1F-A1A6-21A1F201090A}"/>
              </a:ext>
            </a:extLst>
          </p:cNvPr>
          <p:cNvSpPr txBox="1">
            <a:spLocks/>
          </p:cNvSpPr>
          <p:nvPr/>
        </p:nvSpPr>
        <p:spPr>
          <a:xfrm>
            <a:off x="2586264" y="3196337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i="1" dirty="0"/>
              <a:t>Referensi pemecahan masalah</a:t>
            </a:r>
          </a:p>
        </p:txBody>
      </p:sp>
    </p:spTree>
    <p:extLst>
      <p:ext uri="{BB962C8B-B14F-4D97-AF65-F5344CB8AC3E}">
        <p14:creationId xmlns:p14="http://schemas.microsoft.com/office/powerpoint/2010/main" val="29996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713C-0FAD-407C-96BD-34F8F3FF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- Bab 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B8DE-0A43-4984-B93B-52ACDBB7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/>
              <a:t>SIPETOR</a:t>
            </a:r>
            <a:r>
              <a:rPr lang="id-ID" dirty="0"/>
              <a:t> – Sistem Informasi Presentator.</a:t>
            </a:r>
          </a:p>
          <a:p>
            <a:r>
              <a:rPr lang="id-ID" dirty="0"/>
              <a:t>Dalam dunia pendidikan khususnya dalam kegiatan presentasi ada beberapa masalah: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Nilai </a:t>
            </a:r>
            <a:r>
              <a:rPr lang="id-ID" i="1" dirty="0">
                <a:solidFill>
                  <a:srgbClr val="FF0000"/>
                </a:solidFill>
              </a:rPr>
              <a:t>Inaccessible</a:t>
            </a:r>
            <a:r>
              <a:rPr lang="id-ID" i="1" dirty="0"/>
              <a:t> </a:t>
            </a:r>
          </a:p>
          <a:p>
            <a:pPr marL="723900" lvl="0" indent="0">
              <a:buNone/>
            </a:pPr>
            <a:r>
              <a:rPr lang="id-ID" sz="2100" dirty="0"/>
              <a:t>Nilai sementara hanya diakses oleh dosen, dan mestinya bisa diakses oleh mahasiswa.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Waktu Melebihi Alokasi</a:t>
            </a:r>
          </a:p>
          <a:p>
            <a:pPr marL="723900" lvl="2" indent="0" defTabSz="811213">
              <a:buNone/>
            </a:pPr>
            <a:r>
              <a:rPr lang="id-ID" sz="2100" dirty="0"/>
              <a:t>Waktu presentasi melewati/melebihi alokasi waktu yang telah direncanakan.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Subjektifitas</a:t>
            </a:r>
          </a:p>
          <a:p>
            <a:pPr marL="723900" lvl="0" indent="0">
              <a:buNone/>
            </a:pPr>
            <a:r>
              <a:rPr lang="id-ID" sz="2100" dirty="0"/>
              <a:t>Anggapan bahwa mahasiswa memiliki kemampuan yang beragam perlu dihilangkan karena seluruh mahasiswa telah mendapatkan waktu pengerjakan, bimbingan, dan kepercayaan yang sama.</a:t>
            </a:r>
          </a:p>
        </p:txBody>
      </p:sp>
    </p:spTree>
    <p:extLst>
      <p:ext uri="{BB962C8B-B14F-4D97-AF65-F5344CB8AC3E}">
        <p14:creationId xmlns:p14="http://schemas.microsoft.com/office/powerpoint/2010/main" val="36786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40B0-7BFC-40FC-8FF3-A90B15F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– Bab II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F2AAFE-DC55-4684-8551-CDF36A09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2506"/>
            <a:ext cx="9011919" cy="196109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id-ID" sz="2000" dirty="0"/>
              <a:t>Pencarian </a:t>
            </a:r>
            <a:r>
              <a:rPr lang="id-ID" sz="2000" dirty="0">
                <a:solidFill>
                  <a:srgbClr val="FF0000"/>
                </a:solidFill>
              </a:rPr>
              <a:t>ilmu/solusi dengan mengacu pada penelitian lain yang se-(jenis/ tema/ bahasan)</a:t>
            </a:r>
            <a:r>
              <a:rPr lang="id-ID" sz="2000" dirty="0"/>
              <a:t>.</a:t>
            </a:r>
          </a:p>
          <a:p>
            <a:pPr>
              <a:spcBef>
                <a:spcPts val="0"/>
              </a:spcBef>
            </a:pPr>
            <a:r>
              <a:rPr lang="id-ID" sz="2000" i="1" dirty="0"/>
              <a:t>aka</a:t>
            </a:r>
            <a:r>
              <a:rPr lang="id-ID" sz="2000" dirty="0"/>
              <a:t> </a:t>
            </a:r>
            <a:r>
              <a:rPr lang="id-ID" sz="2000" i="1" dirty="0"/>
              <a:t>state of the art</a:t>
            </a:r>
            <a:r>
              <a:rPr lang="id-ID" sz="2000" dirty="0"/>
              <a:t> </a:t>
            </a:r>
            <a:r>
              <a:rPr lang="id-ID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the most recent stage in the development of a product, incorporating </a:t>
            </a:r>
            <a:r>
              <a:rPr lang="en-US" sz="2000" dirty="0">
                <a:solidFill>
                  <a:srgbClr val="FF0000"/>
                </a:solidFill>
              </a:rPr>
              <a:t>the newest ideas and the most up-to-date features</a:t>
            </a:r>
            <a:r>
              <a:rPr lang="en-US" sz="2000" dirty="0"/>
              <a:t>.</a:t>
            </a:r>
            <a:r>
              <a:rPr lang="id-ID" sz="2000" dirty="0"/>
              <a:t> (wikipedia)</a:t>
            </a:r>
          </a:p>
          <a:p>
            <a:pPr>
              <a:spcBef>
                <a:spcPts val="0"/>
              </a:spcBef>
            </a:pPr>
            <a:r>
              <a:rPr lang="id-ID" sz="2000" dirty="0"/>
              <a:t>Beberapa link untuk pencarian penelitian terkait: </a:t>
            </a:r>
            <a:r>
              <a:rPr lang="id-ID" sz="1200" dirty="0">
                <a:hlinkClick r:id="rId2"/>
              </a:rPr>
              <a:t>sciencedirect</a:t>
            </a:r>
            <a:r>
              <a:rPr lang="id-ID" sz="1200" dirty="0"/>
              <a:t>, </a:t>
            </a:r>
            <a:r>
              <a:rPr lang="id-ID" sz="1200" dirty="0">
                <a:hlinkClick r:id="rId3"/>
              </a:rPr>
              <a:t>springerlink</a:t>
            </a:r>
            <a:r>
              <a:rPr lang="id-ID" sz="1200" dirty="0"/>
              <a:t>, </a:t>
            </a:r>
            <a:r>
              <a:rPr lang="id-ID" sz="1200" dirty="0">
                <a:hlinkClick r:id="rId4"/>
              </a:rPr>
              <a:t>researchgate</a:t>
            </a:r>
            <a:r>
              <a:rPr lang="id-ID" sz="1200" dirty="0"/>
              <a:t>, </a:t>
            </a:r>
            <a:r>
              <a:rPr lang="id-ID" sz="1200" dirty="0">
                <a:hlinkClick r:id="rId5"/>
              </a:rPr>
              <a:t>e-resources.perpusnas</a:t>
            </a:r>
            <a:r>
              <a:rPr lang="id-ID" sz="1200" dirty="0"/>
              <a:t>, </a:t>
            </a:r>
            <a:r>
              <a:rPr lang="id-ID" sz="1200" dirty="0">
                <a:hlinkClick r:id="rId6"/>
              </a:rPr>
              <a:t>jurnal.lipi</a:t>
            </a:r>
            <a:r>
              <a:rPr lang="id-ID" sz="1200" dirty="0"/>
              <a:t>, </a:t>
            </a:r>
            <a:r>
              <a:rPr lang="id-ID" sz="1200" dirty="0">
                <a:hlinkClick r:id="rId7"/>
              </a:rPr>
              <a:t>id.portalgaruda</a:t>
            </a:r>
            <a:r>
              <a:rPr lang="id-ID" sz="1200" dirty="0"/>
              <a:t>, </a:t>
            </a:r>
            <a:r>
              <a:rPr lang="id-ID" sz="1200" dirty="0">
                <a:hlinkClick r:id="rId8"/>
              </a:rPr>
              <a:t>doaj</a:t>
            </a:r>
            <a:r>
              <a:rPr lang="id-ID" sz="1200" dirty="0"/>
              <a:t>, </a:t>
            </a:r>
            <a:r>
              <a:rPr lang="id-ID" sz="1200" dirty="0">
                <a:hlinkClick r:id="rId9"/>
              </a:rPr>
              <a:t>scholar.google</a:t>
            </a:r>
            <a:r>
              <a:rPr lang="id-ID" sz="1400" dirty="0"/>
              <a:t>.</a:t>
            </a:r>
            <a:endParaRPr lang="id-ID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79852-C53D-481E-8A65-A61D54EE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72376"/>
              </p:ext>
            </p:extLst>
          </p:nvPr>
        </p:nvGraphicFramePr>
        <p:xfrm>
          <a:off x="0" y="3403601"/>
          <a:ext cx="9144000" cy="3552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7285">
                  <a:extLst>
                    <a:ext uri="{9D8B030D-6E8A-4147-A177-3AD203B41FA5}">
                      <a16:colId xmlns:a16="http://schemas.microsoft.com/office/drawing/2014/main" val="218837616"/>
                    </a:ext>
                  </a:extLst>
                </a:gridCol>
                <a:gridCol w="7366715">
                  <a:extLst>
                    <a:ext uri="{9D8B030D-6E8A-4147-A177-3AD203B41FA5}">
                      <a16:colId xmlns:a16="http://schemas.microsoft.com/office/drawing/2014/main" val="3239976283"/>
                    </a:ext>
                  </a:extLst>
                </a:gridCol>
              </a:tblGrid>
              <a:tr h="38401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MASALAH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PENELITIAN TERKAIT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300716"/>
                  </a:ext>
                </a:extLst>
              </a:tr>
              <a:tr h="1248063">
                <a:tc>
                  <a:txBody>
                    <a:bodyPr/>
                    <a:lstStyle/>
                    <a:p>
                      <a:r>
                        <a:rPr lang="id-ID" b="0" dirty="0"/>
                        <a:t>Nilai Inaccesible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- Sistem Informasi Bank Mini</a:t>
                      </a:r>
                      <a:r>
                        <a:rPr lang="id-ID" baseline="0" dirty="0"/>
                        <a:t>, Ahmad Muhajirul Faqih. (Multiakses : Bendahara, Guru, Siswa)</a:t>
                      </a:r>
                      <a:endParaRPr lang="id-ID" dirty="0"/>
                    </a:p>
                    <a:p>
                      <a:r>
                        <a:rPr lang="id-ID" dirty="0"/>
                        <a:t>-</a:t>
                      </a:r>
                      <a:r>
                        <a:rPr lang="id-ID" baseline="0" dirty="0"/>
                        <a:t> Sistem Informasi Penilaian Akademik, Dewi Puspitasari. (Multiakses : Dosen, Admin, Mahasiswa)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00324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r>
                        <a:rPr lang="id-ID" b="0" dirty="0"/>
                        <a:t>Waktu Melebihi Alokasi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- Sistem Informasi Ujian Berbasis</a:t>
                      </a:r>
                      <a:r>
                        <a:rPr lang="id-ID" baseline="0" dirty="0"/>
                        <a:t> Komputer untuk Matakuliah DPK, Teguh Pribadi (</a:t>
                      </a:r>
                      <a:r>
                        <a:rPr lang="id-ID" i="1" baseline="0" dirty="0"/>
                        <a:t>Countdown</a:t>
                      </a:r>
                      <a:r>
                        <a:rPr lang="id-ID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27288"/>
                  </a:ext>
                </a:extLst>
              </a:tr>
              <a:tr h="1248063">
                <a:tc>
                  <a:txBody>
                    <a:bodyPr/>
                    <a:lstStyle/>
                    <a:p>
                      <a:r>
                        <a:rPr lang="id-ID" b="0" dirty="0"/>
                        <a:t>Subjektifitas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- 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 Teknologi Ajax Untuk Sistem Pembelajaran Jarak Jauh Bidang Bahasa Inggris Dengan Konsep Random Question (</a:t>
                      </a:r>
                      <a:r>
                        <a:rPr lang="id-ID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d-ID" baseline="0" dirty="0"/>
                    </a:p>
                    <a:p>
                      <a:r>
                        <a:rPr lang="id-ID" dirty="0"/>
                        <a:t>- Sistem Informasi Ujian Berbasis</a:t>
                      </a:r>
                      <a:r>
                        <a:rPr lang="id-ID" baseline="0" dirty="0"/>
                        <a:t> Komputer untuk Matakuliah DPK, Teguh Pribadi (</a:t>
                      </a:r>
                      <a:r>
                        <a:rPr lang="id-ID" i="1" baseline="0" dirty="0"/>
                        <a:t>Random Presentator</a:t>
                      </a:r>
                      <a:r>
                        <a:rPr lang="id-ID" baseline="0" dirty="0"/>
                        <a:t>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8298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646D7C-62D1-4572-BC18-9FD69E315342}"/>
              </a:ext>
            </a:extLst>
          </p:cNvPr>
          <p:cNvSpPr txBox="1">
            <a:spLocks/>
          </p:cNvSpPr>
          <p:nvPr/>
        </p:nvSpPr>
        <p:spPr>
          <a:xfrm>
            <a:off x="-40640" y="3039446"/>
            <a:ext cx="1442434" cy="51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>
                <a:solidFill>
                  <a:srgbClr val="0070C0"/>
                </a:solidFill>
              </a:rPr>
              <a:t>SiPeTor</a:t>
            </a:r>
          </a:p>
        </p:txBody>
      </p:sp>
    </p:spTree>
    <p:extLst>
      <p:ext uri="{BB962C8B-B14F-4D97-AF65-F5344CB8AC3E}">
        <p14:creationId xmlns:p14="http://schemas.microsoft.com/office/powerpoint/2010/main" val="261847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7805-824B-4458-83CB-4036A1B0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– Bab III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127D-4E6E-42A3-9755-F68B62ED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  <a:p>
            <a:r>
              <a:rPr lang="en-US" dirty="0"/>
              <a:t>SDLC</a:t>
            </a:r>
          </a:p>
          <a:p>
            <a:r>
              <a:rPr lang="en-US" dirty="0"/>
              <a:t>ERD</a:t>
            </a:r>
          </a:p>
          <a:p>
            <a:r>
              <a:rPr lang="en-US" dirty="0"/>
              <a:t>UML</a:t>
            </a:r>
          </a:p>
          <a:p>
            <a:r>
              <a:rPr lang="en-US" dirty="0" err="1"/>
              <a:t>Desain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800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1A83-8FB7-4CEC-88FF-38B765E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– Bab III - SDLC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89F2B-C094-4586-9D1B-A1205E55A830}"/>
              </a:ext>
            </a:extLst>
          </p:cNvPr>
          <p:cNvSpPr txBox="1">
            <a:spLocks/>
          </p:cNvSpPr>
          <p:nvPr/>
        </p:nvSpPr>
        <p:spPr>
          <a:xfrm>
            <a:off x="110491" y="1580605"/>
            <a:ext cx="4605200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lang="id-ID" sz="2200" i="1" dirty="0"/>
              <a:t>Alasan memilih SDLC prototipe merujuk pernyataan Roger S Pressman dalam </a:t>
            </a:r>
            <a:r>
              <a:rPr lang="en-US" sz="2200" i="1" dirty="0"/>
              <a:t>Software Engineering</a:t>
            </a:r>
            <a:r>
              <a:rPr lang="id-ID" sz="2200" i="1" dirty="0"/>
              <a:t> </a:t>
            </a:r>
            <a:r>
              <a:rPr lang="en-US" sz="2200" i="1" dirty="0"/>
              <a:t>A Practitioner’s Approach</a:t>
            </a:r>
            <a:r>
              <a:rPr lang="id-ID" sz="2200" i="1" dirty="0"/>
              <a:t> (2010:43): </a:t>
            </a:r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A quick design focuses on a representation of those aspects of the software that will be visible to end users (e.g., human interface layout or output display</a:t>
            </a:r>
            <a:r>
              <a:rPr lang="id-ID" sz="3200" dirty="0">
                <a:solidFill>
                  <a:srgbClr val="FF0000"/>
                </a:solidFill>
              </a:rPr>
              <a:t> format)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44614-51EC-4B9A-9F83-E08EE717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91" y="1580605"/>
            <a:ext cx="4427260" cy="4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1A83-8FB7-4CEC-88FF-38B765E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– Bab III - ERD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546F7-30C9-419F-A675-30ABCC1E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5"/>
            <a:ext cx="9161902" cy="46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90BB-59C8-4E2F-B599-DBD3D4EF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– Bab IV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CE654-D270-4E31-B1D9-E0827814C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400" y="1985555"/>
            <a:ext cx="8035788" cy="4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38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FC20-0AF7-4CB4-ADC6-98441B19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– Bab V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BFDA-559D-4664-9542-582D1B6D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  <a:p>
            <a:r>
              <a:rPr lang="en-US" dirty="0"/>
              <a:t>Saran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273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4B5177-FF58-45A8-8666-980C3DF1E585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5721532" y="2247014"/>
            <a:ext cx="701020" cy="2179676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E728F6-915C-4F9C-B096-D14137B72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8" y="4883567"/>
            <a:ext cx="2507615" cy="182185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5E3A56-1D1B-47EA-8EA2-22AF9A63D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09" y="2380176"/>
            <a:ext cx="1023257" cy="1023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87B0F1-19A9-4FF4-A627-6BFB1196C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54" y="1164211"/>
            <a:ext cx="1023257" cy="1023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5E53F-1728-4C25-B42A-74417D47AD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8" y="3607526"/>
            <a:ext cx="1023257" cy="10232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FD24D1-BD82-493A-8D1D-3A0E89C59C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828800" y="4630783"/>
            <a:ext cx="1212667" cy="1163713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D43A33-9792-457E-8C34-867F14CD300E}"/>
              </a:ext>
            </a:extLst>
          </p:cNvPr>
          <p:cNvCxnSpPr>
            <a:cxnSpLocks/>
          </p:cNvCxnSpPr>
          <p:nvPr/>
        </p:nvCxnSpPr>
        <p:spPr>
          <a:xfrm flipV="1">
            <a:off x="3136171" y="3403433"/>
            <a:ext cx="1212667" cy="1163713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083080-6879-4AB8-8B81-C4E664923CF2}"/>
              </a:ext>
            </a:extLst>
          </p:cNvPr>
          <p:cNvCxnSpPr>
            <a:cxnSpLocks/>
          </p:cNvCxnSpPr>
          <p:nvPr/>
        </p:nvCxnSpPr>
        <p:spPr>
          <a:xfrm flipV="1">
            <a:off x="4417416" y="2213594"/>
            <a:ext cx="1212667" cy="1163713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99C507-021C-43BF-ADBB-18AF2813914E}"/>
              </a:ext>
            </a:extLst>
          </p:cNvPr>
          <p:cNvSpPr/>
          <p:nvPr/>
        </p:nvSpPr>
        <p:spPr>
          <a:xfrm>
            <a:off x="1468488" y="3707982"/>
            <a:ext cx="1196335" cy="718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/>
              <a:t>AKU</a:t>
            </a:r>
          </a:p>
          <a:p>
            <a:pPr algn="r"/>
            <a:r>
              <a:rPr lang="en-US" sz="1600" i="1" dirty="0" err="1"/>
              <a:t>mulai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0</a:t>
            </a:r>
            <a:endParaRPr lang="en-ID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FED059-C821-4D7B-8AEF-2FC429CCCBDD}"/>
              </a:ext>
            </a:extLst>
          </p:cNvPr>
          <p:cNvSpPr/>
          <p:nvPr/>
        </p:nvSpPr>
        <p:spPr>
          <a:xfrm>
            <a:off x="1828800" y="2413595"/>
            <a:ext cx="2238097" cy="62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/>
              <a:t>LAB RISET – A</a:t>
            </a:r>
          </a:p>
          <a:p>
            <a:pPr algn="r"/>
            <a:r>
              <a:rPr lang="en-US" sz="1600" i="1" dirty="0" err="1"/>
              <a:t>smt</a:t>
            </a:r>
            <a:r>
              <a:rPr lang="en-US" sz="1600" i="1" dirty="0"/>
              <a:t> 1-6</a:t>
            </a:r>
            <a:endParaRPr lang="en-ID" sz="12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9075B7-6BE8-4AB8-95E6-F625072A253F}"/>
              </a:ext>
            </a:extLst>
          </p:cNvPr>
          <p:cNvSpPr/>
          <p:nvPr/>
        </p:nvSpPr>
        <p:spPr>
          <a:xfrm>
            <a:off x="3821964" y="1029624"/>
            <a:ext cx="1537059" cy="62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TA</a:t>
            </a:r>
            <a:r>
              <a:rPr lang="en-ID" sz="2400" b="1" dirty="0"/>
              <a:t> – </a:t>
            </a:r>
            <a:r>
              <a:rPr lang="en-US" sz="2400" b="1" dirty="0"/>
              <a:t>A</a:t>
            </a:r>
          </a:p>
          <a:p>
            <a:pPr algn="r"/>
            <a:r>
              <a:rPr lang="en-US" sz="1600" i="1" dirty="0" err="1"/>
              <a:t>smt</a:t>
            </a:r>
            <a:r>
              <a:rPr lang="en-US" sz="1600" i="1" dirty="0"/>
              <a:t> 7-8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40B3FB-BFCE-40CE-A672-3BE838506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23" y="3403433"/>
            <a:ext cx="1023257" cy="1023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BFD6F14-C4EC-4310-924E-74CA1B9E9895}"/>
              </a:ext>
            </a:extLst>
          </p:cNvPr>
          <p:cNvSpPr/>
          <p:nvPr/>
        </p:nvSpPr>
        <p:spPr>
          <a:xfrm>
            <a:off x="4440288" y="3343887"/>
            <a:ext cx="1700324" cy="59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/>
              <a:t>LAB RISET – B</a:t>
            </a:r>
          </a:p>
          <a:p>
            <a:pPr algn="r"/>
            <a:r>
              <a:rPr lang="en-US" sz="1600" i="1" dirty="0" err="1"/>
              <a:t>smt</a:t>
            </a:r>
            <a:r>
              <a:rPr lang="en-US" sz="1600" i="1" dirty="0"/>
              <a:t> 1-6</a:t>
            </a:r>
            <a:endParaRPr lang="en-ID" sz="1600" i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1CAF91-0A55-4631-82B2-3440D360A24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6171" y="4426690"/>
            <a:ext cx="3286381" cy="20000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7A58-A967-4C80-A85E-540EB64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ANTARA AKU, LAB RISET, DAN TA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8FA4-DC8F-485C-954C-9514F6E5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Aku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Lab </a:t>
            </a:r>
            <a:r>
              <a:rPr lang="en-US" dirty="0" err="1">
                <a:latin typeface="Agency FB" panose="020B0503020202020204" pitchFamily="34" charset="0"/>
              </a:rPr>
              <a:t>Riset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TA</a:t>
            </a:r>
            <a:endParaRPr lang="en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E6EC-95B1-41F8-AA42-9B3B096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Aku</a:t>
            </a:r>
            <a:endParaRPr lang="en-ID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5CA9-2CBC-4A12-97FE-B54908233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161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BCD2D-AFD1-431E-9C04-0B382656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89" y="3429000"/>
            <a:ext cx="5330735" cy="2855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B3B5E-25FA-4EA8-8CBB-9A0152E7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Aku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5E91-6C1E-4503-8FF9-86272157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Aku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di TI, SK, SI.</a:t>
            </a:r>
          </a:p>
          <a:p>
            <a:r>
              <a:rPr lang="en-US" dirty="0"/>
              <a:t>Yuk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pahami</a:t>
            </a:r>
            <a:r>
              <a:rPr lang="en-US" dirty="0"/>
              <a:t>: </a:t>
            </a:r>
          </a:p>
          <a:p>
            <a:pPr marL="809625" lvl="1" indent="-354013">
              <a:buFont typeface="+mj-lt"/>
              <a:buAutoNum type="arabicParenR"/>
            </a:pP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?</a:t>
            </a:r>
          </a:p>
          <a:p>
            <a:pPr marL="809625" lvl="1" indent="-354013">
              <a:buFont typeface="+mj-lt"/>
              <a:buAutoNum type="arabicParenR"/>
            </a:pPr>
            <a:r>
              <a:rPr lang="en-US" dirty="0" err="1"/>
              <a:t>Prospek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4" name="Rectangle 3">
            <a:hlinkClick r:id="rId3" action="ppaction://hlinkfile"/>
            <a:extLst>
              <a:ext uri="{FF2B5EF4-FFF2-40B4-BE49-F238E27FC236}">
                <a16:creationId xmlns:a16="http://schemas.microsoft.com/office/drawing/2014/main" id="{16A303E6-D66C-4616-8ADA-F06CE3259275}"/>
              </a:ext>
            </a:extLst>
          </p:cNvPr>
          <p:cNvSpPr/>
          <p:nvPr/>
        </p:nvSpPr>
        <p:spPr>
          <a:xfrm>
            <a:off x="6629943" y="5816528"/>
            <a:ext cx="2037806" cy="7119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YUK TEROPONG!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24883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E6EC-95B1-41F8-AA42-9B3B096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Lab </a:t>
            </a:r>
            <a:r>
              <a:rPr lang="en-US" b="1" dirty="0" err="1"/>
              <a:t>Riset</a:t>
            </a:r>
            <a:endParaRPr lang="en-ID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5CA9-2CBC-4A12-97FE-B54908233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3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B5E-25FA-4EA8-8CBB-9A0152E7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err="1"/>
              <a:t>Riset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5E91-6C1E-4503-8FF9-86272157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Lab </a:t>
            </a:r>
            <a:r>
              <a:rPr lang="en-US" dirty="0" err="1"/>
              <a:t>Komputasi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Inovasi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Multimedia dan </a:t>
            </a:r>
            <a:r>
              <a:rPr lang="en-US" dirty="0" err="1"/>
              <a:t>Visualisasi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7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98FA-1794-4C5F-A0F7-4E07BBC9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err="1"/>
              <a:t>Riset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dan </a:t>
            </a:r>
            <a:r>
              <a:rPr lang="en-US" b="1" dirty="0" err="1"/>
              <a:t>Pemrograman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14D5-CA3E-477E-968E-6AEAA799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topik</a:t>
            </a:r>
            <a:r>
              <a:rPr lang="en-US" dirty="0"/>
              <a:t> area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, </a:t>
            </a:r>
            <a:r>
              <a:rPr lang="en-US" i="1" dirty="0"/>
              <a:t>Software Design and Modelling</a:t>
            </a:r>
            <a:r>
              <a:rPr lang="en-US" dirty="0"/>
              <a:t>, 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Basis Data.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Mempelajari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bagaimana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perangkat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lunak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endParaRPr lang="en-US" dirty="0"/>
          </a:p>
          <a:p>
            <a:pPr algn="just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pula</a:t>
            </a:r>
          </a:p>
          <a:p>
            <a:pPr algn="just"/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development life cycle)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B24B-CAF7-4D37-9D3D-78343788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049A-1494-4257-9A97-4A94846EF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083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3692</TotalTime>
  <Words>683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Heiti Std R</vt:lpstr>
      <vt:lpstr>Agency FB</vt:lpstr>
      <vt:lpstr>Arial</vt:lpstr>
      <vt:lpstr>Calibri</vt:lpstr>
      <vt:lpstr>Calibri Light</vt:lpstr>
      <vt:lpstr>Wingdings</vt:lpstr>
      <vt:lpstr>Office Theme</vt:lpstr>
      <vt:lpstr>LAB RISET APLIKASI DAN PEMROGRAMAN ANTARA AKU, LAB RISET, DAN TA</vt:lpstr>
      <vt:lpstr>PowerPoint Presentation</vt:lpstr>
      <vt:lpstr>ANTARA AKU, LAB RISET, DAN TA</vt:lpstr>
      <vt:lpstr>1. Aku</vt:lpstr>
      <vt:lpstr>Aku</vt:lpstr>
      <vt:lpstr>2. Lab Riset</vt:lpstr>
      <vt:lpstr>Lab Riset</vt:lpstr>
      <vt:lpstr>Lab Riset Aplikasi dan Pemrograman</vt:lpstr>
      <vt:lpstr>3. TA</vt:lpstr>
      <vt:lpstr>Tugas Akhir</vt:lpstr>
      <vt:lpstr>TA </vt:lpstr>
      <vt:lpstr>TA - Bab I</vt:lpstr>
      <vt:lpstr>TA – Bab II</vt:lpstr>
      <vt:lpstr>TA – Bab III</vt:lpstr>
      <vt:lpstr>TA – Bab III - SDLC</vt:lpstr>
      <vt:lpstr>TA – Bab III - ERD</vt:lpstr>
      <vt:lpstr>TA – Bab IV</vt:lpstr>
      <vt:lpstr>TA – Bab 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2703</cp:revision>
  <dcterms:created xsi:type="dcterms:W3CDTF">2016-09-02T03:38:50Z</dcterms:created>
  <dcterms:modified xsi:type="dcterms:W3CDTF">2018-11-30T06:47:37Z</dcterms:modified>
</cp:coreProperties>
</file>