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1" r:id="rId3"/>
    <p:sldId id="332" r:id="rId4"/>
    <p:sldId id="257" r:id="rId5"/>
    <p:sldId id="289" r:id="rId6"/>
    <p:sldId id="290" r:id="rId7"/>
    <p:sldId id="299" r:id="rId8"/>
    <p:sldId id="300" r:id="rId9"/>
    <p:sldId id="305" r:id="rId10"/>
    <p:sldId id="337" r:id="rId11"/>
    <p:sldId id="333" r:id="rId12"/>
    <p:sldId id="334" r:id="rId13"/>
    <p:sldId id="335" r:id="rId14"/>
    <p:sldId id="336" r:id="rId15"/>
    <p:sldId id="338" r:id="rId16"/>
    <p:sldId id="291" r:id="rId17"/>
    <p:sldId id="292" r:id="rId18"/>
    <p:sldId id="330" r:id="rId19"/>
    <p:sldId id="296" r:id="rId20"/>
    <p:sldId id="313" r:id="rId21"/>
    <p:sldId id="324" r:id="rId22"/>
    <p:sldId id="270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7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1122363"/>
            <a:ext cx="7886700" cy="2387600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12" name="Group 11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18" name="Group 17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20" name="Rectangle 19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21" name="Picture 20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2" name="Rectangle 21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19" name="Rectangle 18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5551714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15" name="Group 14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16" name="Group 15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21" name="Rectangle 20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3" name="Rectangle 22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17" name="Rectangle 16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2" y="116932"/>
            <a:ext cx="8778232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628023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75269" y="1442496"/>
            <a:ext cx="8778231" cy="1332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254363" y="1460490"/>
            <a:ext cx="155863" cy="9840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16" name="Rectangle 15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17" name="Group 16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18" name="Group 17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24" name="Rectangle 23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25" name="Picture 24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6" name="Rectangle 25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23" name="Rectangle 22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50"/>
            <a:ext cx="7410449" cy="2852737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7410449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17" name="Rectangle 16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19" name="Group 18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21" name="Rectangle 20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3" name="Rectangle 22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20" name="Rectangle 19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63731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21376" y="116943"/>
            <a:ext cx="314325" cy="13255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/>
          <p:cNvSpPr/>
          <p:nvPr userDrawn="1"/>
        </p:nvSpPr>
        <p:spPr>
          <a:xfrm>
            <a:off x="175269" y="187960"/>
            <a:ext cx="198119" cy="2235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16" name="Rectangle 15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17" name="Group 16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18" name="Group 17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20" name="Rectangle 19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5" name="Rectangle 24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19" name="Rectangle 18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15" name="Rectangle 14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16" name="Group 15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17" name="Group 16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19" name="Rectangle 18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1" name="Rectangle 20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18" name="Rectangle 17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536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F0AD-E0C7-4115-A496-7A5DE840506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ribadi.transcipta.com/" TargetMode="External"/><Relationship Id="rId2" Type="http://schemas.openxmlformats.org/officeDocument/2006/relationships/hyperlink" Target="mailto:pribadi.aknbjn@gmail.com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pribadi.fortuna-corp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/>
          </a:bodyPr>
          <a:lstStyle/>
          <a:p>
            <a:r>
              <a:rPr lang="id-ID" sz="7200" dirty="0">
                <a:solidFill>
                  <a:prstClr val="black"/>
                </a:solidFill>
              </a:rPr>
              <a:t>ANALISIS</a:t>
            </a:r>
            <a:r>
              <a:rPr lang="id-ID" sz="4400" dirty="0">
                <a:solidFill>
                  <a:prstClr val="black"/>
                </a:solidFill>
              </a:rPr>
              <a:t/>
            </a:r>
            <a:br>
              <a:rPr lang="id-ID" sz="4400" dirty="0">
                <a:solidFill>
                  <a:prstClr val="black"/>
                </a:solidFill>
              </a:rPr>
            </a:br>
            <a:r>
              <a:rPr lang="id-ID" sz="4400" dirty="0">
                <a:solidFill>
                  <a:prstClr val="black"/>
                </a:solidFill>
              </a:rPr>
              <a:t>Sistem Informasi (SI) Pemilihan Presentator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89520" y="3602037"/>
            <a:ext cx="8564960" cy="2334305"/>
          </a:xfrm>
        </p:spPr>
        <p:txBody>
          <a:bodyPr>
            <a:normAutofit lnSpcReduction="10000"/>
          </a:bodyPr>
          <a:lstStyle/>
          <a:p>
            <a:pPr marL="0" lvl="0" indent="0" algn="ctr" defTabSz="914377">
              <a:buNone/>
            </a:pPr>
            <a:r>
              <a:rPr lang="en-US" sz="2400" dirty="0">
                <a:solidFill>
                  <a:prstClr val="black"/>
                </a:solidFill>
                <a:latin typeface="Harlow Solid Italic" panose="04030604020F02020D02" pitchFamily="82" charset="0"/>
                <a:ea typeface="Adobe Heiti Std R" panose="020B0400000000000000"/>
              </a:rPr>
              <a:t>by:</a:t>
            </a:r>
          </a:p>
          <a:p>
            <a:pPr marL="0" lvl="0" indent="0" algn="ctr">
              <a:lnSpc>
                <a:spcPct val="80000"/>
              </a:lnSpc>
              <a:spcBef>
                <a:spcPts val="0"/>
              </a:spcBef>
              <a:buNone/>
            </a:pPr>
            <a:endParaRPr lang="id-ID" sz="1600" dirty="0">
              <a:solidFill>
                <a:prstClr val="black"/>
              </a:solidFill>
              <a:latin typeface="Agency FB" panose="020B0503020202020204" pitchFamily="34" charset="0"/>
              <a:ea typeface="Adobe Heiti Std R" panose="020B0400000000000000" pitchFamily="34" charset="-128"/>
            </a:endParaRPr>
          </a:p>
          <a:p>
            <a:pPr marL="0" lvl="0" indent="0"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200" dirty="0" err="1">
                <a:solidFill>
                  <a:prstClr val="black"/>
                </a:solidFill>
                <a:latin typeface="Agency FB" panose="020B0503020202020204" pitchFamily="34" charset="0"/>
                <a:ea typeface="Adobe Heiti Std R" panose="020B0400000000000000" pitchFamily="34" charset="-128"/>
              </a:rPr>
              <a:t>Teguh</a:t>
            </a:r>
            <a:r>
              <a:rPr lang="en-US" sz="3200" dirty="0">
                <a:solidFill>
                  <a:prstClr val="black"/>
                </a:solidFill>
                <a:latin typeface="Agency FB" panose="020B0503020202020204" pitchFamily="34" charset="0"/>
                <a:ea typeface="Adobe Heiti Std R" panose="020B0400000000000000" pitchFamily="34" charset="-128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gency FB" panose="020B0503020202020204" pitchFamily="34" charset="0"/>
                <a:ea typeface="Adobe Heiti Std R" panose="020B0400000000000000" pitchFamily="34" charset="-128"/>
              </a:rPr>
              <a:t>Pribadi</a:t>
            </a:r>
            <a:endParaRPr lang="en-US" sz="3200" dirty="0">
              <a:solidFill>
                <a:prstClr val="black"/>
              </a:solidFill>
              <a:latin typeface="Agency FB" panose="020B0503020202020204" pitchFamily="34" charset="0"/>
              <a:ea typeface="Adobe Heiti Std R" panose="020B0400000000000000" pitchFamily="34" charset="-128"/>
            </a:endParaRPr>
          </a:p>
          <a:p>
            <a:pPr marL="0" lvl="0" indent="0"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white">
                    <a:lumMod val="65000"/>
                  </a:prstClr>
                </a:solidFill>
                <a:latin typeface="Agency FB" panose="020B0503020202020204" pitchFamily="34" charset="0"/>
                <a:ea typeface="Adobe Heiti Std R" panose="020B0400000000000000" pitchFamily="34" charset="-128"/>
              </a:rPr>
              <a:t>http://pribadi.transcipta.com</a:t>
            </a:r>
            <a:r>
              <a:rPr lang="id-ID" sz="2400" dirty="0">
                <a:solidFill>
                  <a:prstClr val="white">
                    <a:lumMod val="65000"/>
                  </a:prstClr>
                </a:solidFill>
                <a:latin typeface="Agency FB" panose="020B0503020202020204" pitchFamily="34" charset="0"/>
                <a:ea typeface="Adobe Heiti Std R" panose="020B0400000000000000" pitchFamily="34" charset="-128"/>
              </a:rPr>
              <a:t> - </a:t>
            </a:r>
            <a:r>
              <a:rPr lang="en-US" sz="2400" dirty="0">
                <a:solidFill>
                  <a:prstClr val="white">
                    <a:lumMod val="65000"/>
                  </a:prstClr>
                </a:solidFill>
                <a:latin typeface="Agency FB" panose="020B0503020202020204" pitchFamily="34" charset="0"/>
                <a:ea typeface="Adobe Heiti Std R" panose="020B0400000000000000" pitchFamily="34" charset="-128"/>
              </a:rPr>
              <a:t>http://pribadi.</a:t>
            </a:r>
            <a:r>
              <a:rPr lang="id-ID" sz="2400" dirty="0">
                <a:solidFill>
                  <a:prstClr val="white">
                    <a:lumMod val="65000"/>
                  </a:prstClr>
                </a:solidFill>
                <a:latin typeface="Agency FB" panose="020B0503020202020204" pitchFamily="34" charset="0"/>
                <a:ea typeface="Adobe Heiti Std R" panose="020B0400000000000000" pitchFamily="34" charset="-128"/>
              </a:rPr>
              <a:t>fortuna-corp</a:t>
            </a:r>
            <a:r>
              <a:rPr lang="en-US" sz="2400" dirty="0">
                <a:solidFill>
                  <a:prstClr val="white">
                    <a:lumMod val="65000"/>
                  </a:prstClr>
                </a:solidFill>
                <a:latin typeface="Agency FB" panose="020B0503020202020204" pitchFamily="34" charset="0"/>
                <a:ea typeface="Adobe Heiti Std R" panose="020B0400000000000000" pitchFamily="34" charset="-128"/>
              </a:rPr>
              <a:t>.com</a:t>
            </a:r>
          </a:p>
          <a:p>
            <a:pPr marL="0" lvl="0" indent="0"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white">
                    <a:lumMod val="65000"/>
                  </a:prstClr>
                </a:solidFill>
                <a:latin typeface="Agency FB" panose="020B0503020202020204" pitchFamily="34" charset="0"/>
                <a:ea typeface="Adobe Heiti Std R" panose="020B0400000000000000" pitchFamily="34" charset="-128"/>
              </a:rPr>
              <a:t>https://www.facebook.com/pribbadi</a:t>
            </a:r>
          </a:p>
          <a:p>
            <a:pPr marL="0" lvl="0" indent="0"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prstClr val="white">
                    <a:lumMod val="65000"/>
                  </a:prstClr>
                </a:solidFill>
                <a:latin typeface="Agency FB" panose="020B0503020202020204" pitchFamily="34" charset="0"/>
                <a:ea typeface="Adobe Heiti Std R" panose="020B0400000000000000" pitchFamily="34" charset="-128"/>
              </a:rPr>
              <a:t>wa</a:t>
            </a:r>
            <a:r>
              <a:rPr lang="en-US" sz="2400" dirty="0">
                <a:solidFill>
                  <a:prstClr val="white">
                    <a:lumMod val="65000"/>
                  </a:prstClr>
                </a:solidFill>
                <a:latin typeface="Agency FB" panose="020B0503020202020204" pitchFamily="34" charset="0"/>
                <a:ea typeface="Adobe Heiti Std R" panose="020B0400000000000000" pitchFamily="34" charset="-128"/>
              </a:rPr>
              <a:t>/</a:t>
            </a:r>
            <a:r>
              <a:rPr lang="en-US" sz="2400" dirty="0" err="1">
                <a:solidFill>
                  <a:prstClr val="white">
                    <a:lumMod val="65000"/>
                  </a:prstClr>
                </a:solidFill>
                <a:latin typeface="Agency FB" panose="020B0503020202020204" pitchFamily="34" charset="0"/>
                <a:ea typeface="Adobe Heiti Std R" panose="020B0400000000000000" pitchFamily="34" charset="-128"/>
              </a:rPr>
              <a:t>sms</a:t>
            </a:r>
            <a:r>
              <a:rPr lang="en-US" sz="2400" dirty="0">
                <a:solidFill>
                  <a:prstClr val="white">
                    <a:lumMod val="65000"/>
                  </a:prstClr>
                </a:solidFill>
                <a:latin typeface="Agency FB" panose="020B0503020202020204" pitchFamily="34" charset="0"/>
                <a:ea typeface="Adobe Heiti Std R" panose="020B0400000000000000" pitchFamily="34" charset="-128"/>
              </a:rPr>
              <a:t>/telegram 0857 3600 3963</a:t>
            </a:r>
            <a:endParaRPr lang="id-ID" sz="2400" dirty="0" smtClean="0">
              <a:solidFill>
                <a:prstClr val="white">
                  <a:lumMod val="65000"/>
                </a:prstClr>
              </a:solidFill>
              <a:latin typeface="Agency FB" panose="020B0503020202020204" pitchFamily="34" charset="0"/>
              <a:ea typeface="Adobe Heiti Std R" panose="020B0400000000000000" pitchFamily="34" charset="-128"/>
            </a:endParaRPr>
          </a:p>
          <a:p>
            <a:pPr marL="0" lvl="0" indent="0" algn="ctr">
              <a:lnSpc>
                <a:spcPct val="80000"/>
              </a:lnSpc>
              <a:spcBef>
                <a:spcPts val="0"/>
              </a:spcBef>
              <a:buNone/>
            </a:pPr>
            <a:endParaRPr lang="id-ID" sz="2400" dirty="0">
              <a:solidFill>
                <a:prstClr val="white">
                  <a:lumMod val="65000"/>
                </a:prstClr>
              </a:solidFill>
              <a:latin typeface="Agency FB" panose="020B0503020202020204" pitchFamily="34" charset="0"/>
              <a:ea typeface="Adobe Heiti Std R" panose="020B0400000000000000" pitchFamily="34" charset="-128"/>
            </a:endParaRPr>
          </a:p>
          <a:p>
            <a:pPr marL="0" lvl="0" indent="0"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B0F0"/>
                </a:solidFill>
                <a:ea typeface="Adobe Heiti Std R" panose="020B0400000000000000"/>
              </a:rPr>
              <a:t>TRANSCIPTA </a:t>
            </a:r>
            <a:r>
              <a:rPr lang="en-US" sz="3600" b="1" dirty="0">
                <a:solidFill>
                  <a:srgbClr val="FFC000"/>
                </a:solidFill>
                <a:ea typeface="Adobe Heiti Std R" panose="020B0400000000000000"/>
              </a:rPr>
              <a:t>INFOTAMA</a:t>
            </a:r>
            <a:endParaRPr lang="en-US" sz="2400" dirty="0">
              <a:solidFill>
                <a:prstClr val="white">
                  <a:lumMod val="65000"/>
                </a:prstClr>
              </a:solidFill>
              <a:latin typeface="Agency FB" panose="020B0503020202020204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16080" y="211277"/>
            <a:ext cx="2438400" cy="58233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500" b="1" kern="120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IT CONSULTANT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35879" y="211277"/>
            <a:ext cx="2438400" cy="58233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500" b="1" kern="120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IT DEVELOPPER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gency FB" panose="020B0503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758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 Pemilihan Presentator</a:t>
            </a:r>
            <a:r>
              <a:rPr lang="en-US" dirty="0"/>
              <a:t/>
            </a:r>
            <a:br>
              <a:rPr lang="en-US" dirty="0"/>
            </a:br>
            <a:r>
              <a:rPr lang="id-ID" sz="3200" b="1" dirty="0">
                <a:solidFill>
                  <a:srgbClr val="0070C0"/>
                </a:solidFill>
              </a:rPr>
              <a:t>fitur – </a:t>
            </a:r>
            <a:r>
              <a:rPr lang="id-ID" sz="3200" b="1" dirty="0">
                <a:solidFill>
                  <a:srgbClr val="FF0000"/>
                </a:solidFill>
              </a:rPr>
              <a:t>2. Halaman Utama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>
                <a:sym typeface="Wingdings" panose="05000000000000000000" pitchFamily="2" charset="2"/>
              </a:rPr>
              <a:t>halaman</a:t>
            </a:r>
            <a:r>
              <a:rPr lang="en-US" dirty="0">
                <a:sym typeface="Wingdings" panose="05000000000000000000" pitchFamily="2" charset="2"/>
              </a:rPr>
              <a:t> s</a:t>
            </a:r>
            <a:r>
              <a:rPr lang="id-ID" dirty="0">
                <a:sym typeface="Wingdings" panose="05000000000000000000" pitchFamily="2" charset="2"/>
              </a:rPr>
              <a:t>apaan dan landing page dari login.</a:t>
            </a:r>
          </a:p>
          <a:p>
            <a:r>
              <a:rPr lang="id-ID" dirty="0">
                <a:sym typeface="Wingdings" panose="05000000000000000000" pitchFamily="2" charset="2"/>
              </a:rPr>
              <a:t>Di pengembangan selanjutnya, halaman ini memungkinkan berwujud dashboard.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6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 Pemilihan Presentator</a:t>
            </a:r>
            <a:r>
              <a:rPr lang="en-US" dirty="0"/>
              <a:t/>
            </a:r>
            <a:br>
              <a:rPr lang="en-US" dirty="0"/>
            </a:br>
            <a:r>
              <a:rPr lang="id-ID" sz="3200" b="1" dirty="0">
                <a:solidFill>
                  <a:srgbClr val="0070C0"/>
                </a:solidFill>
              </a:rPr>
              <a:t>fitur – </a:t>
            </a:r>
            <a:r>
              <a:rPr lang="id-ID" sz="3200" b="1" dirty="0">
                <a:solidFill>
                  <a:srgbClr val="FF0000"/>
                </a:solidFill>
              </a:rPr>
              <a:t>3. Mahasiswa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solidFill>
                  <a:srgbClr val="FF0000"/>
                </a:solidFill>
              </a:rPr>
              <a:t>Melihat </a:t>
            </a:r>
            <a:r>
              <a:rPr lang="id-ID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(Read/</a:t>
            </a:r>
            <a:r>
              <a:rPr lang="id-ID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</a:t>
            </a:r>
            <a:r>
              <a:rPr lang="id-ID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) </a:t>
            </a:r>
            <a:r>
              <a:rPr lang="id-ID" dirty="0"/>
              <a:t>data</a:t>
            </a:r>
            <a:r>
              <a:rPr lang="id-ID" dirty="0">
                <a:solidFill>
                  <a:srgbClr val="FF0000"/>
                </a:solidFill>
              </a:rPr>
              <a:t> </a:t>
            </a:r>
            <a:r>
              <a:rPr lang="id-ID" dirty="0"/>
              <a:t>mahasiswa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id-ID" dirty="0"/>
              <a:t>yang berada dalam sistem.</a:t>
            </a:r>
          </a:p>
          <a:p>
            <a:r>
              <a:rPr lang="id-ID" dirty="0">
                <a:solidFill>
                  <a:srgbClr val="FF0000"/>
                </a:solidFill>
              </a:rPr>
              <a:t>Membuat </a:t>
            </a:r>
            <a:r>
              <a:rPr lang="id-ID" dirty="0">
                <a:solidFill>
                  <a:srgbClr val="0070C0"/>
                </a:solidFill>
              </a:rPr>
              <a:t>(Create/</a:t>
            </a:r>
            <a:r>
              <a:rPr lang="id-ID" dirty="0">
                <a:solidFill>
                  <a:srgbClr val="FF0000"/>
                </a:solidFill>
              </a:rPr>
              <a:t>C</a:t>
            </a:r>
            <a:r>
              <a:rPr lang="id-ID" dirty="0">
                <a:solidFill>
                  <a:srgbClr val="0070C0"/>
                </a:solidFill>
              </a:rPr>
              <a:t>) </a:t>
            </a:r>
            <a:r>
              <a:rPr lang="id-ID" dirty="0"/>
              <a:t>data mahasiswa baru.</a:t>
            </a:r>
          </a:p>
          <a:p>
            <a:r>
              <a:rPr lang="id-ID" dirty="0">
                <a:solidFill>
                  <a:srgbClr val="FF0000"/>
                </a:solidFill>
              </a:rPr>
              <a:t>Mengedit</a:t>
            </a:r>
            <a:r>
              <a:rPr lang="id-ID" dirty="0"/>
              <a:t> </a:t>
            </a:r>
            <a:r>
              <a:rPr lang="id-ID" dirty="0">
                <a:solidFill>
                  <a:srgbClr val="0070C0"/>
                </a:solidFill>
              </a:rPr>
              <a:t>(Update/</a:t>
            </a:r>
            <a:r>
              <a:rPr lang="id-ID" dirty="0">
                <a:solidFill>
                  <a:srgbClr val="FF0000"/>
                </a:solidFill>
              </a:rPr>
              <a:t>U</a:t>
            </a:r>
            <a:r>
              <a:rPr lang="id-ID" dirty="0">
                <a:solidFill>
                  <a:srgbClr val="0070C0"/>
                </a:solidFill>
              </a:rPr>
              <a:t>) </a:t>
            </a:r>
            <a:r>
              <a:rPr lang="id-ID" dirty="0"/>
              <a:t>data mahasiswa saat ada pembaharuan atau kesalahan data.</a:t>
            </a:r>
          </a:p>
          <a:p>
            <a:r>
              <a:rPr lang="id-ID" dirty="0">
                <a:solidFill>
                  <a:srgbClr val="FF0000"/>
                </a:solidFill>
              </a:rPr>
              <a:t>Menonaktifkan</a:t>
            </a:r>
            <a:r>
              <a:rPr lang="id-ID" dirty="0"/>
              <a:t> </a:t>
            </a:r>
            <a:r>
              <a:rPr lang="id-ID" dirty="0">
                <a:solidFill>
                  <a:srgbClr val="0070C0"/>
                </a:solidFill>
              </a:rPr>
              <a:t>(Soft Delete/</a:t>
            </a:r>
            <a:r>
              <a:rPr lang="id-ID" dirty="0">
                <a:solidFill>
                  <a:srgbClr val="FF0000"/>
                </a:solidFill>
              </a:rPr>
              <a:t>SD</a:t>
            </a:r>
            <a:r>
              <a:rPr lang="id-ID" dirty="0">
                <a:solidFill>
                  <a:srgbClr val="0070C0"/>
                </a:solidFill>
              </a:rPr>
              <a:t>) </a:t>
            </a:r>
            <a:r>
              <a:rPr lang="id-ID" dirty="0"/>
              <a:t>data mahasiswa yang telah tidak digunakan. </a:t>
            </a:r>
          </a:p>
        </p:txBody>
      </p:sp>
    </p:spTree>
    <p:extLst>
      <p:ext uri="{BB962C8B-B14F-4D97-AF65-F5344CB8AC3E}">
        <p14:creationId xmlns:p14="http://schemas.microsoft.com/office/powerpoint/2010/main" val="328544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 Pemilihan Presentator</a:t>
            </a:r>
            <a:r>
              <a:rPr lang="en-US" dirty="0"/>
              <a:t/>
            </a:r>
            <a:br>
              <a:rPr lang="en-US" dirty="0"/>
            </a:br>
            <a:r>
              <a:rPr lang="id-ID" sz="3200" b="1" dirty="0">
                <a:solidFill>
                  <a:srgbClr val="0070C0"/>
                </a:solidFill>
              </a:rPr>
              <a:t>fitur – </a:t>
            </a:r>
            <a:r>
              <a:rPr lang="id-ID" sz="3200" b="1" dirty="0">
                <a:solidFill>
                  <a:srgbClr val="FF0000"/>
                </a:solidFill>
              </a:rPr>
              <a:t>4. Kelas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solidFill>
                  <a:srgbClr val="FF0000"/>
                </a:solidFill>
              </a:rPr>
              <a:t>Melihat </a:t>
            </a:r>
            <a:r>
              <a:rPr lang="id-ID" dirty="0">
                <a:solidFill>
                  <a:srgbClr val="0070C0"/>
                </a:solidFill>
              </a:rPr>
              <a:t>(Read/</a:t>
            </a:r>
            <a:r>
              <a:rPr lang="id-ID" dirty="0">
                <a:solidFill>
                  <a:srgbClr val="FF0000"/>
                </a:solidFill>
              </a:rPr>
              <a:t>R</a:t>
            </a:r>
            <a:r>
              <a:rPr lang="id-ID" dirty="0">
                <a:solidFill>
                  <a:srgbClr val="0070C0"/>
                </a:solidFill>
              </a:rPr>
              <a:t>)</a:t>
            </a:r>
            <a:r>
              <a:rPr lang="id-ID" b="1" dirty="0">
                <a:solidFill>
                  <a:srgbClr val="0070C0"/>
                </a:solidFill>
              </a:rPr>
              <a:t> </a:t>
            </a:r>
            <a:r>
              <a:rPr lang="id-ID" dirty="0"/>
              <a:t>data</a:t>
            </a:r>
            <a:r>
              <a:rPr lang="id-ID" dirty="0">
                <a:solidFill>
                  <a:srgbClr val="FF0000"/>
                </a:solidFill>
              </a:rPr>
              <a:t> </a:t>
            </a:r>
            <a:r>
              <a:rPr lang="id-ID" dirty="0"/>
              <a:t>kelas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id-ID" dirty="0"/>
              <a:t>yang berada dalam sistem.</a:t>
            </a:r>
          </a:p>
          <a:p>
            <a:r>
              <a:rPr lang="id-ID" dirty="0">
                <a:solidFill>
                  <a:srgbClr val="FF0000"/>
                </a:solidFill>
              </a:rPr>
              <a:t>Membuat </a:t>
            </a:r>
            <a:r>
              <a:rPr lang="id-ID" dirty="0">
                <a:solidFill>
                  <a:srgbClr val="0070C0"/>
                </a:solidFill>
              </a:rPr>
              <a:t>(Create/</a:t>
            </a:r>
            <a:r>
              <a:rPr lang="id-ID" dirty="0">
                <a:solidFill>
                  <a:srgbClr val="FF0000"/>
                </a:solidFill>
              </a:rPr>
              <a:t>C</a:t>
            </a:r>
            <a:r>
              <a:rPr lang="id-ID" dirty="0">
                <a:solidFill>
                  <a:srgbClr val="0070C0"/>
                </a:solidFill>
              </a:rPr>
              <a:t>) </a:t>
            </a:r>
            <a:r>
              <a:rPr lang="id-ID" dirty="0"/>
              <a:t>data kelas baru.</a:t>
            </a:r>
          </a:p>
          <a:p>
            <a:r>
              <a:rPr lang="id-ID" dirty="0">
                <a:solidFill>
                  <a:srgbClr val="FF0000"/>
                </a:solidFill>
              </a:rPr>
              <a:t>Mengedit</a:t>
            </a:r>
            <a:r>
              <a:rPr lang="id-ID" dirty="0"/>
              <a:t> </a:t>
            </a:r>
            <a:r>
              <a:rPr lang="id-ID" dirty="0">
                <a:solidFill>
                  <a:srgbClr val="0070C0"/>
                </a:solidFill>
              </a:rPr>
              <a:t>(Update/</a:t>
            </a:r>
            <a:r>
              <a:rPr lang="id-ID" dirty="0">
                <a:solidFill>
                  <a:srgbClr val="FF0000"/>
                </a:solidFill>
              </a:rPr>
              <a:t>U</a:t>
            </a:r>
            <a:r>
              <a:rPr lang="id-ID" dirty="0">
                <a:solidFill>
                  <a:srgbClr val="0070C0"/>
                </a:solidFill>
              </a:rPr>
              <a:t>) </a:t>
            </a:r>
            <a:r>
              <a:rPr lang="id-ID" dirty="0"/>
              <a:t>data kelas saat ada pembaharuan atau kesalahan data.</a:t>
            </a:r>
          </a:p>
          <a:p>
            <a:r>
              <a:rPr lang="id-ID" dirty="0">
                <a:solidFill>
                  <a:srgbClr val="FF0000"/>
                </a:solidFill>
              </a:rPr>
              <a:t>Menonaktifkan</a:t>
            </a:r>
            <a:r>
              <a:rPr lang="id-ID" dirty="0"/>
              <a:t> </a:t>
            </a:r>
            <a:r>
              <a:rPr lang="id-ID" dirty="0">
                <a:solidFill>
                  <a:srgbClr val="0070C0"/>
                </a:solidFill>
              </a:rPr>
              <a:t>(Soft Delete/</a:t>
            </a:r>
            <a:r>
              <a:rPr lang="id-ID" dirty="0">
                <a:solidFill>
                  <a:srgbClr val="FF0000"/>
                </a:solidFill>
              </a:rPr>
              <a:t>SD</a:t>
            </a:r>
            <a:r>
              <a:rPr lang="id-ID" dirty="0">
                <a:solidFill>
                  <a:srgbClr val="0070C0"/>
                </a:solidFill>
              </a:rPr>
              <a:t>) </a:t>
            </a:r>
            <a:r>
              <a:rPr lang="id-ID" dirty="0"/>
              <a:t>data kelas yang telah tidak digunakan. </a:t>
            </a:r>
          </a:p>
          <a:p>
            <a:r>
              <a:rPr lang="id-ID" dirty="0">
                <a:solidFill>
                  <a:srgbClr val="FF0000"/>
                </a:solidFill>
              </a:rPr>
              <a:t>Memasukkan</a:t>
            </a:r>
            <a:r>
              <a:rPr lang="id-ID" dirty="0"/>
              <a:t> </a:t>
            </a:r>
            <a:r>
              <a:rPr lang="id-ID" dirty="0">
                <a:solidFill>
                  <a:srgbClr val="0070C0"/>
                </a:solidFill>
              </a:rPr>
              <a:t>(Enter/</a:t>
            </a:r>
            <a:r>
              <a:rPr lang="id-ID" dirty="0">
                <a:solidFill>
                  <a:srgbClr val="FF0000"/>
                </a:solidFill>
              </a:rPr>
              <a:t>E</a:t>
            </a:r>
            <a:r>
              <a:rPr lang="id-ID" dirty="0">
                <a:solidFill>
                  <a:srgbClr val="0070C0"/>
                </a:solidFill>
              </a:rPr>
              <a:t>) </a:t>
            </a:r>
            <a:r>
              <a:rPr lang="id-ID" dirty="0"/>
              <a:t>mahasiswa</a:t>
            </a:r>
            <a:r>
              <a:rPr lang="id-ID" dirty="0">
                <a:sym typeface="Wingdings" panose="05000000000000000000" pitchFamily="2" charset="2"/>
              </a:rPr>
              <a:t> ke </a:t>
            </a:r>
            <a:r>
              <a:rPr lang="id-ID" dirty="0"/>
              <a:t>kelas.</a:t>
            </a:r>
          </a:p>
          <a:p>
            <a:r>
              <a:rPr lang="id-ID" dirty="0">
                <a:solidFill>
                  <a:srgbClr val="FF0000"/>
                </a:solidFill>
              </a:rPr>
              <a:t>Menghapus </a:t>
            </a:r>
            <a:r>
              <a:rPr lang="id-ID" dirty="0">
                <a:solidFill>
                  <a:srgbClr val="0070C0"/>
                </a:solidFill>
              </a:rPr>
              <a:t>(Remove/</a:t>
            </a:r>
            <a:r>
              <a:rPr lang="id-ID" dirty="0">
                <a:solidFill>
                  <a:srgbClr val="FF0000"/>
                </a:solidFill>
              </a:rPr>
              <a:t>Rmv</a:t>
            </a:r>
            <a:r>
              <a:rPr lang="id-ID" dirty="0">
                <a:solidFill>
                  <a:srgbClr val="0070C0"/>
                </a:solidFill>
              </a:rPr>
              <a:t>) </a:t>
            </a:r>
            <a:r>
              <a:rPr lang="id-ID" dirty="0"/>
              <a:t>mahasiswa dari kelas.</a:t>
            </a:r>
          </a:p>
        </p:txBody>
      </p:sp>
    </p:spTree>
    <p:extLst>
      <p:ext uri="{BB962C8B-B14F-4D97-AF65-F5344CB8AC3E}">
        <p14:creationId xmlns:p14="http://schemas.microsoft.com/office/powerpoint/2010/main" val="2352359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 Pemilihan Presentator</a:t>
            </a:r>
            <a:r>
              <a:rPr lang="en-US" dirty="0"/>
              <a:t/>
            </a:r>
            <a:br>
              <a:rPr lang="en-US" dirty="0"/>
            </a:br>
            <a:r>
              <a:rPr lang="id-ID" sz="3200" b="1" dirty="0">
                <a:solidFill>
                  <a:srgbClr val="0070C0"/>
                </a:solidFill>
              </a:rPr>
              <a:t>fitur – </a:t>
            </a:r>
            <a:r>
              <a:rPr lang="id-ID" sz="3200" b="1" dirty="0">
                <a:solidFill>
                  <a:srgbClr val="FF0000"/>
                </a:solidFill>
              </a:rPr>
              <a:t>5. Tugas Besar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solidFill>
                  <a:srgbClr val="FF0000"/>
                </a:solidFill>
              </a:rPr>
              <a:t>Melihat </a:t>
            </a:r>
            <a:r>
              <a:rPr lang="id-ID" dirty="0">
                <a:solidFill>
                  <a:srgbClr val="0070C0"/>
                </a:solidFill>
              </a:rPr>
              <a:t>(Read/</a:t>
            </a:r>
            <a:r>
              <a:rPr lang="id-ID" dirty="0">
                <a:solidFill>
                  <a:srgbClr val="FF0000"/>
                </a:solidFill>
              </a:rPr>
              <a:t>R</a:t>
            </a:r>
            <a:r>
              <a:rPr lang="id-ID" dirty="0">
                <a:solidFill>
                  <a:srgbClr val="0070C0"/>
                </a:solidFill>
              </a:rPr>
              <a:t>) </a:t>
            </a:r>
            <a:r>
              <a:rPr lang="id-ID" dirty="0"/>
              <a:t>data</a:t>
            </a:r>
            <a:r>
              <a:rPr lang="id-ID" dirty="0">
                <a:solidFill>
                  <a:srgbClr val="FF0000"/>
                </a:solidFill>
              </a:rPr>
              <a:t> </a:t>
            </a:r>
            <a:r>
              <a:rPr lang="id-ID" dirty="0"/>
              <a:t>tugas besar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id-ID" dirty="0"/>
              <a:t>yang berada dalam sistem.</a:t>
            </a:r>
          </a:p>
          <a:p>
            <a:r>
              <a:rPr lang="id-ID" dirty="0">
                <a:solidFill>
                  <a:srgbClr val="FF0000"/>
                </a:solidFill>
              </a:rPr>
              <a:t>Membuat </a:t>
            </a:r>
            <a:r>
              <a:rPr lang="id-ID" dirty="0">
                <a:solidFill>
                  <a:srgbClr val="0070C0"/>
                </a:solidFill>
              </a:rPr>
              <a:t>(Create/</a:t>
            </a:r>
            <a:r>
              <a:rPr lang="id-ID" dirty="0">
                <a:solidFill>
                  <a:srgbClr val="FF0000"/>
                </a:solidFill>
              </a:rPr>
              <a:t>C</a:t>
            </a:r>
            <a:r>
              <a:rPr lang="id-ID" dirty="0">
                <a:solidFill>
                  <a:srgbClr val="0070C0"/>
                </a:solidFill>
              </a:rPr>
              <a:t>) </a:t>
            </a:r>
            <a:r>
              <a:rPr lang="id-ID" dirty="0"/>
              <a:t>data tugas besar baru.</a:t>
            </a:r>
          </a:p>
          <a:p>
            <a:r>
              <a:rPr lang="id-ID" dirty="0">
                <a:solidFill>
                  <a:srgbClr val="FF0000"/>
                </a:solidFill>
              </a:rPr>
              <a:t>Mengedit</a:t>
            </a:r>
            <a:r>
              <a:rPr lang="id-ID" dirty="0"/>
              <a:t> </a:t>
            </a:r>
            <a:r>
              <a:rPr lang="id-ID" dirty="0">
                <a:solidFill>
                  <a:srgbClr val="0070C0"/>
                </a:solidFill>
              </a:rPr>
              <a:t>(Update/</a:t>
            </a:r>
            <a:r>
              <a:rPr lang="id-ID" dirty="0">
                <a:solidFill>
                  <a:srgbClr val="FF0000"/>
                </a:solidFill>
              </a:rPr>
              <a:t>U</a:t>
            </a:r>
            <a:r>
              <a:rPr lang="id-ID" dirty="0">
                <a:solidFill>
                  <a:srgbClr val="0070C0"/>
                </a:solidFill>
              </a:rPr>
              <a:t>) </a:t>
            </a:r>
            <a:r>
              <a:rPr lang="id-ID" dirty="0"/>
              <a:t>data tugas besar saat ada pembaharuan atau kesalahan data.</a:t>
            </a:r>
          </a:p>
          <a:p>
            <a:r>
              <a:rPr lang="id-ID" dirty="0">
                <a:solidFill>
                  <a:srgbClr val="FF0000"/>
                </a:solidFill>
              </a:rPr>
              <a:t>Menonaktifkan</a:t>
            </a:r>
            <a:r>
              <a:rPr lang="id-ID" dirty="0"/>
              <a:t> </a:t>
            </a:r>
            <a:r>
              <a:rPr lang="id-ID" dirty="0">
                <a:solidFill>
                  <a:srgbClr val="0070C0"/>
                </a:solidFill>
              </a:rPr>
              <a:t>(Soft Delete/</a:t>
            </a:r>
            <a:r>
              <a:rPr lang="id-ID" dirty="0">
                <a:solidFill>
                  <a:srgbClr val="FF0000"/>
                </a:solidFill>
              </a:rPr>
              <a:t>SD</a:t>
            </a:r>
            <a:r>
              <a:rPr lang="id-ID" dirty="0">
                <a:solidFill>
                  <a:srgbClr val="0070C0"/>
                </a:solidFill>
              </a:rPr>
              <a:t>) </a:t>
            </a:r>
            <a:r>
              <a:rPr lang="id-ID" dirty="0"/>
              <a:t>data tugas besar yang telah tidak digunakan. </a:t>
            </a:r>
          </a:p>
          <a:p>
            <a:r>
              <a:rPr lang="id-ID" dirty="0">
                <a:solidFill>
                  <a:srgbClr val="FF0000"/>
                </a:solidFill>
              </a:rPr>
              <a:t>Memasukkan</a:t>
            </a:r>
            <a:r>
              <a:rPr lang="id-ID" dirty="0"/>
              <a:t> </a:t>
            </a:r>
            <a:r>
              <a:rPr lang="id-ID" dirty="0">
                <a:solidFill>
                  <a:srgbClr val="0070C0"/>
                </a:solidFill>
              </a:rPr>
              <a:t>(Enter/</a:t>
            </a:r>
            <a:r>
              <a:rPr lang="id-ID" dirty="0">
                <a:solidFill>
                  <a:srgbClr val="FF0000"/>
                </a:solidFill>
              </a:rPr>
              <a:t>E</a:t>
            </a:r>
            <a:r>
              <a:rPr lang="id-ID" dirty="0">
                <a:solidFill>
                  <a:srgbClr val="0070C0"/>
                </a:solidFill>
              </a:rPr>
              <a:t>) </a:t>
            </a:r>
            <a:r>
              <a:rPr lang="id-ID" dirty="0"/>
              <a:t>mahasiswa</a:t>
            </a:r>
            <a:r>
              <a:rPr lang="id-ID" dirty="0">
                <a:sym typeface="Wingdings" panose="05000000000000000000" pitchFamily="2" charset="2"/>
              </a:rPr>
              <a:t> ke </a:t>
            </a:r>
            <a:r>
              <a:rPr lang="id-ID" dirty="0"/>
              <a:t>tugas besar.</a:t>
            </a:r>
          </a:p>
          <a:p>
            <a:r>
              <a:rPr lang="id-ID" dirty="0">
                <a:solidFill>
                  <a:srgbClr val="FF0000"/>
                </a:solidFill>
              </a:rPr>
              <a:t>Menghapus </a:t>
            </a:r>
            <a:r>
              <a:rPr lang="id-ID" dirty="0">
                <a:solidFill>
                  <a:srgbClr val="0070C0"/>
                </a:solidFill>
              </a:rPr>
              <a:t>(Remove/</a:t>
            </a:r>
            <a:r>
              <a:rPr lang="id-ID" dirty="0">
                <a:solidFill>
                  <a:srgbClr val="FF0000"/>
                </a:solidFill>
              </a:rPr>
              <a:t>Rmv</a:t>
            </a:r>
            <a:r>
              <a:rPr lang="id-ID" dirty="0">
                <a:solidFill>
                  <a:srgbClr val="0070C0"/>
                </a:solidFill>
              </a:rPr>
              <a:t>) </a:t>
            </a:r>
            <a:r>
              <a:rPr lang="id-ID" dirty="0"/>
              <a:t>mahasiswa dari tugas besar.</a:t>
            </a:r>
          </a:p>
        </p:txBody>
      </p:sp>
    </p:spTree>
    <p:extLst>
      <p:ext uri="{BB962C8B-B14F-4D97-AF65-F5344CB8AC3E}">
        <p14:creationId xmlns:p14="http://schemas.microsoft.com/office/powerpoint/2010/main" val="2895012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 Pemilihan Presentator</a:t>
            </a:r>
            <a:r>
              <a:rPr lang="en-US" dirty="0"/>
              <a:t/>
            </a:r>
            <a:br>
              <a:rPr lang="en-US" dirty="0"/>
            </a:br>
            <a:r>
              <a:rPr lang="id-ID" sz="3200" b="1" dirty="0">
                <a:solidFill>
                  <a:srgbClr val="0070C0"/>
                </a:solidFill>
              </a:rPr>
              <a:t>fitur – </a:t>
            </a:r>
            <a:r>
              <a:rPr lang="id-ID" sz="3200" b="1" dirty="0">
                <a:solidFill>
                  <a:srgbClr val="FF0000"/>
                </a:solidFill>
              </a:rPr>
              <a:t>6. Pengundian dan Penilaian Presentasi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solidFill>
                  <a:srgbClr val="FF0000"/>
                </a:solidFill>
              </a:rPr>
              <a:t>Melihat </a:t>
            </a:r>
            <a:r>
              <a:rPr lang="id-ID" dirty="0">
                <a:solidFill>
                  <a:srgbClr val="0070C0"/>
                </a:solidFill>
              </a:rPr>
              <a:t>(Read/</a:t>
            </a:r>
            <a:r>
              <a:rPr lang="id-ID" dirty="0">
                <a:solidFill>
                  <a:srgbClr val="FF0000"/>
                </a:solidFill>
              </a:rPr>
              <a:t>R</a:t>
            </a:r>
            <a:r>
              <a:rPr lang="id-ID" dirty="0">
                <a:solidFill>
                  <a:srgbClr val="0070C0"/>
                </a:solidFill>
              </a:rPr>
              <a:t>)</a:t>
            </a:r>
            <a:r>
              <a:rPr lang="id-ID" b="1" dirty="0">
                <a:solidFill>
                  <a:srgbClr val="0070C0"/>
                </a:solidFill>
              </a:rPr>
              <a:t> </a:t>
            </a:r>
            <a:r>
              <a:rPr lang="id-ID" dirty="0"/>
              <a:t>penilaian mahasiswa yang telah melakukan presentasi. </a:t>
            </a:r>
          </a:p>
          <a:p>
            <a:r>
              <a:rPr lang="id-ID" dirty="0">
                <a:solidFill>
                  <a:srgbClr val="FF0000"/>
                </a:solidFill>
              </a:rPr>
              <a:t>Melakukan pengundian </a:t>
            </a:r>
            <a:r>
              <a:rPr lang="id-ID" dirty="0">
                <a:solidFill>
                  <a:srgbClr val="0070C0"/>
                </a:solidFill>
              </a:rPr>
              <a:t>(Create/</a:t>
            </a:r>
            <a:r>
              <a:rPr lang="id-ID" dirty="0">
                <a:solidFill>
                  <a:srgbClr val="FF0000"/>
                </a:solidFill>
              </a:rPr>
              <a:t>C</a:t>
            </a:r>
            <a:r>
              <a:rPr lang="id-ID" dirty="0">
                <a:solidFill>
                  <a:srgbClr val="0070C0"/>
                </a:solidFill>
              </a:rPr>
              <a:t>)</a:t>
            </a:r>
            <a:r>
              <a:rPr lang="id-ID" b="1" dirty="0">
                <a:solidFill>
                  <a:srgbClr val="0070C0"/>
                </a:solidFill>
              </a:rPr>
              <a:t> </a:t>
            </a:r>
            <a:r>
              <a:rPr lang="id-ID" dirty="0"/>
              <a:t>mahasiswa yang belum melakukan presentasi berdasarkan kelas mahasiswa.</a:t>
            </a:r>
          </a:p>
          <a:p>
            <a:r>
              <a:rPr lang="id-ID" dirty="0">
                <a:solidFill>
                  <a:srgbClr val="FF0000"/>
                </a:solidFill>
              </a:rPr>
              <a:t>Memberikan penilaian </a:t>
            </a:r>
            <a:r>
              <a:rPr lang="id-ID" dirty="0">
                <a:solidFill>
                  <a:srgbClr val="0070C0"/>
                </a:solidFill>
              </a:rPr>
              <a:t>(Enter/</a:t>
            </a:r>
            <a:r>
              <a:rPr lang="id-ID" dirty="0">
                <a:solidFill>
                  <a:srgbClr val="FF0000"/>
                </a:solidFill>
              </a:rPr>
              <a:t>E</a:t>
            </a:r>
            <a:r>
              <a:rPr lang="id-ID" dirty="0">
                <a:solidFill>
                  <a:srgbClr val="0070C0"/>
                </a:solidFill>
              </a:rPr>
              <a:t>)</a:t>
            </a:r>
            <a:r>
              <a:rPr lang="id-ID" b="1" dirty="0">
                <a:solidFill>
                  <a:srgbClr val="0070C0"/>
                </a:solidFill>
              </a:rPr>
              <a:t> </a:t>
            </a:r>
            <a:r>
              <a:rPr lang="id-ID" dirty="0"/>
              <a:t>terhadap mahasis-wa yang terpilih maju presentasi.</a:t>
            </a:r>
          </a:p>
          <a:p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8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 Pemilihan Presentator</a:t>
            </a:r>
            <a:r>
              <a:rPr lang="en-US" dirty="0"/>
              <a:t/>
            </a:r>
            <a:br>
              <a:rPr lang="en-US" dirty="0"/>
            </a:br>
            <a:r>
              <a:rPr lang="id-ID" sz="3200" b="1" dirty="0">
                <a:solidFill>
                  <a:srgbClr val="0070C0"/>
                </a:solidFill>
              </a:rPr>
              <a:t>fitur – </a:t>
            </a:r>
            <a:r>
              <a:rPr lang="id-ID" sz="3200" b="1" dirty="0">
                <a:solidFill>
                  <a:srgbClr val="FF0000"/>
                </a:solidFill>
              </a:rPr>
              <a:t>7. Logout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solidFill>
                  <a:srgbClr val="FF0000"/>
                </a:solidFill>
              </a:rPr>
              <a:t>Menghapus session </a:t>
            </a:r>
            <a:r>
              <a:rPr lang="id-ID" dirty="0">
                <a:solidFill>
                  <a:srgbClr val="0070C0"/>
                </a:solidFill>
              </a:rPr>
              <a:t>(Remove/</a:t>
            </a:r>
            <a:r>
              <a:rPr lang="id-ID" dirty="0">
                <a:solidFill>
                  <a:srgbClr val="FF0000"/>
                </a:solidFill>
              </a:rPr>
              <a:t>Rmv</a:t>
            </a:r>
            <a:r>
              <a:rPr lang="id-ID" dirty="0">
                <a:solidFill>
                  <a:srgbClr val="0070C0"/>
                </a:solidFill>
              </a:rPr>
              <a:t>)</a:t>
            </a:r>
            <a:r>
              <a:rPr lang="id-ID" b="1" dirty="0">
                <a:solidFill>
                  <a:srgbClr val="0070C0"/>
                </a:solidFill>
              </a:rPr>
              <a:t> </a:t>
            </a:r>
            <a:r>
              <a:rPr lang="id-ID" dirty="0"/>
              <a:t>session.</a:t>
            </a:r>
          </a:p>
          <a:p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23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5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 Pemilihan Presentator</a:t>
            </a:r>
            <a:r>
              <a:rPr lang="en-US" dirty="0"/>
              <a:t/>
            </a:r>
            <a:br>
              <a:rPr lang="en-US" dirty="0"/>
            </a:br>
            <a:r>
              <a:rPr lang="id-ID" sz="3200" b="1" dirty="0">
                <a:solidFill>
                  <a:srgbClr val="0070C0"/>
                </a:solidFill>
              </a:rPr>
              <a:t>hak akses - </a:t>
            </a:r>
            <a:r>
              <a:rPr lang="id-ID" sz="3200" b="1" dirty="0">
                <a:solidFill>
                  <a:srgbClr val="FF0000"/>
                </a:solidFill>
              </a:rPr>
              <a:t>keseluruhan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id-ID" dirty="0"/>
              <a:t> pemilihan presentator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/ </a:t>
            </a:r>
            <a:r>
              <a:rPr lang="en-US" dirty="0" err="1"/>
              <a:t>fungsinya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.</a:t>
            </a:r>
          </a:p>
          <a:p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id-ID" dirty="0"/>
              <a:t>SI Pemilihan Presentator</a:t>
            </a:r>
            <a:r>
              <a:rPr lang="en-US" dirty="0"/>
              <a:t>:</a:t>
            </a:r>
          </a:p>
          <a:p>
            <a:pPr marL="914377" lvl="1" indent="-457200">
              <a:buFont typeface="+mj-lt"/>
              <a:buAutoNum type="arabicParenR"/>
            </a:pPr>
            <a:r>
              <a:rPr lang="id-ID" dirty="0"/>
              <a:t>Admin</a:t>
            </a:r>
            <a:r>
              <a:rPr lang="en-US" dirty="0"/>
              <a:t> (</a:t>
            </a:r>
            <a:r>
              <a:rPr lang="id-ID" dirty="0"/>
              <a:t>ADM</a:t>
            </a:r>
            <a:r>
              <a:rPr lang="en-US" dirty="0"/>
              <a:t>)</a:t>
            </a:r>
          </a:p>
          <a:p>
            <a:pPr marL="914377" lvl="1" indent="-457200">
              <a:buFont typeface="+mj-lt"/>
              <a:buAutoNum type="arabicParenR"/>
            </a:pPr>
            <a:r>
              <a:rPr lang="id-ID" dirty="0"/>
              <a:t>Mahasiswa</a:t>
            </a:r>
            <a:r>
              <a:rPr lang="en-US" dirty="0"/>
              <a:t> (</a:t>
            </a:r>
            <a:r>
              <a:rPr lang="id-ID" dirty="0"/>
              <a:t>MHS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9533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 Pemilihan Presentator</a:t>
            </a:r>
            <a:r>
              <a:rPr lang="en-US" dirty="0"/>
              <a:t/>
            </a:r>
            <a:br>
              <a:rPr lang="en-US" dirty="0"/>
            </a:br>
            <a:r>
              <a:rPr lang="id-ID" sz="3200" b="1" dirty="0">
                <a:solidFill>
                  <a:srgbClr val="0070C0"/>
                </a:solidFill>
              </a:rPr>
              <a:t>hak akses - </a:t>
            </a:r>
            <a:r>
              <a:rPr lang="id-ID" sz="3200" b="1" dirty="0">
                <a:solidFill>
                  <a:srgbClr val="FF0000"/>
                </a:solidFill>
              </a:rPr>
              <a:t>icon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1" y="1969765"/>
            <a:ext cx="2160000" cy="216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658" y="3577025"/>
            <a:ext cx="2160000" cy="216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56251" y="3154268"/>
            <a:ext cx="3749040" cy="108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5400" dirty="0"/>
              <a:t>ADMIN</a:t>
            </a:r>
            <a:endParaRPr lang="id-ID" sz="6000" dirty="0"/>
          </a:p>
        </p:txBody>
      </p:sp>
      <p:sp>
        <p:nvSpPr>
          <p:cNvPr id="7" name="Rectangle 6"/>
          <p:cNvSpPr/>
          <p:nvPr/>
        </p:nvSpPr>
        <p:spPr>
          <a:xfrm>
            <a:off x="2796231" y="4866030"/>
            <a:ext cx="4401854" cy="108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5400" dirty="0"/>
              <a:t>MAHASISWA</a:t>
            </a:r>
          </a:p>
        </p:txBody>
      </p:sp>
    </p:spTree>
    <p:extLst>
      <p:ext uri="{BB962C8B-B14F-4D97-AF65-F5344CB8AC3E}">
        <p14:creationId xmlns:p14="http://schemas.microsoft.com/office/powerpoint/2010/main" val="563170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 Pemilihan Presentator</a:t>
            </a:r>
            <a:r>
              <a:rPr lang="en-US" dirty="0"/>
              <a:t/>
            </a:r>
            <a:br>
              <a:rPr lang="en-US" dirty="0"/>
            </a:br>
            <a:r>
              <a:rPr lang="id-ID" sz="3200" b="1" dirty="0">
                <a:solidFill>
                  <a:srgbClr val="0070C0"/>
                </a:solidFill>
              </a:rPr>
              <a:t>hak akses – </a:t>
            </a:r>
            <a:r>
              <a:rPr lang="id-ID" sz="3200" b="1" dirty="0">
                <a:solidFill>
                  <a:srgbClr val="FF0000"/>
                </a:solidFill>
              </a:rPr>
              <a:t>tentang admin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Dijabat oleh Teguh Pribadi selaku dosen pengampu pemrograman web di semester 3 2016-2017.</a:t>
            </a:r>
            <a:endParaRPr lang="en-US" dirty="0"/>
          </a:p>
          <a:p>
            <a:r>
              <a:rPr lang="id-ID" dirty="0"/>
              <a:t>Memiliki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id-ID" dirty="0"/>
              <a:t>penuh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id-ID" dirty="0"/>
              <a:t>SI Pemilihan Presentator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154" y="11694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6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3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47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SI Pemilihan Presentator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hak akses – </a:t>
            </a:r>
            <a:r>
              <a:rPr lang="id-ID" sz="3200" b="1" dirty="0">
                <a:solidFill>
                  <a:srgbClr val="FF0000"/>
                </a:solidFill>
              </a:rPr>
              <a:t>tentang mahasiswa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id-ID" dirty="0"/>
              <a:t>objek pengolahan data dalam proses pemilihan presentator tugas besar pemrograman web</a:t>
            </a:r>
            <a:r>
              <a:rPr lang="en-US" dirty="0"/>
              <a:t>.</a:t>
            </a:r>
          </a:p>
          <a:p>
            <a:r>
              <a:rPr lang="id-ID" dirty="0"/>
              <a:t>Mahasiswa dalam sistem ini adalah MI-1, MI-4, MI6 semester 3 TA 2016-2017 AKN Bojonegoro.</a:t>
            </a:r>
          </a:p>
          <a:p>
            <a:r>
              <a:rPr lang="id-ID" dirty="0"/>
              <a:t>Akses mahasiswa terbatas membaca data yang ada dalam sistem.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154" y="11694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18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SI Pemilihan Presentator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hak akses – </a:t>
            </a:r>
            <a:r>
              <a:rPr lang="id-ID" sz="3200" b="1" dirty="0">
                <a:solidFill>
                  <a:srgbClr val="FF0000"/>
                </a:solidFill>
              </a:rPr>
              <a:t>rincian akses admin dan mahasiswa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95" y="1442506"/>
            <a:ext cx="8873867" cy="4501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373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9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Email : </a:t>
            </a:r>
            <a:r>
              <a:rPr lang="en-US" sz="2400" dirty="0" err="1">
                <a:solidFill>
                  <a:prstClr val="white">
                    <a:lumMod val="65000"/>
                  </a:prstClr>
                </a:solidFill>
                <a:hlinkClick r:id="rId2"/>
              </a:rPr>
              <a:t>pribadi</a:t>
            </a:r>
            <a:r>
              <a:rPr lang="id-ID" sz="2400" dirty="0">
                <a:solidFill>
                  <a:prstClr val="white">
                    <a:lumMod val="65000"/>
                  </a:prstClr>
                </a:solidFill>
                <a:hlinkClick r:id="rId2"/>
              </a:rPr>
              <a:t>.aknbjn</a:t>
            </a:r>
            <a:r>
              <a:rPr lang="en-US" sz="2400" dirty="0">
                <a:solidFill>
                  <a:prstClr val="white">
                    <a:lumMod val="65000"/>
                  </a:prstClr>
                </a:solidFill>
                <a:hlinkClick r:id="rId2"/>
              </a:rPr>
              <a:t>@</a:t>
            </a:r>
            <a:r>
              <a:rPr lang="id-ID" sz="2400" dirty="0">
                <a:solidFill>
                  <a:prstClr val="white">
                    <a:lumMod val="65000"/>
                  </a:prstClr>
                </a:solidFill>
                <a:hlinkClick r:id="rId2"/>
              </a:rPr>
              <a:t>gmail</a:t>
            </a:r>
            <a:r>
              <a:rPr lang="en-US" sz="2400" dirty="0">
                <a:solidFill>
                  <a:prstClr val="white">
                    <a:lumMod val="65000"/>
                  </a:prstClr>
                </a:solidFill>
                <a:hlinkClick r:id="rId2"/>
              </a:rPr>
              <a:t>.com</a:t>
            </a:r>
            <a:endParaRPr lang="en-US" sz="2400" dirty="0">
              <a:solidFill>
                <a:prstClr val="white">
                  <a:lumMod val="65000"/>
                </a:prstClr>
              </a:solidFill>
            </a:endParaRPr>
          </a:p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</a:rPr>
              <a:t>Site : </a:t>
            </a:r>
            <a:r>
              <a:rPr lang="en-US" sz="2400" dirty="0">
                <a:solidFill>
                  <a:prstClr val="white">
                    <a:lumMod val="65000"/>
                  </a:prstClr>
                </a:solidFill>
                <a:hlinkClick r:id="rId3"/>
              </a:rPr>
              <a:t>http://pribadi.transcipta.com</a:t>
            </a:r>
            <a:r>
              <a:rPr lang="id-ID" sz="2400" dirty="0">
                <a:solidFill>
                  <a:prstClr val="white">
                    <a:lumMod val="65000"/>
                  </a:prstClr>
                </a:solidFill>
              </a:rPr>
              <a:t>  - </a:t>
            </a:r>
            <a:r>
              <a:rPr lang="id-ID" sz="2400" dirty="0">
                <a:solidFill>
                  <a:prstClr val="white">
                    <a:lumMod val="65000"/>
                  </a:prstClr>
                </a:solidFill>
                <a:hlinkClick r:id="rId4"/>
              </a:rPr>
              <a:t>http://pribadi.fortuna-corp.com/</a:t>
            </a:r>
            <a:r>
              <a:rPr lang="id-ID" sz="2400" dirty="0">
                <a:solidFill>
                  <a:prstClr val="white">
                    <a:lumMod val="65000"/>
                  </a:prstClr>
                </a:solidFill>
              </a:rPr>
              <a:t> </a:t>
            </a:r>
            <a:endParaRPr lang="en-US" sz="2400" dirty="0">
              <a:solidFill>
                <a:prstClr val="white">
                  <a:lumMod val="65000"/>
                </a:prstClr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WA/SMS/</a:t>
            </a:r>
            <a:r>
              <a:rPr lang="en-US" sz="1200" dirty="0">
                <a:solidFill>
                  <a:prstClr val="black"/>
                </a:solidFill>
              </a:rPr>
              <a:t>Call</a:t>
            </a:r>
            <a:r>
              <a:rPr lang="en-US" dirty="0">
                <a:solidFill>
                  <a:prstClr val="black"/>
                </a:solidFill>
              </a:rPr>
              <a:t>/Telegram/Line : </a:t>
            </a:r>
            <a:r>
              <a:rPr lang="en-US" dirty="0">
                <a:solidFill>
                  <a:srgbClr val="5B9BD5">
                    <a:lumMod val="40000"/>
                    <a:lumOff val="60000"/>
                  </a:srgbClr>
                </a:solidFill>
              </a:rPr>
              <a:t>0857 3600 3963</a:t>
            </a:r>
          </a:p>
        </p:txBody>
      </p:sp>
    </p:spTree>
    <p:extLst>
      <p:ext uri="{BB962C8B-B14F-4D97-AF65-F5344CB8AC3E}">
        <p14:creationId xmlns:p14="http://schemas.microsoft.com/office/powerpoint/2010/main" val="404405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27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3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b="1">
                <a:solidFill>
                  <a:prstClr val="black"/>
                </a:solidFill>
              </a:rPr>
              <a:t>ANALISIS SI </a:t>
            </a:r>
            <a:r>
              <a:rPr lang="id-ID" sz="4000" b="1" dirty="0">
                <a:solidFill>
                  <a:prstClr val="black"/>
                </a:solidFill>
              </a:rPr>
              <a:t>Pemilihan Presentator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7525" indent="-517525"/>
            <a:r>
              <a:rPr lang="en-US" dirty="0" err="1"/>
              <a:t>Konsep</a:t>
            </a:r>
            <a:endParaRPr lang="en-US" dirty="0"/>
          </a:p>
          <a:p>
            <a:pPr marL="517525" indent="-517525"/>
            <a:r>
              <a:rPr lang="en-US" dirty="0" err="1"/>
              <a:t>Fitur</a:t>
            </a:r>
            <a:endParaRPr lang="id-ID" dirty="0"/>
          </a:p>
          <a:p>
            <a:pPr marL="517525" indent="-517525"/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endParaRPr lang="en-US" dirty="0"/>
          </a:p>
          <a:p>
            <a:pPr marL="517525" indent="-517525"/>
            <a:r>
              <a:rPr lang="en-US" dirty="0"/>
              <a:t>Contact me</a:t>
            </a:r>
          </a:p>
        </p:txBody>
      </p:sp>
    </p:spTree>
    <p:extLst>
      <p:ext uri="{BB962C8B-B14F-4D97-AF65-F5344CB8AC3E}">
        <p14:creationId xmlns:p14="http://schemas.microsoft.com/office/powerpoint/2010/main" val="384609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</a:t>
            </a:r>
            <a:r>
              <a:rPr lang="id-ID" dirty="0"/>
              <a:t>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3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 Pemilihan Presentator</a:t>
            </a:r>
            <a:r>
              <a:rPr lang="en-US" dirty="0"/>
              <a:t/>
            </a:r>
            <a:br>
              <a:rPr lang="en-US" dirty="0"/>
            </a:br>
            <a:r>
              <a:rPr lang="id-ID" sz="3200" b="1" dirty="0">
                <a:solidFill>
                  <a:srgbClr val="0070C0"/>
                </a:solidFill>
              </a:rPr>
              <a:t>konsep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600" dirty="0"/>
              <a:t>SI Pemilihan Presentator</a:t>
            </a:r>
            <a:r>
              <a:rPr lang="en-US" sz="2600" dirty="0"/>
              <a:t> </a:t>
            </a:r>
            <a:r>
              <a:rPr lang="en-US" sz="2600" dirty="0" err="1"/>
              <a:t>dikembangkan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FF0000"/>
                </a:solidFill>
              </a:rPr>
              <a:t>berbasis</a:t>
            </a:r>
            <a:r>
              <a:rPr lang="en-US" sz="2600" dirty="0">
                <a:solidFill>
                  <a:srgbClr val="FF0000"/>
                </a:solidFill>
              </a:rPr>
              <a:t> web</a:t>
            </a:r>
            <a:r>
              <a:rPr lang="en-US" sz="2600" dirty="0"/>
              <a:t>.</a:t>
            </a:r>
          </a:p>
          <a:p>
            <a:r>
              <a:rPr lang="en-US" sz="2600" dirty="0" err="1">
                <a:solidFill>
                  <a:srgbClr val="FF0000"/>
                </a:solidFill>
              </a:rPr>
              <a:t>Penerapan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hak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akses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/>
              <a:t>terhadap</a:t>
            </a:r>
            <a:r>
              <a:rPr lang="en-US" sz="2600" dirty="0"/>
              <a:t> </a:t>
            </a:r>
            <a:r>
              <a:rPr lang="en-US" sz="2600" dirty="0" err="1"/>
              <a:t>penggunaan</a:t>
            </a:r>
            <a:r>
              <a:rPr lang="en-US" sz="2600" dirty="0"/>
              <a:t> </a:t>
            </a:r>
            <a:r>
              <a:rPr lang="en-US" sz="2600" dirty="0" err="1"/>
              <a:t>fitur</a:t>
            </a:r>
            <a:r>
              <a:rPr lang="en-US" sz="2600" dirty="0"/>
              <a:t> </a:t>
            </a:r>
            <a:r>
              <a:rPr lang="en-US" sz="2600" dirty="0" err="1"/>
              <a:t>aplikasi</a:t>
            </a:r>
            <a:r>
              <a:rPr lang="en-US" sz="2600" dirty="0"/>
              <a:t>.</a:t>
            </a:r>
          </a:p>
          <a:p>
            <a:r>
              <a:rPr lang="en-US" sz="2600" dirty="0" err="1">
                <a:solidFill>
                  <a:srgbClr val="FF0000"/>
                </a:solidFill>
              </a:rPr>
              <a:t>Memuat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fitur-fitur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fungsional</a:t>
            </a:r>
            <a:r>
              <a:rPr lang="en-US" sz="2600" dirty="0"/>
              <a:t> </a:t>
            </a:r>
            <a:r>
              <a:rPr lang="id-ID" sz="2600" dirty="0"/>
              <a:t>dalam </a:t>
            </a:r>
            <a:r>
              <a:rPr lang="en-US" sz="2600" dirty="0" err="1"/>
              <a:t>pelaksanaan</a:t>
            </a:r>
            <a:r>
              <a:rPr lang="en-US" sz="2600" dirty="0"/>
              <a:t> </a:t>
            </a:r>
            <a:r>
              <a:rPr lang="id-ID" sz="2600" dirty="0"/>
              <a:t>pemilihan secara random terkomputerisasi untuk mahasiswa yang akan maju presentasi</a:t>
            </a:r>
            <a:r>
              <a:rPr lang="en-US" sz="2600" dirty="0"/>
              <a:t>.</a:t>
            </a:r>
            <a:endParaRPr lang="id-ID" sz="2600" dirty="0"/>
          </a:p>
          <a:p>
            <a:r>
              <a:rPr lang="id-ID" sz="2600" dirty="0">
                <a:solidFill>
                  <a:srgbClr val="FF0000"/>
                </a:solidFill>
              </a:rPr>
              <a:t>Menerapkan ketertiban &amp; kedisiplinan proses penilaian</a:t>
            </a:r>
            <a:r>
              <a:rPr lang="id-ID" sz="2600" dirty="0"/>
              <a:t> serta </a:t>
            </a:r>
            <a:r>
              <a:rPr lang="id-ID" sz="2600" dirty="0">
                <a:solidFill>
                  <a:srgbClr val="FF0000"/>
                </a:solidFill>
              </a:rPr>
              <a:t>menghilangkan subjektifitas </a:t>
            </a:r>
            <a:r>
              <a:rPr lang="id-ID" sz="2600" dirty="0"/>
              <a:t>dalam pemilihan urutan presentator.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6953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Fitur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2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 Pemilihan Presentator</a:t>
            </a:r>
            <a:r>
              <a:rPr lang="en-US" dirty="0"/>
              <a:t/>
            </a:r>
            <a:br>
              <a:rPr lang="en-US" dirty="0"/>
            </a:br>
            <a:r>
              <a:rPr lang="id-ID" sz="3200" b="1" dirty="0">
                <a:solidFill>
                  <a:srgbClr val="0070C0"/>
                </a:solidFill>
              </a:rPr>
              <a:t>fitur - </a:t>
            </a:r>
            <a:r>
              <a:rPr lang="id-ID" sz="3200" b="1" dirty="0">
                <a:solidFill>
                  <a:srgbClr val="FF0000"/>
                </a:solidFill>
              </a:rPr>
              <a:t>keseluruhan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710497"/>
            <a:ext cx="8319407" cy="4637315"/>
          </a:xfrm>
        </p:spPr>
        <p:txBody>
          <a:bodyPr>
            <a:normAutofit/>
          </a:bodyPr>
          <a:lstStyle/>
          <a:p>
            <a:r>
              <a:rPr lang="id-ID" dirty="0"/>
              <a:t>Adalah sebuah fasilitas fungsional / fasilitas tulang punggung dalam penerapan Pemilihan Presentator di matakuliah Pemrograman Web yang diampu Teguh Pribadi. </a:t>
            </a:r>
          </a:p>
          <a:p>
            <a:r>
              <a:rPr lang="id-ID" dirty="0"/>
              <a:t>Diantara fiturnya:</a:t>
            </a:r>
          </a:p>
          <a:p>
            <a:pPr marL="901700" indent="-431800">
              <a:spcBef>
                <a:spcPts val="0"/>
              </a:spcBef>
              <a:buFont typeface="+mj-lt"/>
              <a:buAutoNum type="arabicParenR"/>
            </a:pPr>
            <a:r>
              <a:rPr lang="id-ID" sz="2400" dirty="0"/>
              <a:t>Login</a:t>
            </a:r>
          </a:p>
          <a:p>
            <a:pPr marL="901700" indent="-431800">
              <a:spcBef>
                <a:spcPts val="0"/>
              </a:spcBef>
              <a:buFont typeface="+mj-lt"/>
              <a:buAutoNum type="arabicParenR"/>
            </a:pPr>
            <a:r>
              <a:rPr lang="id-ID" sz="2400" dirty="0"/>
              <a:t>Halaman Utama</a:t>
            </a:r>
          </a:p>
          <a:p>
            <a:pPr marL="901700" indent="-431800">
              <a:spcBef>
                <a:spcPts val="0"/>
              </a:spcBef>
              <a:buFont typeface="+mj-lt"/>
              <a:buAutoNum type="arabicParenR"/>
            </a:pPr>
            <a:r>
              <a:rPr lang="id-ID" sz="2400" dirty="0"/>
              <a:t>Mahasiswa</a:t>
            </a:r>
          </a:p>
          <a:p>
            <a:pPr marL="901700" indent="-431800">
              <a:spcBef>
                <a:spcPts val="0"/>
              </a:spcBef>
              <a:buFont typeface="+mj-lt"/>
              <a:buAutoNum type="arabicParenR"/>
            </a:pPr>
            <a:r>
              <a:rPr lang="id-ID" sz="2400" dirty="0"/>
              <a:t>Kelas</a:t>
            </a:r>
          </a:p>
          <a:p>
            <a:pPr marL="901700" indent="-431800">
              <a:spcBef>
                <a:spcPts val="0"/>
              </a:spcBef>
              <a:buFont typeface="+mj-lt"/>
              <a:buAutoNum type="arabicParenR"/>
            </a:pPr>
            <a:r>
              <a:rPr lang="id-ID" sz="2400" dirty="0"/>
              <a:t>Tugas Besar</a:t>
            </a:r>
          </a:p>
          <a:p>
            <a:pPr marL="901700" indent="-431800">
              <a:spcBef>
                <a:spcPts val="0"/>
              </a:spcBef>
              <a:buFont typeface="+mj-lt"/>
              <a:buAutoNum type="arabicParenR"/>
            </a:pPr>
            <a:r>
              <a:rPr lang="id-ID" sz="2400" dirty="0"/>
              <a:t>Pengundian dan Penilaian Presentasi</a:t>
            </a:r>
          </a:p>
          <a:p>
            <a:pPr marL="901700" indent="-431800">
              <a:spcBef>
                <a:spcPts val="0"/>
              </a:spcBef>
              <a:buFont typeface="+mj-lt"/>
              <a:buAutoNum type="arabicParenR"/>
            </a:pPr>
            <a:r>
              <a:rPr lang="id-ID" sz="2400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81418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 Pemilihan Presentator</a:t>
            </a:r>
            <a:r>
              <a:rPr lang="en-US" dirty="0"/>
              <a:t/>
            </a:r>
            <a:br>
              <a:rPr lang="en-US" dirty="0"/>
            </a:br>
            <a:r>
              <a:rPr lang="id-ID" sz="3200" b="1" dirty="0">
                <a:solidFill>
                  <a:srgbClr val="0070C0"/>
                </a:solidFill>
              </a:rPr>
              <a:t>fitur – </a:t>
            </a:r>
            <a:r>
              <a:rPr lang="id-ID" sz="3200" b="1" dirty="0">
                <a:solidFill>
                  <a:srgbClr val="FF0000"/>
                </a:solidFill>
              </a:rPr>
              <a:t>1. Login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>
                <a:sym typeface="Wingdings" panose="05000000000000000000" pitchFamily="2" charset="2"/>
              </a:rPr>
              <a:t>halaman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login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masuk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id-ID" dirty="0">
                <a:sym typeface="Wingdings" panose="05000000000000000000" pitchFamily="2" charset="2"/>
              </a:rPr>
              <a:t>SI Pemilihan Presentator.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id-ID" dirty="0">
                <a:sym typeface="Wingdings" panose="05000000000000000000" pitchFamily="2" charset="2"/>
              </a:rPr>
              <a:t>Ketentuan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autentifikasi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id-ID" dirty="0">
                <a:sym typeface="Wingdings" panose="05000000000000000000" pitchFamily="2" charset="2"/>
              </a:rPr>
              <a:t>yang benar adalah kesesuaian antara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id-ID" dirty="0">
                <a:solidFill>
                  <a:srgbClr val="FF0000"/>
                </a:solidFill>
                <a:sym typeface="Wingdings" panose="05000000000000000000" pitchFamily="2" charset="2"/>
              </a:rPr>
              <a:t>id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dan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password</a:t>
            </a:r>
            <a:r>
              <a:rPr lang="id-ID" dirty="0">
                <a:sym typeface="Wingdings" panose="05000000000000000000" pitchFamily="2" charset="2"/>
              </a:rPr>
              <a:t>. </a:t>
            </a:r>
          </a:p>
          <a:p>
            <a:r>
              <a:rPr lang="id-ID" dirty="0">
                <a:sym typeface="Wingdings" panose="05000000000000000000" pitchFamily="2" charset="2"/>
              </a:rPr>
              <a:t>Id dan password yang sesuai akan </a:t>
            </a:r>
            <a:r>
              <a:rPr lang="id-ID" dirty="0">
                <a:solidFill>
                  <a:srgbClr val="FF0000"/>
                </a:solidFill>
                <a:sym typeface="Wingdings" panose="05000000000000000000" pitchFamily="2" charset="2"/>
              </a:rPr>
              <a:t>dibentuk session </a:t>
            </a:r>
            <a:r>
              <a:rPr lang="id-ID" dirty="0">
                <a:sym typeface="Wingdings" panose="05000000000000000000" pitchFamily="2" charset="2"/>
              </a:rPr>
              <a:t>sebagai pengunci login.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id-ID" dirty="0">
                <a:sym typeface="Wingdings" panose="05000000000000000000" pitchFamily="2" charset="2"/>
              </a:rPr>
              <a:t>Yang boleh login adalah admin dan mahasiswa.</a:t>
            </a:r>
          </a:p>
        </p:txBody>
      </p:sp>
    </p:spTree>
    <p:extLst>
      <p:ext uri="{BB962C8B-B14F-4D97-AF65-F5344CB8AC3E}">
        <p14:creationId xmlns:p14="http://schemas.microsoft.com/office/powerpoint/2010/main" val="75729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</TotalTime>
  <Words>569</Words>
  <Application>Microsoft Office PowerPoint</Application>
  <PresentationFormat>On-screen Show (4:3)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Adobe Heiti Std R</vt:lpstr>
      <vt:lpstr>Agency FB</vt:lpstr>
      <vt:lpstr>Arial</vt:lpstr>
      <vt:lpstr>Calibri</vt:lpstr>
      <vt:lpstr>Calibri Light</vt:lpstr>
      <vt:lpstr>Harlow Solid Italic</vt:lpstr>
      <vt:lpstr>Rockwell</vt:lpstr>
      <vt:lpstr>Segoe UI Semilight</vt:lpstr>
      <vt:lpstr>Wingdings</vt:lpstr>
      <vt:lpstr>Office Theme</vt:lpstr>
      <vt:lpstr>ANALISIS Sistem Informasi (SI) Pemilihan Presentator</vt:lpstr>
      <vt:lpstr>PowerPoint Presentation</vt:lpstr>
      <vt:lpstr>PowerPoint Presentation</vt:lpstr>
      <vt:lpstr>ANALISIS SI Pemilihan Presentator</vt:lpstr>
      <vt:lpstr>Konsep</vt:lpstr>
      <vt:lpstr>SI Pemilihan Presentator konsep</vt:lpstr>
      <vt:lpstr>Fitur</vt:lpstr>
      <vt:lpstr>SI Pemilihan Presentator fitur - keseluruhan</vt:lpstr>
      <vt:lpstr>SI Pemilihan Presentator fitur – 1. Login</vt:lpstr>
      <vt:lpstr>SI Pemilihan Presentator fitur – 2. Halaman Utama</vt:lpstr>
      <vt:lpstr>SI Pemilihan Presentator fitur – 3. Mahasiswa </vt:lpstr>
      <vt:lpstr>SI Pemilihan Presentator fitur – 4. Kelas</vt:lpstr>
      <vt:lpstr>SI Pemilihan Presentator fitur – 5. Tugas Besar</vt:lpstr>
      <vt:lpstr>SI Pemilihan Presentator fitur – 6. Pengundian dan Penilaian Presentasi</vt:lpstr>
      <vt:lpstr>SI Pemilihan Presentator fitur – 7. Logout</vt:lpstr>
      <vt:lpstr>Hak Akses</vt:lpstr>
      <vt:lpstr>SI Pemilihan Presentator hak akses - keseluruhan</vt:lpstr>
      <vt:lpstr>SI Pemilihan Presentator hak akses - icon</vt:lpstr>
      <vt:lpstr>SI Pemilihan Presentator hak akses – tentang admin</vt:lpstr>
      <vt:lpstr>SI Pemilihan Presentator hak akses – tentang mahasiswa</vt:lpstr>
      <vt:lpstr>SI Pemilihan Presentator hak akses – rincian akses admin dan mahasiswa</vt:lpstr>
      <vt:lpstr>Contact Me</vt:lpstr>
      <vt:lpstr>Contact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tp-transcipta infotama</cp:lastModifiedBy>
  <cp:revision>1098</cp:revision>
  <dcterms:created xsi:type="dcterms:W3CDTF">2016-09-02T03:38:50Z</dcterms:created>
  <dcterms:modified xsi:type="dcterms:W3CDTF">2017-09-24T03:46:12Z</dcterms:modified>
</cp:coreProperties>
</file>