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257" r:id="rId5"/>
    <p:sldId id="289" r:id="rId6"/>
    <p:sldId id="290" r:id="rId7"/>
    <p:sldId id="300" r:id="rId8"/>
    <p:sldId id="299" r:id="rId9"/>
    <p:sldId id="340" r:id="rId10"/>
    <p:sldId id="341" r:id="rId11"/>
    <p:sldId id="334" r:id="rId12"/>
    <p:sldId id="342" r:id="rId13"/>
    <p:sldId id="343" r:id="rId14"/>
    <p:sldId id="344" r:id="rId15"/>
    <p:sldId id="345" r:id="rId16"/>
    <p:sldId id="346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7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122363"/>
            <a:ext cx="7886700" cy="2387600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dobe Heiti Std R" panose="020B0400000000000000" pitchFamily="34" charset="-128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0" name="Rectangle 19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1" name="Picture 20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2" name="Rectangle 21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9" name="Rectangle 18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5551714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6" name="Group 15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7" name="Rectangle 16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2" y="116932"/>
            <a:ext cx="8778232" cy="12330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628023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75269" y="1442496"/>
            <a:ext cx="8778231" cy="1332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254363" y="1460490"/>
            <a:ext cx="155863" cy="984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4" name="Rectangle 23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5" name="Picture 24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6" name="Rectangle 25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3" name="Rectangle 22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50"/>
            <a:ext cx="7410449" cy="2852737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7410449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7" name="Rectangle 16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9" name="Group 18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1" name="Rectangle 20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3" name="Rectangle 22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20" name="Rectangle 19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6373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21376" y="116943"/>
            <a:ext cx="314325" cy="13255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175269" y="187960"/>
            <a:ext cx="198119" cy="223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7" name="Group 16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8" name="Group 17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20" name="Rectangle 19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4" name="Picture 23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5" name="Rectangle 24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9" name="Rectangle 18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5210" y="6522818"/>
            <a:ext cx="9115404" cy="335186"/>
            <a:chOff x="296405" y="6312386"/>
            <a:chExt cx="8549329" cy="36173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96405" y="6312386"/>
              <a:ext cx="446658" cy="3617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 smtClean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 smtClean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 smtClean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  <p:grpSp>
          <p:nvGrpSpPr>
            <p:cNvPr id="16" name="Group 15"/>
            <p:cNvGrpSpPr/>
            <p:nvPr userDrawn="1"/>
          </p:nvGrpSpPr>
          <p:grpSpPr>
            <a:xfrm>
              <a:off x="708296" y="6340687"/>
              <a:ext cx="8137438" cy="328942"/>
              <a:chOff x="787573" y="6340709"/>
              <a:chExt cx="7935635" cy="328562"/>
            </a:xfrm>
          </p:grpSpPr>
          <p:grpSp>
            <p:nvGrpSpPr>
              <p:cNvPr id="17" name="Group 16"/>
              <p:cNvGrpSpPr/>
              <p:nvPr userDrawn="1"/>
            </p:nvGrpSpPr>
            <p:grpSpPr>
              <a:xfrm>
                <a:off x="6644585" y="6340709"/>
                <a:ext cx="2078623" cy="321678"/>
                <a:chOff x="4345885" y="6334359"/>
                <a:chExt cx="2078623" cy="321678"/>
              </a:xfrm>
            </p:grpSpPr>
            <p:sp>
              <p:nvSpPr>
                <p:cNvPr id="19" name="Rectangle 18"/>
                <p:cNvSpPr/>
                <p:nvPr userDrawn="1"/>
              </p:nvSpPr>
              <p:spPr>
                <a:xfrm>
                  <a:off x="6148283" y="6334359"/>
                  <a:ext cx="276225" cy="3216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 userDrawn="1"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6384" y="6359760"/>
                  <a:ext cx="188230" cy="269475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1" name="Rectangle 20"/>
                <p:cNvSpPr/>
                <p:nvPr userDrawn="1"/>
              </p:nvSpPr>
              <p:spPr>
                <a:xfrm>
                  <a:off x="4345885" y="6334359"/>
                  <a:ext cx="1840500" cy="2948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indent="0" algn="r" defTabSz="914354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id-ID" sz="1200" b="1" i="0" dirty="0" smtClean="0">
                      <a:solidFill>
                        <a:srgbClr val="0070C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pribadi.</a:t>
                  </a:r>
                  <a:r>
                    <a:rPr lang="id-ID" sz="1200" b="1" i="0" dirty="0" smtClean="0">
                      <a:solidFill>
                        <a:srgbClr val="FF660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transcipta</a:t>
                  </a:r>
                  <a:r>
                    <a:rPr lang="id-ID" sz="1200" b="1" i="0" dirty="0" smtClean="0">
                      <a:solidFill>
                        <a:srgbClr val="002060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.com</a:t>
                  </a:r>
                  <a:endParaRPr lang="en-US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p:grpSp>
          <p:sp>
            <p:nvSpPr>
              <p:cNvPr id="18" name="Rectangle 17"/>
              <p:cNvSpPr/>
              <p:nvPr userDrawn="1"/>
            </p:nvSpPr>
            <p:spPr>
              <a:xfrm>
                <a:off x="787573" y="6347592"/>
                <a:ext cx="1689815" cy="321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rtlCol="0" anchor="ctr"/>
              <a:lstStyle/>
              <a:p>
                <a:pPr marL="0" marR="0" indent="0" algn="l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d-ID" sz="1200" b="1" i="0" dirty="0" smtClean="0">
                    <a:solidFill>
                      <a:srgbClr val="0070C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pribadi.</a:t>
                </a:r>
                <a:r>
                  <a:rPr lang="id-ID" sz="1200" b="1" i="0" dirty="0" smtClean="0">
                    <a:solidFill>
                      <a:srgbClr val="FF000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fortuna-corp</a:t>
                </a:r>
                <a:r>
                  <a:rPr lang="id-ID" sz="1200" b="1" i="0" dirty="0" smtClean="0">
                    <a:solidFill>
                      <a:srgbClr val="002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.com</a:t>
                </a:r>
                <a:endParaRPr lang="en-US" sz="1200" b="1" i="0" dirty="0" smtClean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53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5F0AD-E0C7-4115-A496-7A5DE8405061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ibadi.transcipta.com/" TargetMode="External"/><Relationship Id="rId2" Type="http://schemas.openxmlformats.org/officeDocument/2006/relationships/hyperlink" Target="mailto:pribadi.aknbjn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ribadi.fortuna-cor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id-ID" sz="7200" dirty="0">
                <a:solidFill>
                  <a:prstClr val="black"/>
                </a:solidFill>
              </a:rPr>
              <a:t>SDLC PROTOTYPING</a:t>
            </a:r>
            <a:r>
              <a:rPr lang="id-ID" sz="4400" dirty="0">
                <a:solidFill>
                  <a:prstClr val="black"/>
                </a:solidFill>
              </a:rPr>
              <a:t/>
            </a:r>
            <a:br>
              <a:rPr lang="id-ID" sz="4400" dirty="0">
                <a:solidFill>
                  <a:prstClr val="black"/>
                </a:solidFill>
              </a:rPr>
            </a:br>
            <a:r>
              <a:rPr lang="id-ID" sz="4400" dirty="0">
                <a:solidFill>
                  <a:prstClr val="black"/>
                </a:solidFill>
              </a:rPr>
              <a:t>Sistem Informasi (SI) Pemilihan Presentator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9520" y="3602037"/>
            <a:ext cx="8564960" cy="2334305"/>
          </a:xfrm>
        </p:spPr>
        <p:txBody>
          <a:bodyPr>
            <a:normAutofit lnSpcReduction="10000"/>
          </a:bodyPr>
          <a:lstStyle/>
          <a:p>
            <a:pPr marL="0" lvl="0" indent="0" algn="ctr" defTabSz="914377">
              <a:buNone/>
            </a:pPr>
            <a:r>
              <a:rPr lang="en-US" sz="2400" dirty="0">
                <a:solidFill>
                  <a:prstClr val="black"/>
                </a:solidFill>
                <a:latin typeface="Harlow Solid Italic" panose="04030604020F02020D02" pitchFamily="82" charset="0"/>
                <a:ea typeface="Adobe Heiti Std R" panose="020B0400000000000000"/>
              </a:rPr>
              <a:t>by: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id-ID" sz="1600" dirty="0">
              <a:solidFill>
                <a:prstClr val="black"/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200" dirty="0" err="1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Teguh</a:t>
            </a:r>
            <a:r>
              <a:rPr lang="en-US" sz="3200" dirty="0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Pribadi</a:t>
            </a:r>
            <a:endParaRPr lang="en-US" sz="3200" dirty="0">
              <a:solidFill>
                <a:prstClr val="black"/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http://pribadi.transcipta.com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 - 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http://pribadi.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fortuna-corp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.com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https://www.facebook.com/pribbadi</a:t>
            </a: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wa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/</a:t>
            </a: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sms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Agency FB" panose="020B0503020202020204" pitchFamily="34" charset="0"/>
                <a:ea typeface="Adobe Heiti Std R" panose="020B0400000000000000" pitchFamily="34" charset="-128"/>
              </a:rPr>
              <a:t>/telegram 0857 3600 3963</a:t>
            </a:r>
            <a:endParaRPr lang="id-ID" sz="2400" dirty="0" smtClean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id-ID" sz="2400" dirty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B0F0"/>
                </a:solidFill>
                <a:ea typeface="Adobe Heiti Std R" panose="020B0400000000000000"/>
              </a:rPr>
              <a:t>TRANSCIPTA </a:t>
            </a:r>
            <a:r>
              <a:rPr lang="en-US" sz="3600" b="1" dirty="0">
                <a:solidFill>
                  <a:srgbClr val="FFC000"/>
                </a:solidFill>
                <a:ea typeface="Adobe Heiti Std R" panose="020B0400000000000000"/>
              </a:rPr>
              <a:t>INFOTAMA</a:t>
            </a:r>
            <a:endParaRPr lang="en-US" sz="2400" dirty="0">
              <a:solidFill>
                <a:prstClr val="white">
                  <a:lumMod val="65000"/>
                </a:prstClr>
              </a:solidFill>
              <a:latin typeface="Agency FB" panose="020B0503020202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16080" y="211277"/>
            <a:ext cx="2438400" cy="5823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IT CONSULTANT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35879" y="211277"/>
            <a:ext cx="2438400" cy="5823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00" b="1" kern="1200">
                <a:solidFill>
                  <a:schemeClr val="tx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IT DEVELOPPER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58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1. pilih template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Saya memilih template adminLTE.</a:t>
            </a:r>
          </a:p>
          <a:p>
            <a:pPr marL="914377" lvl="1" indent="-457200">
              <a:buFont typeface="+mj-lt"/>
              <a:buAutoNum type="arabicPeriod"/>
            </a:pP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095491"/>
            <a:ext cx="7850776" cy="4147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8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2.a Desain tampilan login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546736" y="2063931"/>
            <a:ext cx="8178434" cy="8621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  <a:latin typeface="Agency FB" panose="020B0503020202020204" pitchFamily="34" charset="0"/>
              </a:rPr>
              <a:t>Sistem Informasi Pemilihan Presentator (SIPeTor)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82389" y="2808514"/>
            <a:ext cx="3566156" cy="31220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3017520" y="3279513"/>
            <a:ext cx="3056709" cy="535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7520" y="3985274"/>
            <a:ext cx="3056709" cy="535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6137" y="4689932"/>
            <a:ext cx="1058092" cy="535577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1" name="Diamond 10"/>
          <p:cNvSpPr/>
          <p:nvPr/>
        </p:nvSpPr>
        <p:spPr>
          <a:xfrm>
            <a:off x="5682343" y="3409406"/>
            <a:ext cx="300446" cy="300446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5682343" y="4114248"/>
            <a:ext cx="300446" cy="300446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235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2.b Desain tampilan utama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7565" y="2259874"/>
            <a:ext cx="2325189" cy="3984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600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         Akun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b="1" dirty="0">
                <a:solidFill>
                  <a:schemeClr val="tx1"/>
                </a:solidFill>
              </a:rPr>
              <a:t>Dashboard</a:t>
            </a:r>
          </a:p>
          <a:p>
            <a:r>
              <a:rPr lang="id-ID" dirty="0">
                <a:solidFill>
                  <a:schemeClr val="tx1"/>
                </a:solidFill>
              </a:rPr>
              <a:t>Mahasiswa</a:t>
            </a:r>
          </a:p>
          <a:p>
            <a:r>
              <a:rPr lang="id-ID" dirty="0">
                <a:solidFill>
                  <a:schemeClr val="tx1"/>
                </a:solidFill>
              </a:rPr>
              <a:t>Kelas</a:t>
            </a:r>
          </a:p>
          <a:p>
            <a:r>
              <a:rPr lang="id-ID" dirty="0">
                <a:solidFill>
                  <a:schemeClr val="tx1"/>
                </a:solidFill>
              </a:rPr>
              <a:t>Tugas Besar</a:t>
            </a:r>
          </a:p>
          <a:p>
            <a:r>
              <a:rPr lang="id-ID" dirty="0">
                <a:solidFill>
                  <a:schemeClr val="tx1"/>
                </a:solidFill>
              </a:rPr>
              <a:t>Pengundian-Penilaian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565" y="1541416"/>
            <a:ext cx="8895805" cy="718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Sistem Informasi Pemilihan Presentator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9692" y="2272937"/>
            <a:ext cx="2116182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Dashboard </a:t>
            </a:r>
            <a:r>
              <a:rPr lang="id-ID" sz="1100" dirty="0">
                <a:solidFill>
                  <a:schemeClr val="tx1"/>
                </a:solidFill>
              </a:rPr>
              <a:t>Judul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874" y="2272937"/>
            <a:ext cx="446749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>
                <a:solidFill>
                  <a:schemeClr val="tx1"/>
                </a:solidFill>
              </a:rPr>
              <a:t>SIPeTor </a:t>
            </a:r>
            <a:r>
              <a:rPr lang="id-ID" b="1" dirty="0">
                <a:solidFill>
                  <a:schemeClr val="tx1"/>
                </a:solidFill>
              </a:rPr>
              <a:t>&gt;</a:t>
            </a:r>
            <a:r>
              <a:rPr lang="id-ID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7889966" y="1625956"/>
            <a:ext cx="1014548" cy="54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AKUN</a:t>
            </a:r>
          </a:p>
        </p:txBody>
      </p:sp>
      <p:sp>
        <p:nvSpPr>
          <p:cNvPr id="10" name="Diamond 9"/>
          <p:cNvSpPr/>
          <p:nvPr/>
        </p:nvSpPr>
        <p:spPr>
          <a:xfrm>
            <a:off x="8496651" y="1723928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iamond 10"/>
          <p:cNvSpPr/>
          <p:nvPr/>
        </p:nvSpPr>
        <p:spPr>
          <a:xfrm>
            <a:off x="245105" y="2344415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442754" y="2809251"/>
            <a:ext cx="6570616" cy="3434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dirty="0">
                <a:solidFill>
                  <a:schemeClr val="tx1"/>
                </a:solidFill>
              </a:rPr>
              <a:t>Berisi session dan informasi rekapitulasi sistem secara keseluruhan.</a:t>
            </a:r>
          </a:p>
        </p:txBody>
      </p:sp>
    </p:spTree>
    <p:extLst>
      <p:ext uri="{BB962C8B-B14F-4D97-AF65-F5344CB8AC3E}">
        <p14:creationId xmlns:p14="http://schemas.microsoft.com/office/powerpoint/2010/main" val="15641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2.c Desain tampilan mahasiswa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17565" y="2259874"/>
            <a:ext cx="2325189" cy="3984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600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         Akun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Dashboard</a:t>
            </a:r>
          </a:p>
          <a:p>
            <a:r>
              <a:rPr lang="id-ID" b="1" dirty="0">
                <a:solidFill>
                  <a:schemeClr val="tx1"/>
                </a:solidFill>
              </a:rPr>
              <a:t>Mahasiswa</a:t>
            </a:r>
          </a:p>
          <a:p>
            <a:r>
              <a:rPr lang="id-ID" dirty="0">
                <a:solidFill>
                  <a:schemeClr val="tx1"/>
                </a:solidFill>
              </a:rPr>
              <a:t>Kelas</a:t>
            </a:r>
          </a:p>
          <a:p>
            <a:r>
              <a:rPr lang="id-ID" dirty="0">
                <a:solidFill>
                  <a:schemeClr val="tx1"/>
                </a:solidFill>
              </a:rPr>
              <a:t>Tugas Besar</a:t>
            </a:r>
          </a:p>
          <a:p>
            <a:r>
              <a:rPr lang="id-ID" dirty="0">
                <a:solidFill>
                  <a:schemeClr val="tx1"/>
                </a:solidFill>
              </a:rPr>
              <a:t>Pengundian-Penilaian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" y="1541416"/>
            <a:ext cx="8895805" cy="718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Sistem Informasi Pemilihan Presentator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9692" y="2272937"/>
            <a:ext cx="2116182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Dashboard </a:t>
            </a:r>
            <a:r>
              <a:rPr lang="id-ID" sz="1100" dirty="0">
                <a:solidFill>
                  <a:schemeClr val="tx1"/>
                </a:solidFill>
              </a:rPr>
              <a:t>Judul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874" y="2272937"/>
            <a:ext cx="446749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>
                <a:solidFill>
                  <a:schemeClr val="tx1"/>
                </a:solidFill>
              </a:rPr>
              <a:t>SIPeTor </a:t>
            </a:r>
            <a:r>
              <a:rPr lang="id-ID" b="1" dirty="0">
                <a:solidFill>
                  <a:schemeClr val="tx1"/>
                </a:solidFill>
              </a:rPr>
              <a:t>&gt;</a:t>
            </a:r>
            <a:r>
              <a:rPr lang="id-ID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9966" y="1625956"/>
            <a:ext cx="1014548" cy="54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AKUN</a:t>
            </a:r>
          </a:p>
        </p:txBody>
      </p:sp>
      <p:sp>
        <p:nvSpPr>
          <p:cNvPr id="11" name="Diamond 10"/>
          <p:cNvSpPr/>
          <p:nvPr/>
        </p:nvSpPr>
        <p:spPr>
          <a:xfrm>
            <a:off x="8496651" y="1723928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245105" y="2344415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442754" y="2809251"/>
            <a:ext cx="6570616" cy="3434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318717"/>
              </p:ext>
            </p:extLst>
          </p:nvPr>
        </p:nvGraphicFramePr>
        <p:xfrm>
          <a:off x="2565150" y="3510280"/>
          <a:ext cx="623050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627">
                  <a:extLst>
                    <a:ext uri="{9D8B030D-6E8A-4147-A177-3AD203B41FA5}">
                      <a16:colId xmlns:a16="http://schemas.microsoft.com/office/drawing/2014/main" val="2967478366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156719171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441005205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76594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8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2.d Desain tampilan kelas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17565" y="2259874"/>
            <a:ext cx="2325189" cy="3984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600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         Akun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Dashboard</a:t>
            </a:r>
          </a:p>
          <a:p>
            <a:r>
              <a:rPr lang="id-ID" dirty="0">
                <a:solidFill>
                  <a:schemeClr val="tx1"/>
                </a:solidFill>
              </a:rPr>
              <a:t>Mahasiswa</a:t>
            </a:r>
          </a:p>
          <a:p>
            <a:r>
              <a:rPr lang="id-ID" b="1" dirty="0">
                <a:solidFill>
                  <a:schemeClr val="tx1"/>
                </a:solidFill>
              </a:rPr>
              <a:t>Kelas</a:t>
            </a:r>
          </a:p>
          <a:p>
            <a:r>
              <a:rPr lang="id-ID" dirty="0">
                <a:solidFill>
                  <a:schemeClr val="tx1"/>
                </a:solidFill>
              </a:rPr>
              <a:t>Tugas Besar</a:t>
            </a:r>
          </a:p>
          <a:p>
            <a:r>
              <a:rPr lang="id-ID" dirty="0">
                <a:solidFill>
                  <a:schemeClr val="tx1"/>
                </a:solidFill>
              </a:rPr>
              <a:t>Pengundian-Penilaian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" y="1541416"/>
            <a:ext cx="8895805" cy="718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Sistem Informasi Pemilihan Presentator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9692" y="2272937"/>
            <a:ext cx="2116182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Dashboard </a:t>
            </a:r>
            <a:r>
              <a:rPr lang="id-ID" sz="1100" dirty="0">
                <a:solidFill>
                  <a:schemeClr val="tx1"/>
                </a:solidFill>
              </a:rPr>
              <a:t>Judul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874" y="2272937"/>
            <a:ext cx="446749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>
                <a:solidFill>
                  <a:schemeClr val="tx1"/>
                </a:solidFill>
              </a:rPr>
              <a:t>SIPeTor </a:t>
            </a:r>
            <a:r>
              <a:rPr lang="id-ID" b="1" dirty="0">
                <a:solidFill>
                  <a:schemeClr val="tx1"/>
                </a:solidFill>
              </a:rPr>
              <a:t>&gt;</a:t>
            </a:r>
            <a:r>
              <a:rPr lang="id-ID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9966" y="1625956"/>
            <a:ext cx="1014548" cy="54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AKUN</a:t>
            </a:r>
          </a:p>
        </p:txBody>
      </p:sp>
      <p:sp>
        <p:nvSpPr>
          <p:cNvPr id="11" name="Diamond 10"/>
          <p:cNvSpPr/>
          <p:nvPr/>
        </p:nvSpPr>
        <p:spPr>
          <a:xfrm>
            <a:off x="8496651" y="1723928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245105" y="2344415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442754" y="2809251"/>
            <a:ext cx="6570616" cy="3434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dirty="0">
                <a:solidFill>
                  <a:schemeClr val="tx1"/>
                </a:solidFill>
              </a:rPr>
              <a:t>Berisi data kelas dan data lengkapnya, termasuk mengelola mahasiswa dalam kelas tersebut.</a:t>
            </a:r>
          </a:p>
        </p:txBody>
      </p:sp>
      <p:graphicFrame>
        <p:nvGraphicFramePr>
          <p:cNvPr id="1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06075"/>
              </p:ext>
            </p:extLst>
          </p:nvPr>
        </p:nvGraphicFramePr>
        <p:xfrm>
          <a:off x="2565150" y="3510280"/>
          <a:ext cx="623050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627">
                  <a:extLst>
                    <a:ext uri="{9D8B030D-6E8A-4147-A177-3AD203B41FA5}">
                      <a16:colId xmlns:a16="http://schemas.microsoft.com/office/drawing/2014/main" val="2967478366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156719171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441005205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76594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8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3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2.e Desain tampilan tugas besar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17565" y="2259874"/>
            <a:ext cx="2325189" cy="3984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600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         Akun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Dashboard</a:t>
            </a:r>
          </a:p>
          <a:p>
            <a:r>
              <a:rPr lang="id-ID" dirty="0">
                <a:solidFill>
                  <a:schemeClr val="tx1"/>
                </a:solidFill>
              </a:rPr>
              <a:t>Mahasiswa</a:t>
            </a:r>
          </a:p>
          <a:p>
            <a:r>
              <a:rPr lang="id-ID" dirty="0">
                <a:solidFill>
                  <a:schemeClr val="tx1"/>
                </a:solidFill>
              </a:rPr>
              <a:t>Kelas</a:t>
            </a:r>
          </a:p>
          <a:p>
            <a:r>
              <a:rPr lang="id-ID" b="1" dirty="0">
                <a:solidFill>
                  <a:schemeClr val="tx1"/>
                </a:solidFill>
              </a:rPr>
              <a:t>Tugas Besar</a:t>
            </a:r>
          </a:p>
          <a:p>
            <a:r>
              <a:rPr lang="id-ID" dirty="0">
                <a:solidFill>
                  <a:schemeClr val="tx1"/>
                </a:solidFill>
              </a:rPr>
              <a:t>Pengundian-Penilaian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" y="1541416"/>
            <a:ext cx="8895805" cy="718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Sistem Informasi Pemilihan Presentator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9692" y="2272937"/>
            <a:ext cx="2116182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Dashboard </a:t>
            </a:r>
            <a:r>
              <a:rPr lang="id-ID" sz="1100" dirty="0">
                <a:solidFill>
                  <a:schemeClr val="tx1"/>
                </a:solidFill>
              </a:rPr>
              <a:t>Judul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874" y="2272937"/>
            <a:ext cx="446749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>
                <a:solidFill>
                  <a:schemeClr val="tx1"/>
                </a:solidFill>
              </a:rPr>
              <a:t>SIPeTor </a:t>
            </a:r>
            <a:r>
              <a:rPr lang="id-ID" b="1" dirty="0">
                <a:solidFill>
                  <a:schemeClr val="tx1"/>
                </a:solidFill>
              </a:rPr>
              <a:t>&gt;</a:t>
            </a:r>
            <a:r>
              <a:rPr lang="id-ID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9966" y="1625956"/>
            <a:ext cx="1014548" cy="54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AKUN</a:t>
            </a:r>
          </a:p>
        </p:txBody>
      </p:sp>
      <p:sp>
        <p:nvSpPr>
          <p:cNvPr id="11" name="Diamond 10"/>
          <p:cNvSpPr/>
          <p:nvPr/>
        </p:nvSpPr>
        <p:spPr>
          <a:xfrm>
            <a:off x="8496651" y="1723928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245105" y="2344415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442754" y="2809251"/>
            <a:ext cx="6570616" cy="3434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dirty="0">
                <a:solidFill>
                  <a:schemeClr val="tx1"/>
                </a:solidFill>
              </a:rPr>
              <a:t>Berisi data tugas besarnya dan data lengkapnya, termasuk mengelola mahasiswa dalam tugas besar tersebut.</a:t>
            </a:r>
          </a:p>
        </p:txBody>
      </p:sp>
      <p:graphicFrame>
        <p:nvGraphicFramePr>
          <p:cNvPr id="1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908573"/>
              </p:ext>
            </p:extLst>
          </p:nvPr>
        </p:nvGraphicFramePr>
        <p:xfrm>
          <a:off x="2565150" y="3510280"/>
          <a:ext cx="623050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627">
                  <a:extLst>
                    <a:ext uri="{9D8B030D-6E8A-4147-A177-3AD203B41FA5}">
                      <a16:colId xmlns:a16="http://schemas.microsoft.com/office/drawing/2014/main" val="2967478366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156719171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441005205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76594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8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1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2.f Desain tampln pengundian dan penilaian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17565" y="1541416"/>
            <a:ext cx="8895805" cy="4702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17565" y="2259874"/>
            <a:ext cx="2325189" cy="3984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600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         Akun</a:t>
            </a:r>
          </a:p>
          <a:p>
            <a:endParaRPr lang="id-ID" dirty="0">
              <a:solidFill>
                <a:schemeClr val="tx1"/>
              </a:solidFill>
            </a:endParaRPr>
          </a:p>
          <a:p>
            <a:endParaRPr lang="id-ID" dirty="0">
              <a:solidFill>
                <a:schemeClr val="tx1"/>
              </a:solidFill>
            </a:endParaRPr>
          </a:p>
          <a:p>
            <a:r>
              <a:rPr lang="id-ID" dirty="0">
                <a:solidFill>
                  <a:schemeClr val="tx1"/>
                </a:solidFill>
              </a:rPr>
              <a:t>Dashboard</a:t>
            </a:r>
          </a:p>
          <a:p>
            <a:r>
              <a:rPr lang="id-ID" dirty="0">
                <a:solidFill>
                  <a:schemeClr val="tx1"/>
                </a:solidFill>
              </a:rPr>
              <a:t>Mahasiswa</a:t>
            </a:r>
          </a:p>
          <a:p>
            <a:r>
              <a:rPr lang="id-ID" dirty="0">
                <a:solidFill>
                  <a:schemeClr val="tx1"/>
                </a:solidFill>
              </a:rPr>
              <a:t>Kelas</a:t>
            </a:r>
          </a:p>
          <a:p>
            <a:r>
              <a:rPr lang="id-ID" dirty="0">
                <a:solidFill>
                  <a:schemeClr val="tx1"/>
                </a:solidFill>
              </a:rPr>
              <a:t>Tugas Besar</a:t>
            </a:r>
          </a:p>
          <a:p>
            <a:r>
              <a:rPr lang="id-ID" b="1" dirty="0">
                <a:solidFill>
                  <a:schemeClr val="tx1"/>
                </a:solidFill>
              </a:rPr>
              <a:t>Pengundian-Penilaian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" y="1541416"/>
            <a:ext cx="8895805" cy="7184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Sistem Informasi Pemilihan Presentator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9692" y="2272937"/>
            <a:ext cx="2116182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chemeClr val="tx1"/>
                </a:solidFill>
              </a:rPr>
              <a:t>Dashboard </a:t>
            </a:r>
            <a:r>
              <a:rPr lang="id-ID" sz="1100" dirty="0">
                <a:solidFill>
                  <a:schemeClr val="tx1"/>
                </a:solidFill>
              </a:rPr>
              <a:t>Judul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5874" y="2272937"/>
            <a:ext cx="446749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dirty="0">
                <a:solidFill>
                  <a:schemeClr val="tx1"/>
                </a:solidFill>
              </a:rPr>
              <a:t>SIPeTor </a:t>
            </a:r>
            <a:r>
              <a:rPr lang="id-ID" b="1" dirty="0">
                <a:solidFill>
                  <a:schemeClr val="tx1"/>
                </a:solidFill>
              </a:rPr>
              <a:t>&gt;</a:t>
            </a:r>
            <a:r>
              <a:rPr lang="id-ID" dirty="0">
                <a:solidFill>
                  <a:schemeClr val="tx1"/>
                </a:solidFill>
              </a:rPr>
              <a:t>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9966" y="1625956"/>
            <a:ext cx="1014548" cy="549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</a:rPr>
              <a:t>AKUN</a:t>
            </a:r>
          </a:p>
        </p:txBody>
      </p:sp>
      <p:sp>
        <p:nvSpPr>
          <p:cNvPr id="11" name="Diamond 10"/>
          <p:cNvSpPr/>
          <p:nvPr/>
        </p:nvSpPr>
        <p:spPr>
          <a:xfrm>
            <a:off x="8496651" y="1723928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iamond 11"/>
          <p:cNvSpPr/>
          <p:nvPr/>
        </p:nvSpPr>
        <p:spPr>
          <a:xfrm>
            <a:off x="245105" y="2344415"/>
            <a:ext cx="353434" cy="353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2442754" y="2809251"/>
            <a:ext cx="6570616" cy="3434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dirty="0">
                <a:solidFill>
                  <a:schemeClr val="tx1"/>
                </a:solidFill>
              </a:rPr>
              <a:t>Tempat untuk mengelola pengundian dan penilaian serta bertampilan dasar mahasiswa yang telah presentasi.</a:t>
            </a:r>
          </a:p>
        </p:txBody>
      </p:sp>
      <p:graphicFrame>
        <p:nvGraphicFramePr>
          <p:cNvPr id="1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749907"/>
              </p:ext>
            </p:extLst>
          </p:nvPr>
        </p:nvGraphicFramePr>
        <p:xfrm>
          <a:off x="2565150" y="3510280"/>
          <a:ext cx="623050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7627">
                  <a:extLst>
                    <a:ext uri="{9D8B030D-6E8A-4147-A177-3AD203B41FA5}">
                      <a16:colId xmlns:a16="http://schemas.microsoft.com/office/drawing/2014/main" val="2967478366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156719171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2441005205"/>
                    </a:ext>
                  </a:extLst>
                </a:gridCol>
                <a:gridCol w="1557627">
                  <a:extLst>
                    <a:ext uri="{9D8B030D-6E8A-4147-A177-3AD203B41FA5}">
                      <a16:colId xmlns:a16="http://schemas.microsoft.com/office/drawing/2014/main" val="76594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8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Email : </a:t>
            </a:r>
            <a:r>
              <a:rPr lang="en-US" sz="2400" dirty="0" err="1">
                <a:solidFill>
                  <a:prstClr val="white">
                    <a:lumMod val="65000"/>
                  </a:prstClr>
                </a:solidFill>
                <a:hlinkClick r:id="rId2"/>
              </a:rPr>
              <a:t>pribadi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.aknbjn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@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gmail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2"/>
              </a:rPr>
              <a:t>.com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Site : </a:t>
            </a:r>
            <a:r>
              <a:rPr lang="en-US" sz="2400" dirty="0">
                <a:solidFill>
                  <a:prstClr val="white">
                    <a:lumMod val="65000"/>
                  </a:prstClr>
                </a:solidFill>
                <a:hlinkClick r:id="rId3"/>
              </a:rPr>
              <a:t>http://pribadi.transcipta.com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</a:rPr>
              <a:t>  - 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  <a:hlinkClick r:id="rId4"/>
              </a:rPr>
              <a:t>http://pribadi.fortuna-corp.com/</a:t>
            </a:r>
            <a:r>
              <a:rPr lang="id-ID" sz="2400" dirty="0">
                <a:solidFill>
                  <a:prstClr val="white">
                    <a:lumMod val="65000"/>
                  </a:prstClr>
                </a:solidFill>
              </a:rPr>
              <a:t> </a:t>
            </a:r>
            <a:endParaRPr lang="en-US" sz="2400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WA/SMS/</a:t>
            </a:r>
            <a:r>
              <a:rPr lang="en-US" sz="1200" dirty="0">
                <a:solidFill>
                  <a:prstClr val="black"/>
                </a:solidFill>
              </a:rPr>
              <a:t>Call</a:t>
            </a:r>
            <a:r>
              <a:rPr lang="en-US" dirty="0">
                <a:solidFill>
                  <a:prstClr val="black"/>
                </a:solidFill>
              </a:rPr>
              <a:t>/Telegram/Line : </a:t>
            </a:r>
            <a:r>
              <a:rPr lang="en-US" dirty="0">
                <a:solidFill>
                  <a:srgbClr val="5B9BD5">
                    <a:lumMod val="40000"/>
                    <a:lumOff val="60000"/>
                  </a:srgbClr>
                </a:solidFill>
              </a:rPr>
              <a:t>0857 3600 3963</a:t>
            </a:r>
            <a:endParaRPr lang="en-US" dirty="0">
              <a:solidFill>
                <a:srgbClr val="5B9BD5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b="1" dirty="0">
                <a:solidFill>
                  <a:prstClr val="black"/>
                </a:solidFill>
              </a:rPr>
              <a:t>SDLC SI Pemilihan Presentator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-517525"/>
            <a:r>
              <a:rPr lang="en-US" dirty="0" err="1"/>
              <a:t>Konsep</a:t>
            </a:r>
            <a:endParaRPr lang="en-US" dirty="0"/>
          </a:p>
          <a:p>
            <a:pPr marL="517525" indent="-517525"/>
            <a:r>
              <a:rPr lang="id-ID" dirty="0"/>
              <a:t>Desain/ Gambar Aplikasi</a:t>
            </a:r>
            <a:endParaRPr lang="en-US" dirty="0"/>
          </a:p>
          <a:p>
            <a:pPr marL="517525" indent="-517525"/>
            <a:r>
              <a:rPr lang="en-US" dirty="0"/>
              <a:t>Contact me</a:t>
            </a:r>
          </a:p>
        </p:txBody>
      </p:sp>
    </p:spTree>
    <p:extLst>
      <p:ext uri="{BB962C8B-B14F-4D97-AF65-F5344CB8AC3E}">
        <p14:creationId xmlns:p14="http://schemas.microsoft.com/office/powerpoint/2010/main" val="38460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</a:t>
            </a:r>
            <a:r>
              <a:rPr lang="id-ID" dirty="0"/>
              <a:t>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konsep SDLC 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1" y="1580605"/>
            <a:ext cx="4605200" cy="46373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id-ID" sz="2200" i="1" dirty="0"/>
              <a:t>Alasan memilih SDLC prototipe merujuk pernyataan Roger S Pressman dalam </a:t>
            </a:r>
            <a:r>
              <a:rPr lang="en-US" sz="2200" i="1" dirty="0"/>
              <a:t>Software Engineering</a:t>
            </a:r>
            <a:r>
              <a:rPr lang="id-ID" sz="2200" i="1" dirty="0"/>
              <a:t> </a:t>
            </a:r>
            <a:r>
              <a:rPr lang="en-US" sz="2200" i="1" dirty="0"/>
              <a:t>A Practitioner’s Approach</a:t>
            </a:r>
            <a:r>
              <a:rPr lang="id-ID" sz="2200" i="1" dirty="0"/>
              <a:t> (2010:43): </a:t>
            </a:r>
          </a:p>
          <a:p>
            <a:pPr marL="0" indent="0" algn="r">
              <a:buNone/>
            </a:pPr>
            <a:r>
              <a:rPr lang="en-US" sz="3200" dirty="0">
                <a:solidFill>
                  <a:srgbClr val="FF0000"/>
                </a:solidFill>
              </a:rPr>
              <a:t>A quick design focuses on a representation of those aspects of the software that will be visible to end users (e.g., human interface layout or output display</a:t>
            </a:r>
            <a:r>
              <a:rPr lang="id-ID" sz="3200" dirty="0">
                <a:solidFill>
                  <a:srgbClr val="FF0000"/>
                </a:solidFill>
              </a:rPr>
              <a:t> format)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691" y="1580605"/>
            <a:ext cx="4427260" cy="4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penerapan SDLC prototyping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0070C0"/>
                </a:solidFill>
              </a:rPr>
              <a:t>Analisis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FF0000"/>
                </a:solidFill>
              </a:rPr>
              <a:t>Desain/ gambar aplikasi </a:t>
            </a:r>
            <a:r>
              <a:rPr lang="id-ID" dirty="0"/>
              <a:t>jadi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Implementasi/ </a:t>
            </a:r>
            <a:r>
              <a:rPr lang="id-ID" dirty="0">
                <a:solidFill>
                  <a:srgbClr val="0070C0"/>
                </a:solidFill>
              </a:rPr>
              <a:t>mewujudkan</a:t>
            </a:r>
            <a:r>
              <a:rPr lang="id-ID" dirty="0"/>
              <a:t> aplikasi</a:t>
            </a:r>
          </a:p>
        </p:txBody>
      </p:sp>
    </p:spTree>
    <p:extLst>
      <p:ext uri="{BB962C8B-B14F-4D97-AF65-F5344CB8AC3E}">
        <p14:creationId xmlns:p14="http://schemas.microsoft.com/office/powerpoint/2010/main" val="381418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Desain/ Gambar Aplikasi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SDLC SI Pemilihan Presentator</a:t>
            </a:r>
            <a:r>
              <a:rPr lang="en-US" dirty="0"/>
              <a:t/>
            </a:r>
            <a:br>
              <a:rPr lang="en-US" dirty="0"/>
            </a:br>
            <a:r>
              <a:rPr lang="id-ID" sz="3200" b="1" dirty="0">
                <a:solidFill>
                  <a:srgbClr val="0070C0"/>
                </a:solidFill>
              </a:rPr>
              <a:t>alur – </a:t>
            </a:r>
            <a:r>
              <a:rPr lang="id-ID" sz="3200" b="1" dirty="0">
                <a:solidFill>
                  <a:srgbClr val="FF0000"/>
                </a:solidFill>
              </a:rPr>
              <a:t>keseluruhan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710497"/>
            <a:ext cx="8319407" cy="4637315"/>
          </a:xfrm>
        </p:spPr>
        <p:txBody>
          <a:bodyPr>
            <a:normAutofit/>
          </a:bodyPr>
          <a:lstStyle/>
          <a:p>
            <a:r>
              <a:rPr lang="id-ID" dirty="0"/>
              <a:t>Alur pada umumnya dalam mendesain adalah: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/>
              <a:t>Pilih template.</a:t>
            </a:r>
          </a:p>
          <a:p>
            <a:pPr marL="914377" lvl="1" indent="-457200">
              <a:buFont typeface="+mj-lt"/>
              <a:buAutoNum type="arabicPeriod"/>
            </a:pPr>
            <a:r>
              <a:rPr lang="id-ID" dirty="0"/>
              <a:t>Desain aplikasi berdasar pada template dan fitur yang ada (</a:t>
            </a:r>
            <a:r>
              <a:rPr lang="id-ID" i="1" dirty="0"/>
              <a:t>usually method</a:t>
            </a:r>
            <a:r>
              <a:rPr lang="id-ID" dirty="0"/>
              <a:t>).</a:t>
            </a:r>
          </a:p>
          <a:p>
            <a:pPr marL="914377" lvl="1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46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351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Heiti Std R</vt:lpstr>
      <vt:lpstr>Agency FB</vt:lpstr>
      <vt:lpstr>Arial</vt:lpstr>
      <vt:lpstr>Calibri</vt:lpstr>
      <vt:lpstr>Calibri Light</vt:lpstr>
      <vt:lpstr>Harlow Solid Italic</vt:lpstr>
      <vt:lpstr>Rockwell</vt:lpstr>
      <vt:lpstr>Segoe UI Semilight</vt:lpstr>
      <vt:lpstr>Wingdings</vt:lpstr>
      <vt:lpstr>Office Theme</vt:lpstr>
      <vt:lpstr>SDLC PROTOTYPING Sistem Informasi (SI) Pemilihan Presentator</vt:lpstr>
      <vt:lpstr>PowerPoint Presentation</vt:lpstr>
      <vt:lpstr>PowerPoint Presentation</vt:lpstr>
      <vt:lpstr>SDLC SI Pemilihan Presentator</vt:lpstr>
      <vt:lpstr>Konsep</vt:lpstr>
      <vt:lpstr>SDLC SI Pemilihan Presentator konsep SDLC prototyping</vt:lpstr>
      <vt:lpstr>SDLC SI Pemilihan Presentator penerapan SDLC prototyping</vt:lpstr>
      <vt:lpstr>Desain/ Gambar Aplikasi</vt:lpstr>
      <vt:lpstr>SDLC SI Pemilihan Presentator alur – keseluruhan </vt:lpstr>
      <vt:lpstr>SDLC SI Pemilihan Presentator alur – 1. pilih template</vt:lpstr>
      <vt:lpstr>SDLC SI Pemilihan Presentator alur – 2.a Desain tampilan login</vt:lpstr>
      <vt:lpstr>SDLC SI Pemilihan Presentator alur – 2.b Desain tampilan utama</vt:lpstr>
      <vt:lpstr>SDLC SI Pemilihan Presentator alur – 2.c Desain tampilan mahasiswa</vt:lpstr>
      <vt:lpstr>SDLC SI Pemilihan Presentator alur – 2.d Desain tampilan kelas</vt:lpstr>
      <vt:lpstr>SDLC SI Pemilihan Presentator alur – 2.e Desain tampilan tugas besar</vt:lpstr>
      <vt:lpstr>SDLC SI Pemilihan Presentator alur – 2.f Desain tampln pengundian dan penilaian</vt:lpstr>
      <vt:lpstr>Contact Me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tp-transcipta infotama</cp:lastModifiedBy>
  <cp:revision>1279</cp:revision>
  <dcterms:created xsi:type="dcterms:W3CDTF">2016-09-02T03:38:50Z</dcterms:created>
  <dcterms:modified xsi:type="dcterms:W3CDTF">2017-09-24T07:14:42Z</dcterms:modified>
</cp:coreProperties>
</file>