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5" r:id="rId3"/>
    <p:sldId id="407" r:id="rId4"/>
    <p:sldId id="406" r:id="rId5"/>
    <p:sldId id="404" r:id="rId6"/>
    <p:sldId id="397" r:id="rId7"/>
    <p:sldId id="399" r:id="rId8"/>
    <p:sldId id="403" r:id="rId9"/>
    <p:sldId id="408" r:id="rId10"/>
    <p:sldId id="401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7" r:id="rId19"/>
    <p:sldId id="418" r:id="rId20"/>
    <p:sldId id="41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bg1"/>
        </a:solidFill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dirty="0" smtClean="0">
              <a:latin typeface="Agency FB" panose="020B0503020202020204" pitchFamily="34" charset="0"/>
            </a:rPr>
            <a:t>SAP</a:t>
          </a:r>
          <a:r>
            <a:rPr lang="id-ID" sz="2800" b="0" dirty="0" smtClean="0">
              <a:latin typeface="Agency FB" panose="020B0503020202020204" pitchFamily="34" charset="0"/>
            </a:rPr>
            <a:t>)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01. Ngapain perlu TA?</a:t>
          </a:r>
          <a:endParaRPr lang="en-US" sz="2800" b="1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07. </a:t>
          </a:r>
          <a:r>
            <a:rPr lang="id-ID" sz="2800" b="0" smtClean="0">
              <a:latin typeface="Agency FB" panose="020B0503020202020204" pitchFamily="34" charset="0"/>
            </a:rPr>
            <a:t>Kelengkapan Akhir</a:t>
          </a:r>
          <a:endParaRPr lang="id-ID" sz="2800" b="0" dirty="0" smtClean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0529AD-7C81-4188-813C-6FFE5BE3B0C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B1A032A-994A-4776-81B4-00FD7D08452C}">
      <dgm:prSet phldrT="[Text]"/>
      <dgm:spPr/>
      <dgm:t>
        <a:bodyPr/>
        <a:lstStyle/>
        <a:p>
          <a:r>
            <a:rPr lang="id-ID" b="1" dirty="0" smtClean="0"/>
            <a:t>NGODING</a:t>
          </a:r>
          <a:endParaRPr lang="en-US" b="1" dirty="0"/>
        </a:p>
      </dgm:t>
    </dgm:pt>
    <dgm:pt modelId="{C8782347-DDDB-4674-9678-C2F367D07A3B}" type="parTrans" cxnId="{C4F9AF89-9117-4282-B2F6-6F22ED2455F7}">
      <dgm:prSet/>
      <dgm:spPr/>
      <dgm:t>
        <a:bodyPr/>
        <a:lstStyle/>
        <a:p>
          <a:endParaRPr lang="en-US" b="1"/>
        </a:p>
      </dgm:t>
    </dgm:pt>
    <dgm:pt modelId="{BB8EB049-9DBC-415B-9934-B329A6CFA0A7}" type="sibTrans" cxnId="{C4F9AF89-9117-4282-B2F6-6F22ED2455F7}">
      <dgm:prSet/>
      <dgm:spPr/>
      <dgm:t>
        <a:bodyPr/>
        <a:lstStyle/>
        <a:p>
          <a:endParaRPr lang="en-US" b="1"/>
        </a:p>
      </dgm:t>
    </dgm:pt>
    <dgm:pt modelId="{5F1F0832-DB46-4E49-80B2-22130C85ABB0}">
      <dgm:prSet phldrT="[Text]"/>
      <dgm:spPr/>
      <dgm:t>
        <a:bodyPr/>
        <a:lstStyle/>
        <a:p>
          <a:r>
            <a:rPr lang="id-ID" b="1" dirty="0" smtClean="0"/>
            <a:t>SENTUHAN</a:t>
          </a:r>
          <a:endParaRPr lang="en-US" b="1" dirty="0"/>
        </a:p>
      </dgm:t>
    </dgm:pt>
    <dgm:pt modelId="{8559F640-A1C0-422D-BDA1-B1EA3D4243AA}" type="parTrans" cxnId="{A0C167A2-BE00-439D-BAC1-8D740EEF8D39}">
      <dgm:prSet/>
      <dgm:spPr/>
      <dgm:t>
        <a:bodyPr/>
        <a:lstStyle/>
        <a:p>
          <a:endParaRPr lang="en-US" b="1"/>
        </a:p>
      </dgm:t>
    </dgm:pt>
    <dgm:pt modelId="{3EF015E1-AC82-4D1C-9CA0-80CB6859DBEA}" type="sibTrans" cxnId="{A0C167A2-BE00-439D-BAC1-8D740EEF8D39}">
      <dgm:prSet/>
      <dgm:spPr/>
      <dgm:t>
        <a:bodyPr/>
        <a:lstStyle/>
        <a:p>
          <a:endParaRPr lang="en-US" b="1"/>
        </a:p>
      </dgm:t>
    </dgm:pt>
    <dgm:pt modelId="{4755E9DC-F8B2-4335-BC0E-1D06BE26D37A}">
      <dgm:prSet phldrT="[Text]"/>
      <dgm:spPr/>
      <dgm:t>
        <a:bodyPr/>
        <a:lstStyle/>
        <a:p>
          <a:r>
            <a:rPr lang="id-ID" b="1" dirty="0" smtClean="0"/>
            <a:t>MERAMU</a:t>
          </a:r>
          <a:endParaRPr lang="en-US" b="1" dirty="0"/>
        </a:p>
      </dgm:t>
    </dgm:pt>
    <dgm:pt modelId="{E7A62ACB-8EF3-4668-BC84-E793F4B77E8F}" type="parTrans" cxnId="{EB8658D5-5582-4F44-B382-E4DDA3F6F6B0}">
      <dgm:prSet/>
      <dgm:spPr/>
      <dgm:t>
        <a:bodyPr/>
        <a:lstStyle/>
        <a:p>
          <a:endParaRPr lang="en-US" b="1"/>
        </a:p>
      </dgm:t>
    </dgm:pt>
    <dgm:pt modelId="{75C95492-865F-4820-8B42-957CFB631B8C}" type="sibTrans" cxnId="{EB8658D5-5582-4F44-B382-E4DDA3F6F6B0}">
      <dgm:prSet/>
      <dgm:spPr/>
      <dgm:t>
        <a:bodyPr/>
        <a:lstStyle/>
        <a:p>
          <a:endParaRPr lang="en-US" b="1"/>
        </a:p>
      </dgm:t>
    </dgm:pt>
    <dgm:pt modelId="{62617AC9-0A64-4DF3-AA70-13B0568E79EF}">
      <dgm:prSet phldrT="[Text]"/>
      <dgm:spPr/>
      <dgm:t>
        <a:bodyPr/>
        <a:lstStyle/>
        <a:p>
          <a:r>
            <a:rPr lang="id-ID" b="1" dirty="0" smtClean="0"/>
            <a:t>NEMU</a:t>
          </a:r>
          <a:endParaRPr lang="en-US" b="1" dirty="0"/>
        </a:p>
      </dgm:t>
    </dgm:pt>
    <dgm:pt modelId="{C98CC899-382F-4D68-BB84-37DD12898659}" type="parTrans" cxnId="{7C0D3F6E-0819-486B-ADDF-66ADC770586A}">
      <dgm:prSet/>
      <dgm:spPr/>
      <dgm:t>
        <a:bodyPr/>
        <a:lstStyle/>
        <a:p>
          <a:endParaRPr lang="en-US"/>
        </a:p>
      </dgm:t>
    </dgm:pt>
    <dgm:pt modelId="{C22C56A3-88DE-4A34-AE3E-DBBEECBDD103}" type="sibTrans" cxnId="{7C0D3F6E-0819-486B-ADDF-66ADC770586A}">
      <dgm:prSet/>
      <dgm:spPr/>
      <dgm:t>
        <a:bodyPr/>
        <a:lstStyle/>
        <a:p>
          <a:endParaRPr lang="en-US"/>
        </a:p>
      </dgm:t>
    </dgm:pt>
    <dgm:pt modelId="{446AC760-CE91-4331-9598-000FC23E82EF}" type="pres">
      <dgm:prSet presAssocID="{5C0529AD-7C81-4188-813C-6FFE5BE3B0CE}" presName="Name0" presStyleCnt="0">
        <dgm:presLayoutVars>
          <dgm:dir/>
          <dgm:animLvl val="lvl"/>
          <dgm:resizeHandles val="exact"/>
        </dgm:presLayoutVars>
      </dgm:prSet>
      <dgm:spPr/>
    </dgm:pt>
    <dgm:pt modelId="{C1B01DCD-06B3-47F6-8E11-BE1F41DB419B}" type="pres">
      <dgm:prSet presAssocID="{BB1A032A-994A-4776-81B4-00FD7D08452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CC314-F29F-4270-8337-E0051ED255CC}" type="pres">
      <dgm:prSet presAssocID="{BB8EB049-9DBC-415B-9934-B329A6CFA0A7}" presName="parTxOnlySpace" presStyleCnt="0"/>
      <dgm:spPr/>
    </dgm:pt>
    <dgm:pt modelId="{CB93CCAD-23DA-46C9-8779-94E8BCE01118}" type="pres">
      <dgm:prSet presAssocID="{5F1F0832-DB46-4E49-80B2-22130C85ABB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CCE8C-468F-40E6-A37E-BEC5DE7115A3}" type="pres">
      <dgm:prSet presAssocID="{3EF015E1-AC82-4D1C-9CA0-80CB6859DBEA}" presName="parTxOnlySpace" presStyleCnt="0"/>
      <dgm:spPr/>
    </dgm:pt>
    <dgm:pt modelId="{63679A1E-35C7-49EB-9D12-2DEAAB80241F}" type="pres">
      <dgm:prSet presAssocID="{4755E9DC-F8B2-4335-BC0E-1D06BE26D37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81478-6CB2-4411-A41D-EBE98CC152E9}" type="pres">
      <dgm:prSet presAssocID="{75C95492-865F-4820-8B42-957CFB631B8C}" presName="parTxOnlySpace" presStyleCnt="0"/>
      <dgm:spPr/>
    </dgm:pt>
    <dgm:pt modelId="{B76A0EA9-F0C4-4E8C-9C72-7A6D2C39CA57}" type="pres">
      <dgm:prSet presAssocID="{62617AC9-0A64-4DF3-AA70-13B0568E79E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96CED1-C245-4C85-977C-FE510C332F0D}" type="presOf" srcId="{62617AC9-0A64-4DF3-AA70-13B0568E79EF}" destId="{B76A0EA9-F0C4-4E8C-9C72-7A6D2C39CA57}" srcOrd="0" destOrd="0" presId="urn:microsoft.com/office/officeart/2005/8/layout/chevron1"/>
    <dgm:cxn modelId="{E8EED773-FE79-4746-929C-AADC36F4C827}" type="presOf" srcId="{4755E9DC-F8B2-4335-BC0E-1D06BE26D37A}" destId="{63679A1E-35C7-49EB-9D12-2DEAAB80241F}" srcOrd="0" destOrd="0" presId="urn:microsoft.com/office/officeart/2005/8/layout/chevron1"/>
    <dgm:cxn modelId="{E014A2D4-035A-4FF1-9410-500D98636227}" type="presOf" srcId="{BB1A032A-994A-4776-81B4-00FD7D08452C}" destId="{C1B01DCD-06B3-47F6-8E11-BE1F41DB419B}" srcOrd="0" destOrd="0" presId="urn:microsoft.com/office/officeart/2005/8/layout/chevron1"/>
    <dgm:cxn modelId="{C4F9AF89-9117-4282-B2F6-6F22ED2455F7}" srcId="{5C0529AD-7C81-4188-813C-6FFE5BE3B0CE}" destId="{BB1A032A-994A-4776-81B4-00FD7D08452C}" srcOrd="0" destOrd="0" parTransId="{C8782347-DDDB-4674-9678-C2F367D07A3B}" sibTransId="{BB8EB049-9DBC-415B-9934-B329A6CFA0A7}"/>
    <dgm:cxn modelId="{34C252F5-26C6-4BC9-AE38-E65FBA413BF1}" type="presOf" srcId="{5F1F0832-DB46-4E49-80B2-22130C85ABB0}" destId="{CB93CCAD-23DA-46C9-8779-94E8BCE01118}" srcOrd="0" destOrd="0" presId="urn:microsoft.com/office/officeart/2005/8/layout/chevron1"/>
    <dgm:cxn modelId="{A0C167A2-BE00-439D-BAC1-8D740EEF8D39}" srcId="{5C0529AD-7C81-4188-813C-6FFE5BE3B0CE}" destId="{5F1F0832-DB46-4E49-80B2-22130C85ABB0}" srcOrd="1" destOrd="0" parTransId="{8559F640-A1C0-422D-BDA1-B1EA3D4243AA}" sibTransId="{3EF015E1-AC82-4D1C-9CA0-80CB6859DBEA}"/>
    <dgm:cxn modelId="{7C0D3F6E-0819-486B-ADDF-66ADC770586A}" srcId="{5C0529AD-7C81-4188-813C-6FFE5BE3B0CE}" destId="{62617AC9-0A64-4DF3-AA70-13B0568E79EF}" srcOrd="3" destOrd="0" parTransId="{C98CC899-382F-4D68-BB84-37DD12898659}" sibTransId="{C22C56A3-88DE-4A34-AE3E-DBBEECBDD103}"/>
    <dgm:cxn modelId="{EB8658D5-5582-4F44-B382-E4DDA3F6F6B0}" srcId="{5C0529AD-7C81-4188-813C-6FFE5BE3B0CE}" destId="{4755E9DC-F8B2-4335-BC0E-1D06BE26D37A}" srcOrd="2" destOrd="0" parTransId="{E7A62ACB-8EF3-4668-BC84-E793F4B77E8F}" sibTransId="{75C95492-865F-4820-8B42-957CFB631B8C}"/>
    <dgm:cxn modelId="{70F862C3-D147-4D7A-BE14-52D20422A638}" type="presOf" srcId="{5C0529AD-7C81-4188-813C-6FFE5BE3B0CE}" destId="{446AC760-CE91-4331-9598-000FC23E82EF}" srcOrd="0" destOrd="0" presId="urn:microsoft.com/office/officeart/2005/8/layout/chevron1"/>
    <dgm:cxn modelId="{16D3EBFC-CFDB-4034-B681-BEB311280007}" type="presParOf" srcId="{446AC760-CE91-4331-9598-000FC23E82EF}" destId="{C1B01DCD-06B3-47F6-8E11-BE1F41DB419B}" srcOrd="0" destOrd="0" presId="urn:microsoft.com/office/officeart/2005/8/layout/chevron1"/>
    <dgm:cxn modelId="{79D76D2F-FFF0-479B-8A05-729CE92AF924}" type="presParOf" srcId="{446AC760-CE91-4331-9598-000FC23E82EF}" destId="{B5BCC314-F29F-4270-8337-E0051ED255CC}" srcOrd="1" destOrd="0" presId="urn:microsoft.com/office/officeart/2005/8/layout/chevron1"/>
    <dgm:cxn modelId="{07F09AB2-D798-4AEF-AEE1-B02C6374AC99}" type="presParOf" srcId="{446AC760-CE91-4331-9598-000FC23E82EF}" destId="{CB93CCAD-23DA-46C9-8779-94E8BCE01118}" srcOrd="2" destOrd="0" presId="urn:microsoft.com/office/officeart/2005/8/layout/chevron1"/>
    <dgm:cxn modelId="{94CC172B-AFED-40B3-8B61-030226FDC482}" type="presParOf" srcId="{446AC760-CE91-4331-9598-000FC23E82EF}" destId="{F7FCCE8C-468F-40E6-A37E-BEC5DE7115A3}" srcOrd="3" destOrd="0" presId="urn:microsoft.com/office/officeart/2005/8/layout/chevron1"/>
    <dgm:cxn modelId="{4E42EABB-4FE8-48F4-9556-3206E748F69C}" type="presParOf" srcId="{446AC760-CE91-4331-9598-000FC23E82EF}" destId="{63679A1E-35C7-49EB-9D12-2DEAAB80241F}" srcOrd="4" destOrd="0" presId="urn:microsoft.com/office/officeart/2005/8/layout/chevron1"/>
    <dgm:cxn modelId="{0558F658-964F-4A85-BBD9-5268DCC1813B}" type="presParOf" srcId="{446AC760-CE91-4331-9598-000FC23E82EF}" destId="{0D781478-6CB2-4411-A41D-EBE98CC152E9}" srcOrd="5" destOrd="0" presId="urn:microsoft.com/office/officeart/2005/8/layout/chevron1"/>
    <dgm:cxn modelId="{E943F658-CEE5-46C7-8D06-AAD3F27ECB5B}" type="presParOf" srcId="{446AC760-CE91-4331-9598-000FC23E82EF}" destId="{B76A0EA9-F0C4-4E8C-9C72-7A6D2C39CA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9"/>
          <a:ext cx="8778868" cy="534126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kern="1200" dirty="0" smtClean="0">
              <a:latin typeface="Agency FB" panose="020B0503020202020204" pitchFamily="34" charset="0"/>
            </a:rPr>
            <a:t>SAP</a:t>
          </a:r>
          <a:r>
            <a:rPr lang="id-ID" sz="2800" b="0" kern="1200" dirty="0" smtClean="0">
              <a:latin typeface="Agency FB" panose="020B0503020202020204" pitchFamily="34" charset="0"/>
            </a:rPr>
            <a:t>)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4" y="26653"/>
        <a:ext cx="8726720" cy="481978"/>
      </dsp:txXfrm>
    </dsp:sp>
    <dsp:sp modelId="{2B0E2AB5-C119-4743-96E1-6DE15C2A42E9}">
      <dsp:nvSpPr>
        <dsp:cNvPr id="0" name=""/>
        <dsp:cNvSpPr/>
      </dsp:nvSpPr>
      <dsp:spPr>
        <a:xfrm>
          <a:off x="0" y="546139"/>
          <a:ext cx="8778868" cy="53412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01. Ngapain perlu TA?</a:t>
          </a:r>
          <a:endParaRPr lang="en-US" sz="2800" b="1" kern="1200" dirty="0">
            <a:latin typeface="Agency FB" panose="020B0503020202020204" pitchFamily="34" charset="0"/>
          </a:endParaRPr>
        </a:p>
      </dsp:txBody>
      <dsp:txXfrm>
        <a:off x="26074" y="572213"/>
        <a:ext cx="8726720" cy="481978"/>
      </dsp:txXfrm>
    </dsp:sp>
    <dsp:sp modelId="{677DA2CF-9D0A-42A9-8EDE-50777B96D4FD}">
      <dsp:nvSpPr>
        <dsp:cNvPr id="0" name=""/>
        <dsp:cNvSpPr/>
      </dsp:nvSpPr>
      <dsp:spPr>
        <a:xfrm>
          <a:off x="0" y="1091698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4" y="1117772"/>
        <a:ext cx="8726720" cy="481978"/>
      </dsp:txXfrm>
    </dsp:sp>
    <dsp:sp modelId="{E6B7A12E-D792-4506-9B2A-818D9EC2E909}">
      <dsp:nvSpPr>
        <dsp:cNvPr id="0" name=""/>
        <dsp:cNvSpPr/>
      </dsp:nvSpPr>
      <dsp:spPr>
        <a:xfrm>
          <a:off x="0" y="1637258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4" y="1663332"/>
        <a:ext cx="8726720" cy="481978"/>
      </dsp:txXfrm>
    </dsp:sp>
    <dsp:sp modelId="{1B577775-37A0-49D2-BADC-AA5F7F1DC614}">
      <dsp:nvSpPr>
        <dsp:cNvPr id="0" name=""/>
        <dsp:cNvSpPr/>
      </dsp:nvSpPr>
      <dsp:spPr>
        <a:xfrm>
          <a:off x="0" y="218281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4" y="2208891"/>
        <a:ext cx="8726720" cy="481978"/>
      </dsp:txXfrm>
    </dsp:sp>
    <dsp:sp modelId="{9498D6D7-D1DE-4880-A122-141F0CC4C4C8}">
      <dsp:nvSpPr>
        <dsp:cNvPr id="0" name=""/>
        <dsp:cNvSpPr/>
      </dsp:nvSpPr>
      <dsp:spPr>
        <a:xfrm>
          <a:off x="0" y="272837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4" y="2754451"/>
        <a:ext cx="8726720" cy="481978"/>
      </dsp:txXfrm>
    </dsp:sp>
    <dsp:sp modelId="{826B5B7D-907B-48C1-91C9-1EB2FF80C061}">
      <dsp:nvSpPr>
        <dsp:cNvPr id="0" name=""/>
        <dsp:cNvSpPr/>
      </dsp:nvSpPr>
      <dsp:spPr>
        <a:xfrm>
          <a:off x="0" y="3273936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4" y="3300010"/>
        <a:ext cx="8726720" cy="481978"/>
      </dsp:txXfrm>
    </dsp:sp>
    <dsp:sp modelId="{AADA161B-0E44-4493-B862-AA188302F13F}">
      <dsp:nvSpPr>
        <dsp:cNvPr id="0" name=""/>
        <dsp:cNvSpPr/>
      </dsp:nvSpPr>
      <dsp:spPr>
        <a:xfrm>
          <a:off x="0" y="3819496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07. </a:t>
          </a:r>
          <a:r>
            <a:rPr lang="id-ID" sz="2800" b="0" kern="1200" smtClean="0">
              <a:latin typeface="Agency FB" panose="020B0503020202020204" pitchFamily="34" charset="0"/>
            </a:rPr>
            <a:t>Kelengkapan Akhir</a:t>
          </a:r>
          <a:endParaRPr lang="id-ID" sz="2800" b="0" kern="1200" dirty="0" smtClean="0">
            <a:latin typeface="Agency FB" panose="020B0503020202020204" pitchFamily="34" charset="0"/>
          </a:endParaRPr>
        </a:p>
      </dsp:txBody>
      <dsp:txXfrm>
        <a:off x="26074" y="3845570"/>
        <a:ext cx="8726720" cy="481978"/>
      </dsp:txXfrm>
    </dsp:sp>
    <dsp:sp modelId="{DF012E22-1E4C-435E-B5ED-BBFD69C180AD}">
      <dsp:nvSpPr>
        <dsp:cNvPr id="0" name=""/>
        <dsp:cNvSpPr/>
      </dsp:nvSpPr>
      <dsp:spPr>
        <a:xfrm>
          <a:off x="0" y="4365055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4" y="4391129"/>
        <a:ext cx="8726720" cy="481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01DCD-06B3-47F6-8E11-BE1F41DB419B}">
      <dsp:nvSpPr>
        <dsp:cNvPr id="0" name=""/>
        <dsp:cNvSpPr/>
      </dsp:nvSpPr>
      <dsp:spPr>
        <a:xfrm>
          <a:off x="4128" y="661044"/>
          <a:ext cx="2403109" cy="96124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/>
            <a:t>NGODING</a:t>
          </a:r>
          <a:endParaRPr lang="en-US" sz="2200" b="1" kern="1200" dirty="0"/>
        </a:p>
      </dsp:txBody>
      <dsp:txXfrm>
        <a:off x="484750" y="661044"/>
        <a:ext cx="1441866" cy="961243"/>
      </dsp:txXfrm>
    </dsp:sp>
    <dsp:sp modelId="{CB93CCAD-23DA-46C9-8779-94E8BCE01118}">
      <dsp:nvSpPr>
        <dsp:cNvPr id="0" name=""/>
        <dsp:cNvSpPr/>
      </dsp:nvSpPr>
      <dsp:spPr>
        <a:xfrm>
          <a:off x="2166927" y="661044"/>
          <a:ext cx="2403109" cy="961243"/>
        </a:xfrm>
        <a:prstGeom prst="chevron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/>
            <a:t>SENTUHAN</a:t>
          </a:r>
          <a:endParaRPr lang="en-US" sz="2200" b="1" kern="1200" dirty="0"/>
        </a:p>
      </dsp:txBody>
      <dsp:txXfrm>
        <a:off x="2647549" y="661044"/>
        <a:ext cx="1441866" cy="961243"/>
      </dsp:txXfrm>
    </dsp:sp>
    <dsp:sp modelId="{63679A1E-35C7-49EB-9D12-2DEAAB80241F}">
      <dsp:nvSpPr>
        <dsp:cNvPr id="0" name=""/>
        <dsp:cNvSpPr/>
      </dsp:nvSpPr>
      <dsp:spPr>
        <a:xfrm>
          <a:off x="4329726" y="661044"/>
          <a:ext cx="2403109" cy="961243"/>
        </a:xfrm>
        <a:prstGeom prst="chevron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/>
            <a:t>MERAMU</a:t>
          </a:r>
          <a:endParaRPr lang="en-US" sz="2200" b="1" kern="1200" dirty="0"/>
        </a:p>
      </dsp:txBody>
      <dsp:txXfrm>
        <a:off x="4810348" y="661044"/>
        <a:ext cx="1441866" cy="961243"/>
      </dsp:txXfrm>
    </dsp:sp>
    <dsp:sp modelId="{B76A0EA9-F0C4-4E8C-9C72-7A6D2C39CA57}">
      <dsp:nvSpPr>
        <dsp:cNvPr id="0" name=""/>
        <dsp:cNvSpPr/>
      </dsp:nvSpPr>
      <dsp:spPr>
        <a:xfrm>
          <a:off x="6492524" y="661044"/>
          <a:ext cx="2403109" cy="961243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/>
            <a:t>NEMU</a:t>
          </a:r>
          <a:endParaRPr lang="en-US" sz="2200" b="1" kern="1200" dirty="0"/>
        </a:p>
      </dsp:txBody>
      <dsp:txXfrm>
        <a:off x="6973146" y="661044"/>
        <a:ext cx="1441866" cy="96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22/03/2018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ribadi.fortuna-corp.com/tugas-akhir-akn-bojonegoro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01. </a:t>
            </a:r>
            <a:r>
              <a:rPr lang="id-ID" sz="3500" dirty="0" smtClean="0">
                <a:solidFill>
                  <a:srgbClr val="0070C0"/>
                </a:solidFill>
              </a:rPr>
              <a:t>Ngapain Perlu TA?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TA di MI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lphaLcParenR"/>
            </a:pPr>
            <a:r>
              <a:rPr lang="id-ID" sz="2800" dirty="0" smtClean="0"/>
              <a:t>Tim TA prodi MI 2018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arenR"/>
            </a:pPr>
            <a:r>
              <a:rPr lang="id-ID" sz="2800" dirty="0" smtClean="0"/>
              <a:t>Konsentrasi Dosen MI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arenR"/>
            </a:pPr>
            <a:r>
              <a:rPr lang="id-ID" sz="2800" dirty="0" smtClean="0"/>
              <a:t>Kurikulum Prodi MI</a:t>
            </a:r>
            <a:endParaRPr lang="id-ID" sz="2800" i="1" dirty="0" smtClean="0"/>
          </a:p>
          <a:p>
            <a:pPr marL="457200" indent="-457200"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98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a) Tim </a:t>
            </a:r>
            <a:r>
              <a:rPr lang="id-ID" dirty="0"/>
              <a:t>TA prodi MI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Ketua	: Budimantoro, M.Kom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Anggota	:</a:t>
            </a:r>
          </a:p>
          <a:p>
            <a:pPr marL="901700" lvl="1" indent="-450850">
              <a:buFont typeface="+mj-lt"/>
              <a:buAutoNum type="alphaLcPeriod"/>
            </a:pPr>
            <a:r>
              <a:rPr lang="id-ID" dirty="0"/>
              <a:t>Andhika Aratida Priadi, </a:t>
            </a:r>
            <a:r>
              <a:rPr lang="id-ID" dirty="0" smtClean="0"/>
              <a:t>S.Pd, M.Kom</a:t>
            </a:r>
          </a:p>
          <a:p>
            <a:pPr marL="901700" lvl="1" indent="-450850">
              <a:buFont typeface="+mj-lt"/>
              <a:buAutoNum type="alphaLcPeriod"/>
            </a:pPr>
            <a:r>
              <a:rPr lang="id-ID" dirty="0" smtClean="0"/>
              <a:t>Doni Abdul Fatah, M.Kom</a:t>
            </a:r>
          </a:p>
          <a:p>
            <a:pPr marL="901700" lvl="1" indent="-450850">
              <a:buFont typeface="+mj-lt"/>
              <a:buAutoNum type="alphaLcPeriod"/>
            </a:pPr>
            <a:r>
              <a:rPr lang="id-ID" dirty="0" smtClean="0"/>
              <a:t>Tulus Puguh Wicaksono, S.Pd</a:t>
            </a:r>
          </a:p>
          <a:p>
            <a:pPr marL="901700" lvl="1" indent="-450850">
              <a:buFont typeface="+mj-lt"/>
              <a:buAutoNum type="alphaLcPeriod"/>
            </a:pPr>
            <a:r>
              <a:rPr lang="id-ID" dirty="0" smtClean="0"/>
              <a:t>TP</a:t>
            </a:r>
          </a:p>
          <a:p>
            <a:pPr marL="901700" lvl="1" indent="-450850">
              <a:buFont typeface="+mj-lt"/>
              <a:buAutoNum type="alphaLcPeriod"/>
            </a:pPr>
            <a:r>
              <a:rPr lang="id-ID" dirty="0" smtClean="0"/>
              <a:t>Teguh Wicaksono, S.Pd, M.Kom</a:t>
            </a:r>
          </a:p>
          <a:p>
            <a:pPr marL="901700" lvl="1" indent="-450850">
              <a:buFont typeface="+mj-lt"/>
              <a:buAutoNum type="alphaLcPeriod"/>
            </a:pPr>
            <a:r>
              <a:rPr lang="id-ID" dirty="0" smtClean="0"/>
              <a:t>Andi Setiawan, S.Pd,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11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b) Konsentrasi Dosen MI</a:t>
            </a:r>
            <a:r>
              <a:rPr lang="id-ID" dirty="0"/>
              <a:t/>
            </a:r>
            <a:br>
              <a:rPr lang="id-ID" dirty="0"/>
            </a:br>
            <a:endParaRPr lang="id-ID" sz="3200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679" y="916877"/>
            <a:ext cx="6432550" cy="56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c) Kurikulum Prodi MI</a:t>
            </a:r>
            <a:endParaRPr lang="id-ID" b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283181"/>
              </p:ext>
            </p:extLst>
          </p:nvPr>
        </p:nvGraphicFramePr>
        <p:xfrm>
          <a:off x="50799" y="1294008"/>
          <a:ext cx="4456089" cy="2762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099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0706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36439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3636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SEMESTER 1</a:t>
                      </a:r>
                      <a:endParaRPr lang="id-ID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NO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MATAKULIAH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Dasar Multimedia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Matematika Diskrit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Peng. Teknologi Informasi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Algoritma</a:t>
                      </a:r>
                      <a:r>
                        <a:rPr lang="id-ID" sz="1400" baseline="0" dirty="0" smtClean="0"/>
                        <a:t> Pemrograman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Basis Data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Sistem Operasi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Organisasi dan Arsitektur Komputer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Pancasila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086200"/>
              </p:ext>
            </p:extLst>
          </p:nvPr>
        </p:nvGraphicFramePr>
        <p:xfrm>
          <a:off x="4558762" y="1292229"/>
          <a:ext cx="4532923" cy="2763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179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7802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437721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5415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SEMESTER 2</a:t>
                      </a:r>
                      <a:endParaRPr lang="id-ID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NO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MATAKULIAH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Bahasa</a:t>
                      </a:r>
                      <a:r>
                        <a:rPr lang="id-ID" sz="1400" baseline="0" dirty="0" smtClean="0"/>
                        <a:t> Indonesia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Interaksi Manusia dan</a:t>
                      </a:r>
                      <a:r>
                        <a:rPr lang="id-ID" sz="1400" baseline="0" dirty="0" smtClean="0"/>
                        <a:t> Komputer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Pemrograman Visual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Dasar Internet dan Desain Web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Sistem Informasi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Jaringan Komputer Dasar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Sistem Manajemen</a:t>
                      </a:r>
                      <a:r>
                        <a:rPr lang="id-ID" sz="1400" baseline="0" dirty="0" smtClean="0"/>
                        <a:t> Basis Data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Kewarganegaraan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208409"/>
              </p:ext>
            </p:extLst>
          </p:nvPr>
        </p:nvGraphicFramePr>
        <p:xfrm>
          <a:off x="50799" y="4056044"/>
          <a:ext cx="4456090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26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7326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356501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SEMESTER 3</a:t>
                      </a:r>
                      <a:endParaRPr lang="id-ID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NO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MATAKULIAH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Rekayasa Perangkat Lunak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Pemrograman Web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Multimedia Terapan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Pemrograman Mobile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Manajemen Jaringan Komputer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Bahasa Inggris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Agama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884055"/>
              </p:ext>
            </p:extLst>
          </p:nvPr>
        </p:nvGraphicFramePr>
        <p:xfrm>
          <a:off x="4558761" y="4056044"/>
          <a:ext cx="4532923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892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9635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444365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SEMESTER 4</a:t>
                      </a:r>
                      <a:endParaRPr lang="id-ID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NO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MATAKULIAH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Bahasa Inggris Persiapan Kerja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Pemrog. Web Berbasis Framework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Pemrograman Mobile Lanjut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Kewirausahaan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Aplikasi Komputer Perkantoran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Praktek</a:t>
                      </a:r>
                      <a:r>
                        <a:rPr lang="id-ID" sz="1400" baseline="0" dirty="0" smtClean="0"/>
                        <a:t> Kerja Lapangan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Laporan Akhir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7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</a:t>
            </a:r>
            <a:r>
              <a:rPr lang="id-ID" dirty="0"/>
              <a:t>Klasifikasi Judul TA D2 MI </a:t>
            </a:r>
            <a:r>
              <a:rPr lang="id-ID" i="1" dirty="0"/>
              <a:t>ala TP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42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Klasifikasi Judul TA D2 MI </a:t>
            </a:r>
            <a:r>
              <a:rPr lang="id-ID" i="1" dirty="0"/>
              <a:t>ala TP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970789"/>
              </p:ext>
            </p:extLst>
          </p:nvPr>
        </p:nvGraphicFramePr>
        <p:xfrm>
          <a:off x="135055" y="1203311"/>
          <a:ext cx="8899763" cy="228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2" descr="https://assets.entrepreneur.com/content/3x2/1300/20150708172005-coding-working-workspace-apple-macintosh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4" y="3015582"/>
            <a:ext cx="1940489" cy="10487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15" y="3015583"/>
            <a:ext cx="1950886" cy="1090316"/>
          </a:xfrm>
          <a:prstGeom prst="rect">
            <a:avLst/>
          </a:prstGeom>
        </p:spPr>
      </p:pic>
      <p:pic>
        <p:nvPicPr>
          <p:cNvPr id="1030" name="Picture 6" descr="http://bacakilat.com/wp-content/uploads/2014/03/MIND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6"/>
          <a:stretch/>
        </p:blipFill>
        <p:spPr bwMode="auto">
          <a:xfrm>
            <a:off x="2552391" y="4843893"/>
            <a:ext cx="1478731" cy="12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ross 14"/>
          <p:cNvSpPr/>
          <p:nvPr/>
        </p:nvSpPr>
        <p:spPr>
          <a:xfrm>
            <a:off x="3061148" y="4249381"/>
            <a:ext cx="461219" cy="451030"/>
          </a:xfrm>
          <a:prstGeom prst="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16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Pengembangan produk IT dengan </a:t>
            </a:r>
            <a:r>
              <a:rPr lang="id-ID" dirty="0" smtClean="0">
                <a:solidFill>
                  <a:srgbClr val="FF0000"/>
                </a:solidFill>
              </a:rPr>
              <a:t>pemanfaatan logika dasar</a:t>
            </a:r>
            <a:r>
              <a:rPr lang="id-ID" dirty="0" smtClean="0"/>
              <a:t> untuk mewujudkan sebuah sistem dengan SOP sederhana.</a:t>
            </a:r>
          </a:p>
          <a:p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Klasifikasi Judul TA D2 MI </a:t>
            </a:r>
            <a:r>
              <a:rPr lang="id-ID" i="1" dirty="0"/>
              <a:t>ala </a:t>
            </a:r>
            <a:r>
              <a:rPr lang="id-ID" i="1" dirty="0" smtClean="0"/>
              <a:t>TP </a:t>
            </a:r>
            <a:r>
              <a:rPr lang="id-ID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id-ID" sz="3200" b="1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NGODING</a:t>
            </a:r>
            <a:endParaRPr lang="id-ID" sz="3200" b="1" u="sng" dirty="0">
              <a:solidFill>
                <a:srgbClr val="0070C0"/>
              </a:solidFill>
            </a:endParaRPr>
          </a:p>
        </p:txBody>
      </p:sp>
      <p:sp>
        <p:nvSpPr>
          <p:cNvPr id="8" name="AutoShape 2" descr="https://assets.entrepreneur.com/content/3x2/1300/20150708172005-coding-working-workspace-apple-macintosh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94" y="3088155"/>
            <a:ext cx="5100920" cy="27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Rancang Bangun Sistem Informasi Pemilihan Presentator berbasis web menggunakan bahasa PHP di Akademi Komunitas Negeri Bojonegoro.</a:t>
            </a:r>
          </a:p>
          <a:p>
            <a:r>
              <a:rPr lang="id-ID" sz="2400" dirty="0" smtClean="0"/>
              <a:t>Aplikasi Pemilihan Presentator. </a:t>
            </a:r>
            <a:r>
              <a:rPr lang="id-ID" sz="2400" i="1" dirty="0" smtClean="0"/>
              <a:t>(salah)</a:t>
            </a:r>
          </a:p>
          <a:p>
            <a:pPr marL="0" indent="0" algn="r">
              <a:buNone/>
            </a:pPr>
            <a:r>
              <a:rPr lang="id-ID" sz="1400" i="1" dirty="0">
                <a:hlinkClick r:id="rId2"/>
              </a:rPr>
              <a:t>http://pribadi.fortuna-corp.com/tugas-akhir-akn-bojonegoro</a:t>
            </a:r>
            <a:r>
              <a:rPr lang="id-ID" sz="1400" i="1" dirty="0" smtClean="0">
                <a:hlinkClick r:id="rId2"/>
              </a:rPr>
              <a:t>/</a:t>
            </a:r>
            <a:r>
              <a:rPr lang="id-ID" sz="1400" i="1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Klasifikasi Judul TA D2 MI </a:t>
            </a:r>
            <a:r>
              <a:rPr lang="id-ID" i="1" dirty="0"/>
              <a:t>ala </a:t>
            </a:r>
            <a:r>
              <a:rPr lang="id-ID" i="1" dirty="0" smtClean="0"/>
              <a:t>TP </a:t>
            </a:r>
            <a:r>
              <a:rPr lang="id-ID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id-ID" sz="3200" b="1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NGODING</a:t>
            </a:r>
            <a:endParaRPr lang="id-ID" sz="3200" b="1" u="sng" dirty="0">
              <a:solidFill>
                <a:srgbClr val="0070C0"/>
              </a:solidFill>
            </a:endParaRPr>
          </a:p>
        </p:txBody>
      </p:sp>
      <p:sp>
        <p:nvSpPr>
          <p:cNvPr id="8" name="AutoShape 2" descr="https://assets.entrepreneur.com/content/3x2/1300/20150708172005-coding-working-workspace-apple-macintosh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529"/>
          <a:stretch/>
        </p:blipFill>
        <p:spPr>
          <a:xfrm>
            <a:off x="1145221" y="3263235"/>
            <a:ext cx="6981466" cy="33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08008"/>
            <a:ext cx="6592206" cy="4547156"/>
          </a:xfrm>
        </p:spPr>
        <p:txBody>
          <a:bodyPr/>
          <a:lstStyle/>
          <a:p>
            <a:r>
              <a:rPr lang="id-ID" dirty="0"/>
              <a:t>Pengembangan produk IT dengan pemanfaatan </a:t>
            </a:r>
            <a:r>
              <a:rPr lang="id-ID" dirty="0" smtClean="0"/>
              <a:t>beberapa </a:t>
            </a:r>
            <a:r>
              <a:rPr lang="id-ID" dirty="0" smtClean="0">
                <a:solidFill>
                  <a:srgbClr val="FF0000"/>
                </a:solidFill>
              </a:rPr>
              <a:t>kombinasi logika dasar (condition, looping, array, function, dkk) dengan kompleksitas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Klasifikasi Judul TA D2 MI </a:t>
            </a:r>
            <a:r>
              <a:rPr lang="id-ID" i="1" dirty="0"/>
              <a:t>ala </a:t>
            </a:r>
            <a:r>
              <a:rPr lang="id-ID" i="1" dirty="0" smtClean="0"/>
              <a:t>TP </a:t>
            </a:r>
            <a:r>
              <a:rPr lang="id-ID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id-ID" sz="3200" b="1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SENTUHAN</a:t>
            </a:r>
            <a:br>
              <a:rPr lang="id-ID" sz="3200" b="1" u="sng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id-ID" sz="3200" b="1" u="sng" dirty="0">
              <a:solidFill>
                <a:srgbClr val="0070C0"/>
              </a:solidFill>
            </a:endParaRPr>
          </a:p>
        </p:txBody>
      </p:sp>
      <p:sp>
        <p:nvSpPr>
          <p:cNvPr id="8" name="AutoShape 2" descr="https://assets.entrepreneur.com/content/3x2/1300/20150708172005-coding-working-workspace-apple-macintosh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62270"/>
            <a:ext cx="4885899" cy="2892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98" y="3262270"/>
            <a:ext cx="4258101" cy="3595730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6081486" y="779724"/>
            <a:ext cx="3062513" cy="1629647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d-ID" sz="1600" b="1" dirty="0" smtClean="0">
                <a:solidFill>
                  <a:srgbClr val="FFC000"/>
                </a:solidFill>
              </a:rPr>
              <a:t>mulai saya bahas karena mulai ada yang ngajukan /konsultasi dan polinema sudah menerapkannya</a:t>
            </a:r>
            <a:endParaRPr lang="id-ID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" y="1635564"/>
            <a:ext cx="9137477" cy="5222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Klasifikasi Judul TA D2 MI </a:t>
            </a:r>
            <a:r>
              <a:rPr lang="id-ID" i="1" dirty="0"/>
              <a:t>ala </a:t>
            </a:r>
            <a:r>
              <a:rPr lang="id-ID" i="1" dirty="0" smtClean="0"/>
              <a:t>TP </a:t>
            </a:r>
            <a:r>
              <a:rPr lang="id-ID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id-ID" sz="3200" b="1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SENTUHAN</a:t>
            </a:r>
            <a:endParaRPr lang="id-ID" sz="3200" b="1" u="sng" dirty="0">
              <a:solidFill>
                <a:srgbClr val="0070C0"/>
              </a:solidFill>
            </a:endParaRPr>
          </a:p>
        </p:txBody>
      </p:sp>
      <p:sp>
        <p:nvSpPr>
          <p:cNvPr id="8" name="AutoShape 2" descr="https://assets.entrepreneur.com/content/3x2/1300/20150708172005-coding-working-workspace-apple-macintosh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28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584431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Pengembangan Sistem Informasi Penjadwalan Otomatis menggunakan Algoritma Genetika.</a:t>
            </a:r>
          </a:p>
          <a:p>
            <a:r>
              <a:rPr lang="id-ID" dirty="0" smtClean="0"/>
              <a:t>Pengembangan Sistem Informasi Pengenalan Plat Nomor menggunakan Algoritma Canny.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Klasifikasi Judul TA D2 MI </a:t>
            </a:r>
            <a:r>
              <a:rPr lang="id-ID" i="1" dirty="0"/>
              <a:t>ala </a:t>
            </a:r>
            <a:r>
              <a:rPr lang="id-ID" i="1" dirty="0" smtClean="0"/>
              <a:t>TP </a:t>
            </a:r>
            <a:r>
              <a:rPr lang="id-ID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id-ID" sz="3200" b="1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SENTUHAN</a:t>
            </a:r>
            <a:endParaRPr lang="id-ID" sz="3200" b="1" u="sng" dirty="0">
              <a:solidFill>
                <a:srgbClr val="0070C0"/>
              </a:solidFill>
            </a:endParaRPr>
          </a:p>
        </p:txBody>
      </p:sp>
      <p:sp>
        <p:nvSpPr>
          <p:cNvPr id="8" name="AutoShape 2" descr="https://assets.entrepreneur.com/content/3x2/1300/20150708172005-coding-working-workspace-apple-macintosh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3639940"/>
            <a:ext cx="9144000" cy="32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lema skripsi (rommikaestria.com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685" y="0"/>
            <a:ext cx="93718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6 Responden Pilih Dosen Sibuk Sebagai Penghambat Skripsi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19200"/>
            <a:ext cx="9144001" cy="53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1"/>
          <a:stretch/>
        </p:blipFill>
        <p:spPr bwMode="auto">
          <a:xfrm>
            <a:off x="4219819" y="24924"/>
            <a:ext cx="4924182" cy="683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8" b="53227"/>
          <a:stretch/>
        </p:blipFill>
        <p:spPr bwMode="auto">
          <a:xfrm>
            <a:off x="0" y="24925"/>
            <a:ext cx="6387921" cy="683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oconk.heck.in/files/caramemperbaikilamput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21" y="5123525"/>
            <a:ext cx="1508346" cy="162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01. Ngapain Perlu TA?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Dasar</a:t>
            </a:r>
          </a:p>
          <a:p>
            <a:pPr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TA di MI</a:t>
            </a:r>
          </a:p>
          <a:p>
            <a:pPr>
              <a:buFont typeface="+mj-lt"/>
              <a:buAutoNum type="arabicPeriod"/>
            </a:pPr>
            <a:r>
              <a:rPr lang="id-ID" dirty="0">
                <a:latin typeface="Agency FB" panose="020B0503020202020204" pitchFamily="34" charset="0"/>
              </a:rPr>
              <a:t>Klasifikasi Judul TA D2 MI </a:t>
            </a:r>
            <a:r>
              <a:rPr lang="id-ID" i="1" dirty="0">
                <a:latin typeface="Agency FB" panose="020B0503020202020204" pitchFamily="34" charset="0"/>
              </a:rPr>
              <a:t>ala TP</a:t>
            </a:r>
            <a:endParaRPr lang="id-ID" i="1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Dasar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3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8190"/>
            <a:ext cx="9144000" cy="738076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id-ID" sz="2400" dirty="0" smtClean="0"/>
              <a:t>Buku pedoman PDD Polinema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it-IT" sz="2400" dirty="0" smtClean="0"/>
              <a:t>Permenristekdikti </a:t>
            </a:r>
            <a:r>
              <a:rPr lang="it-IT" sz="2400" dirty="0"/>
              <a:t>no 44 tahun 2015 tentang </a:t>
            </a:r>
            <a:r>
              <a:rPr lang="it-IT" sz="2400" dirty="0" smtClean="0"/>
              <a:t>SNPT</a:t>
            </a:r>
            <a:r>
              <a:rPr lang="id-ID" sz="2400" dirty="0" smtClean="0"/>
              <a:t> :</a:t>
            </a:r>
            <a:r>
              <a:rPr lang="it-IT" sz="2400" dirty="0" smtClean="0"/>
              <a:t> </a:t>
            </a:r>
            <a:endParaRPr lang="id-ID" sz="24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325607"/>
              </p:ext>
            </p:extLst>
          </p:nvPr>
        </p:nvGraphicFramePr>
        <p:xfrm>
          <a:off x="0" y="2206266"/>
          <a:ext cx="9144000" cy="4654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6834">
                  <a:extLst>
                    <a:ext uri="{9D8B030D-6E8A-4147-A177-3AD203B41FA5}">
                      <a16:colId xmlns:a16="http://schemas.microsoft.com/office/drawing/2014/main" val="956443289"/>
                    </a:ext>
                  </a:extLst>
                </a:gridCol>
                <a:gridCol w="6787166">
                  <a:extLst>
                    <a:ext uri="{9D8B030D-6E8A-4147-A177-3AD203B41FA5}">
                      <a16:colId xmlns:a16="http://schemas.microsoft.com/office/drawing/2014/main" val="1005025204"/>
                    </a:ext>
                  </a:extLst>
                </a:gridCol>
              </a:tblGrid>
              <a:tr h="332267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JENJANG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TINGKAT</a:t>
                      </a:r>
                      <a:r>
                        <a:rPr lang="id-ID" sz="1600" baseline="0" dirty="0" smtClean="0"/>
                        <a:t> KEDALAMAN DAN KELELUASAAN MATERI PEMBELAJARAN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09959"/>
                  </a:ext>
                </a:extLst>
              </a:tr>
              <a:tr h="58146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menguasai konsep umum, pengetahuan, dan keterampilan operasional lengkap;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42047"/>
                  </a:ext>
                </a:extLst>
              </a:tr>
              <a:tr h="581467"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id-ID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menguasai prinsip dasar pengetahuan dan keterampilan pada bidang keahlian tertentu;</a:t>
                      </a:r>
                      <a:endParaRPr lang="id-ID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4434"/>
                  </a:ext>
                </a:extLst>
              </a:tr>
              <a:tr h="58146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D3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menguasai konsep teoritis bidang pengetahuan dan keterampilan tertentu secara umum;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93464"/>
                  </a:ext>
                </a:extLst>
              </a:tr>
              <a:tr h="83066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D4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menguasai konsep teoritis bidang pengetahuan dan keterampilan tertentu secara umum dan konsep teoritis bagian khusus dalam bidang pengetahuan dan keterampilan tersebut secara mendalam;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93560"/>
                  </a:ext>
                </a:extLst>
              </a:tr>
              <a:tr h="58146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profesi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menguasai teori aplikasi bidang pengetahuan dan keterampilan tertentu;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34450"/>
                  </a:ext>
                </a:extLst>
              </a:tr>
              <a:tr h="58146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magister, magister terapan, dan Spesialis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menguasai teori dan teori aplikasi bidang pengetahuan tertentu;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9453"/>
                  </a:ext>
                </a:extLst>
              </a:tr>
              <a:tr h="58146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doktor, doktor terapan, dan sub Spesialis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menguasai filosofi keilmuan bidang pengetahuan dan keterampilan tertentu.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DASAR </a:t>
            </a:r>
            <a:r>
              <a:rPr lang="id-ID" i="1" dirty="0" smtClean="0">
                <a:solidFill>
                  <a:prstClr val="black"/>
                </a:solidFill>
              </a:rPr>
              <a:t>ala TP</a:t>
            </a:r>
            <a:endParaRPr lang="id-ID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7" cy="4859675"/>
          </a:xfrm>
        </p:spPr>
        <p:txBody>
          <a:bodyPr/>
          <a:lstStyle/>
          <a:p>
            <a:r>
              <a:rPr lang="id-ID" dirty="0" smtClean="0"/>
              <a:t>Pengenalan kerja dunia kerja di lingkungan kampus.</a:t>
            </a:r>
          </a:p>
          <a:p>
            <a:r>
              <a:rPr lang="id-ID" dirty="0" smtClean="0"/>
              <a:t>Misal: </a:t>
            </a:r>
            <a:r>
              <a:rPr lang="id-ID" sz="2000" i="1" dirty="0" smtClean="0"/>
              <a:t>jika hubungannya dengan Informatika,</a:t>
            </a:r>
            <a:endParaRPr lang="id-ID" i="1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Alternatif lain, kerja atau latihan atau dapatkan </a:t>
            </a:r>
            <a:r>
              <a:rPr lang="id-ID" i="1" dirty="0" smtClean="0"/>
              <a:t>job</a:t>
            </a:r>
            <a:r>
              <a:rPr lang="id-ID" dirty="0" smtClean="0"/>
              <a:t> dibidang informatika.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8572" y="2701833"/>
            <a:ext cx="4536000" cy="19572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DUNIA KAMPUS</a:t>
            </a:r>
          </a:p>
          <a:p>
            <a:pPr marL="261938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i="1" dirty="0" smtClean="0"/>
              <a:t>Software</a:t>
            </a:r>
            <a:endParaRPr lang="id-ID" sz="2400" dirty="0"/>
          </a:p>
          <a:p>
            <a:pPr marL="261938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/>
              <a:t>Laporan Akhir :</a:t>
            </a:r>
          </a:p>
          <a:p>
            <a:pPr marL="490526" lvl="1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000" dirty="0" smtClean="0"/>
              <a:t>Bab I : Latar Belakang</a:t>
            </a:r>
          </a:p>
          <a:p>
            <a:pPr marL="490526" lvl="1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000" dirty="0" smtClean="0"/>
              <a:t>Bab II : Daftar Pustaka</a:t>
            </a:r>
          </a:p>
          <a:p>
            <a:pPr marL="490526" lvl="1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000" dirty="0" smtClean="0"/>
              <a:t>Bab III : Rancangan + Hasil</a:t>
            </a:r>
          </a:p>
          <a:p>
            <a:pPr marL="490526" lvl="1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000" dirty="0" smtClean="0"/>
              <a:t>Bab IV : Kesimpulan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2701833"/>
            <a:ext cx="4536000" cy="195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/>
              <a:t>DUNIA KERJA</a:t>
            </a:r>
            <a:endParaRPr lang="id-ID" b="1" dirty="0" smtClean="0"/>
          </a:p>
          <a:p>
            <a:pPr marL="261938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i="1" dirty="0" smtClean="0"/>
              <a:t>Software</a:t>
            </a:r>
          </a:p>
          <a:p>
            <a:pPr marL="261938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/>
              <a:t>Dokumentasi Pengembangan</a:t>
            </a:r>
          </a:p>
          <a:p>
            <a:pPr marL="261938" indent="-2619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i="1" dirty="0" smtClean="0"/>
              <a:t>User Guide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20892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598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01. Ngapain Perlu TA?</vt:lpstr>
      <vt:lpstr>LA (Pemantapan)</vt:lpstr>
      <vt:lpstr>PowerPoint Presentation</vt:lpstr>
      <vt:lpstr>PowerPoint Presentation</vt:lpstr>
      <vt:lpstr>PowerPoint Presentation</vt:lpstr>
      <vt:lpstr>01. Ngapain Perlu TA?</vt:lpstr>
      <vt:lpstr>1. Dasar</vt:lpstr>
      <vt:lpstr>DASAR</vt:lpstr>
      <vt:lpstr>DASAR ala TP</vt:lpstr>
      <vt:lpstr>2. TA di MI</vt:lpstr>
      <vt:lpstr>a) Tim TA prodi MI 2018</vt:lpstr>
      <vt:lpstr>b) Konsentrasi Dosen MI </vt:lpstr>
      <vt:lpstr>c) Kurikulum Prodi MI</vt:lpstr>
      <vt:lpstr>3) Klasifikasi Judul TA D2 MI ala TP</vt:lpstr>
      <vt:lpstr>Klasifikasi Judul TA D2 MI ala TP</vt:lpstr>
      <vt:lpstr>Klasifikasi Judul TA D2 MI ala TP  NGODING</vt:lpstr>
      <vt:lpstr>Klasifikasi Judul TA D2 MI ala TP  NGODING</vt:lpstr>
      <vt:lpstr>Klasifikasi Judul TA D2 MI ala TP  SENTUHAN </vt:lpstr>
      <vt:lpstr>Klasifikasi Judul TA D2 MI ala TP  SENTUHAN</vt:lpstr>
      <vt:lpstr>Klasifikasi Judul TA D2 MI ala TP  SENTUHAN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2562</cp:revision>
  <dcterms:created xsi:type="dcterms:W3CDTF">2016-09-02T03:38:50Z</dcterms:created>
  <dcterms:modified xsi:type="dcterms:W3CDTF">2018-03-22T02:07:23Z</dcterms:modified>
</cp:coreProperties>
</file>