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5" r:id="rId3"/>
    <p:sldId id="398" r:id="rId4"/>
    <p:sldId id="397" r:id="rId5"/>
    <p:sldId id="399" r:id="rId6"/>
    <p:sldId id="396" r:id="rId7"/>
    <p:sldId id="400" r:id="rId8"/>
    <p:sldId id="401" r:id="rId9"/>
    <p:sldId id="402" r:id="rId10"/>
    <p:sldId id="403" r:id="rId11"/>
    <p:sldId id="406" r:id="rId12"/>
    <p:sldId id="407" r:id="rId13"/>
    <p:sldId id="408" r:id="rId14"/>
    <p:sldId id="409" r:id="rId15"/>
    <p:sldId id="4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1"/>
          <a:ext cx="8778868" cy="53404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26641"/>
        <a:ext cx="8726728" cy="481901"/>
      </dsp:txXfrm>
    </dsp:sp>
    <dsp:sp modelId="{2B0E2AB5-C119-4743-96E1-6DE15C2A42E9}">
      <dsp:nvSpPr>
        <dsp:cNvPr id="0" name=""/>
        <dsp:cNvSpPr/>
      </dsp:nvSpPr>
      <dsp:spPr>
        <a:xfrm>
          <a:off x="0" y="546143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572213"/>
        <a:ext cx="8726728" cy="481901"/>
      </dsp:txXfrm>
    </dsp:sp>
    <dsp:sp modelId="{677DA2CF-9D0A-42A9-8EDE-50777B96D4FD}">
      <dsp:nvSpPr>
        <dsp:cNvPr id="0" name=""/>
        <dsp:cNvSpPr/>
      </dsp:nvSpPr>
      <dsp:spPr>
        <a:xfrm>
          <a:off x="0" y="1091715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0" y="1117785"/>
        <a:ext cx="8726728" cy="481901"/>
      </dsp:txXfrm>
    </dsp:sp>
    <dsp:sp modelId="{E6B7A12E-D792-4506-9B2A-818D9EC2E909}">
      <dsp:nvSpPr>
        <dsp:cNvPr id="0" name=""/>
        <dsp:cNvSpPr/>
      </dsp:nvSpPr>
      <dsp:spPr>
        <a:xfrm>
          <a:off x="0" y="1637288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0" y="1663358"/>
        <a:ext cx="8726728" cy="481901"/>
      </dsp:txXfrm>
    </dsp:sp>
    <dsp:sp modelId="{1B577775-37A0-49D2-BADC-AA5F7F1DC614}">
      <dsp:nvSpPr>
        <dsp:cNvPr id="0" name=""/>
        <dsp:cNvSpPr/>
      </dsp:nvSpPr>
      <dsp:spPr>
        <a:xfrm>
          <a:off x="0" y="2182860"/>
          <a:ext cx="8778868" cy="53404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0" y="2208930"/>
        <a:ext cx="8726728" cy="481901"/>
      </dsp:txXfrm>
    </dsp:sp>
    <dsp:sp modelId="{9498D6D7-D1DE-4880-A122-141F0CC4C4C8}">
      <dsp:nvSpPr>
        <dsp:cNvPr id="0" name=""/>
        <dsp:cNvSpPr/>
      </dsp:nvSpPr>
      <dsp:spPr>
        <a:xfrm>
          <a:off x="0" y="2728432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0" y="2754502"/>
        <a:ext cx="8726728" cy="481901"/>
      </dsp:txXfrm>
    </dsp:sp>
    <dsp:sp modelId="{826B5B7D-907B-48C1-91C9-1EB2FF80C061}">
      <dsp:nvSpPr>
        <dsp:cNvPr id="0" name=""/>
        <dsp:cNvSpPr/>
      </dsp:nvSpPr>
      <dsp:spPr>
        <a:xfrm>
          <a:off x="0" y="3274005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0" y="3300075"/>
        <a:ext cx="8726728" cy="481901"/>
      </dsp:txXfrm>
    </dsp:sp>
    <dsp:sp modelId="{AADA161B-0E44-4493-B862-AA188302F13F}">
      <dsp:nvSpPr>
        <dsp:cNvPr id="0" name=""/>
        <dsp:cNvSpPr/>
      </dsp:nvSpPr>
      <dsp:spPr>
        <a:xfrm>
          <a:off x="0" y="3819577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0" y="3845647"/>
        <a:ext cx="8726728" cy="481901"/>
      </dsp:txXfrm>
    </dsp:sp>
    <dsp:sp modelId="{DF012E22-1E4C-435E-B5ED-BBFD69C180AD}">
      <dsp:nvSpPr>
        <dsp:cNvPr id="0" name=""/>
        <dsp:cNvSpPr/>
      </dsp:nvSpPr>
      <dsp:spPr>
        <a:xfrm>
          <a:off x="0" y="4365149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0" y="4391219"/>
        <a:ext cx="8726728" cy="481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02/04/2018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aj.org/" TargetMode="External"/><Relationship Id="rId3" Type="http://schemas.openxmlformats.org/officeDocument/2006/relationships/hyperlink" Target="http://www.springerlink.com/" TargetMode="External"/><Relationship Id="rId7" Type="http://schemas.openxmlformats.org/officeDocument/2006/relationships/hyperlink" Target="http://id.portalgaruda.org/" TargetMode="External"/><Relationship Id="rId2" Type="http://schemas.openxmlformats.org/officeDocument/2006/relationships/hyperlink" Target="http://www.sciencedirect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jurnal.lipi.go.id/" TargetMode="External"/><Relationship Id="rId5" Type="http://schemas.openxmlformats.org/officeDocument/2006/relationships/hyperlink" Target="http://e-resources.perpusnas.go.id/" TargetMode="External"/><Relationship Id="rId4" Type="http://schemas.openxmlformats.org/officeDocument/2006/relationships/hyperlink" Target="https://www.researchgate.net/" TargetMode="External"/><Relationship Id="rId9" Type="http://schemas.openxmlformats.org/officeDocument/2006/relationships/hyperlink" Target="https://scholar.google.co.i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04. </a:t>
            </a:r>
            <a:r>
              <a:rPr lang="id-ID" sz="3500" dirty="0" smtClean="0">
                <a:solidFill>
                  <a:srgbClr val="0070C0"/>
                </a:solidFill>
              </a:rPr>
              <a:t>Bab II – Kajian Pustaka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 Kajian Pustaka </a:t>
            </a:r>
            <a:r>
              <a:rPr lang="id-ID" sz="2000" b="1" dirty="0" smtClean="0"/>
              <a:t>Buku Pedoman TA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+mj-lt"/>
              <a:buAutoNum type="alphaLcPeriod"/>
            </a:pPr>
            <a:r>
              <a:rPr lang="id-ID" dirty="0" smtClean="0"/>
              <a:t>Paper/Jurnal Ilmiah/Proceeding</a:t>
            </a:r>
          </a:p>
          <a:p>
            <a:pPr marL="365125" indent="-365125">
              <a:buFont typeface="+mj-lt"/>
              <a:buAutoNum type="alphaLcPeriod"/>
            </a:pPr>
            <a:r>
              <a:rPr lang="id-ID" dirty="0" smtClean="0"/>
              <a:t>Buku Teks atau </a:t>
            </a:r>
            <a:r>
              <a:rPr lang="id-ID" i="1" dirty="0" smtClean="0"/>
              <a:t>e-book</a:t>
            </a:r>
          </a:p>
          <a:p>
            <a:pPr marL="365125" indent="-365125">
              <a:buFont typeface="+mj-lt"/>
              <a:buAutoNum type="alphaLcPeriod"/>
            </a:pPr>
            <a:r>
              <a:rPr lang="id-ID" dirty="0" smtClean="0"/>
              <a:t>Tugas Akhir, Skripsi, Thesis, Disertasi</a:t>
            </a:r>
          </a:p>
          <a:p>
            <a:pPr marL="365125" indent="-365125">
              <a:buFont typeface="+mj-lt"/>
              <a:buAutoNum type="alphaLcPeriod"/>
            </a:pPr>
            <a:r>
              <a:rPr lang="id-ID" dirty="0" smtClean="0"/>
              <a:t>Koran, Majalah</a:t>
            </a:r>
          </a:p>
          <a:p>
            <a:pPr marL="365125" indent="-365125">
              <a:buFont typeface="+mj-lt"/>
              <a:buAutoNum type="alphaLcPeriod"/>
            </a:pPr>
            <a:r>
              <a:rPr lang="id-ID" dirty="0" smtClean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9434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Sumber Kajian Pustaka </a:t>
            </a:r>
            <a:r>
              <a:rPr lang="id-ID" sz="2000" b="1" dirty="0"/>
              <a:t>Buku Pedoman </a:t>
            </a:r>
            <a:r>
              <a:rPr lang="id-ID" sz="2000" b="1" dirty="0" smtClean="0"/>
              <a:t>TA</a:t>
            </a:r>
            <a:br>
              <a:rPr lang="id-ID" sz="2000" b="1" dirty="0" smtClean="0"/>
            </a:br>
            <a:r>
              <a:rPr lang="id-ID" sz="3600" b="1" dirty="0" smtClean="0">
                <a:solidFill>
                  <a:srgbClr val="0070C0"/>
                </a:solidFill>
              </a:rPr>
              <a:t>a. Paper/jurnal ilmiah/Proceeding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442506"/>
            <a:ext cx="9028090" cy="5076151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id-ID" sz="2300" dirty="0" smtClean="0">
                <a:solidFill>
                  <a:srgbClr val="FF0000"/>
                </a:solidFill>
              </a:rPr>
              <a:t>Hasil penelitian</a:t>
            </a:r>
            <a:r>
              <a:rPr lang="id-ID" sz="2300" dirty="0" smtClean="0"/>
              <a:t>/pengembangan </a:t>
            </a:r>
            <a:r>
              <a:rPr lang="id-ID" sz="2300" dirty="0"/>
              <a:t>dari </a:t>
            </a:r>
            <a:r>
              <a:rPr lang="id-ID" sz="2300" dirty="0" smtClean="0"/>
              <a:t>peneliti.</a:t>
            </a:r>
          </a:p>
          <a:p>
            <a:pPr>
              <a:spcBef>
                <a:spcPts val="200"/>
              </a:spcBef>
            </a:pPr>
            <a:r>
              <a:rPr lang="id-ID" sz="2300" dirty="0" smtClean="0"/>
              <a:t>Diutamakan karena memiliki </a:t>
            </a:r>
            <a:r>
              <a:rPr lang="id-ID" sz="2300" dirty="0">
                <a:solidFill>
                  <a:srgbClr val="FF0000"/>
                </a:solidFill>
              </a:rPr>
              <a:t>informasi yang mutakhir</a:t>
            </a:r>
            <a:r>
              <a:rPr lang="id-ID" sz="2300" dirty="0"/>
              <a:t>, </a:t>
            </a:r>
            <a:r>
              <a:rPr lang="id-ID" sz="2300" dirty="0">
                <a:solidFill>
                  <a:srgbClr val="FF0000"/>
                </a:solidFill>
              </a:rPr>
              <a:t>terkini</a:t>
            </a:r>
            <a:r>
              <a:rPr lang="id-ID" sz="2300" dirty="0"/>
              <a:t>, </a:t>
            </a:r>
            <a:r>
              <a:rPr lang="id-ID" sz="2300" dirty="0">
                <a:solidFill>
                  <a:srgbClr val="FF0000"/>
                </a:solidFill>
              </a:rPr>
              <a:t>relevan</a:t>
            </a:r>
            <a:r>
              <a:rPr lang="id-ID" sz="2300" dirty="0"/>
              <a:t>, </a:t>
            </a:r>
            <a:r>
              <a:rPr lang="id-ID" sz="2300" dirty="0" smtClean="0">
                <a:solidFill>
                  <a:srgbClr val="FF0000"/>
                </a:solidFill>
              </a:rPr>
              <a:t>reliabel, </a:t>
            </a:r>
            <a:r>
              <a:rPr lang="id-ID" sz="2300" dirty="0">
                <a:solidFill>
                  <a:srgbClr val="FF0000"/>
                </a:solidFill>
              </a:rPr>
              <a:t>dan dapat dipertanggungjawabkan</a:t>
            </a:r>
            <a:r>
              <a:rPr lang="id-ID" sz="2300" dirty="0" smtClean="0"/>
              <a:t>.</a:t>
            </a:r>
          </a:p>
          <a:p>
            <a:pPr>
              <a:spcBef>
                <a:spcPts val="200"/>
              </a:spcBef>
            </a:pPr>
            <a:r>
              <a:rPr lang="id-ID" sz="2300" dirty="0"/>
              <a:t>Kalau melalui </a:t>
            </a:r>
            <a:r>
              <a:rPr lang="id-ID" sz="2300" dirty="0" smtClean="0"/>
              <a:t>internet, jurnal </a:t>
            </a:r>
            <a:r>
              <a:rPr lang="id-ID" sz="2300" dirty="0"/>
              <a:t>dapat melalui </a:t>
            </a:r>
            <a:r>
              <a:rPr lang="id-ID" sz="2300" i="1" dirty="0"/>
              <a:t>www.sciencedirect.com, googlescholar, ieeexplore.ieee.org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51" r="1424" b="4753"/>
          <a:stretch/>
        </p:blipFill>
        <p:spPr>
          <a:xfrm>
            <a:off x="1236372" y="3110993"/>
            <a:ext cx="6787166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Sumber Kajian Pustaka </a:t>
            </a:r>
            <a:r>
              <a:rPr lang="id-ID" sz="2000" b="1" dirty="0">
                <a:solidFill>
                  <a:prstClr val="black"/>
                </a:solidFill>
              </a:rPr>
              <a:t>Buku Pedoman TA</a:t>
            </a:r>
            <a:br>
              <a:rPr lang="id-ID" sz="2000" b="1" dirty="0">
                <a:solidFill>
                  <a:prstClr val="black"/>
                </a:solidFill>
              </a:rPr>
            </a:br>
            <a:r>
              <a:rPr lang="id-ID" sz="3600" b="1" dirty="0">
                <a:solidFill>
                  <a:srgbClr val="0070C0"/>
                </a:solidFill>
              </a:rPr>
              <a:t>a. Paper/jurnal ilmiah/Proceeding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Pencarian penelitian dari </a:t>
            </a:r>
            <a:r>
              <a:rPr lang="id-ID" sz="2400" b="1" dirty="0" smtClean="0"/>
              <a:t>googlescholar</a:t>
            </a:r>
          </a:p>
          <a:p>
            <a:endParaRPr lang="id-ID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3" y="2382727"/>
            <a:ext cx="8399436" cy="44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Sumber Kajian Pustaka </a:t>
            </a:r>
            <a:r>
              <a:rPr lang="id-ID" sz="2000" b="1" dirty="0"/>
              <a:t>Buku Pedoman </a:t>
            </a:r>
            <a:r>
              <a:rPr lang="id-ID" sz="2000" b="1" dirty="0" smtClean="0"/>
              <a:t>TA</a:t>
            </a:r>
            <a:br>
              <a:rPr lang="id-ID" sz="2000" b="1" dirty="0" smtClean="0"/>
            </a:br>
            <a:r>
              <a:rPr lang="id-ID" sz="3600" b="1" dirty="0" smtClean="0">
                <a:solidFill>
                  <a:srgbClr val="0070C0"/>
                </a:solidFill>
              </a:rPr>
              <a:t>b. </a:t>
            </a:r>
            <a:r>
              <a:rPr lang="id-ID" sz="3600" b="1" dirty="0">
                <a:solidFill>
                  <a:srgbClr val="0070C0"/>
                </a:solidFill>
              </a:rPr>
              <a:t>Buku Teks atau </a:t>
            </a:r>
            <a:r>
              <a:rPr lang="id-ID" sz="3600" b="1" i="1" dirty="0">
                <a:solidFill>
                  <a:srgbClr val="0070C0"/>
                </a:solidFill>
              </a:rPr>
              <a:t>e-book</a:t>
            </a:r>
            <a:endParaRPr lang="id-ID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srgbClr val="FF0000"/>
                </a:solidFill>
              </a:rPr>
              <a:t>Buku </a:t>
            </a:r>
            <a:r>
              <a:rPr lang="id-ID" sz="2400" dirty="0" smtClean="0">
                <a:solidFill>
                  <a:srgbClr val="FF0000"/>
                </a:solidFill>
              </a:rPr>
              <a:t>cetak/elektronik</a:t>
            </a:r>
            <a:r>
              <a:rPr lang="id-ID" sz="2400" dirty="0" smtClean="0"/>
              <a:t> </a:t>
            </a:r>
            <a:r>
              <a:rPr lang="id-ID" sz="2400" dirty="0"/>
              <a:t>yang membahas terkait suatu </a:t>
            </a:r>
            <a:r>
              <a:rPr lang="id-ID" sz="2400" dirty="0" smtClean="0"/>
              <a:t>kelimuan </a:t>
            </a:r>
            <a:r>
              <a:rPr lang="id-ID" sz="2400" dirty="0"/>
              <a:t>yang </a:t>
            </a:r>
            <a:r>
              <a:rPr lang="id-ID" sz="2400" dirty="0" smtClean="0"/>
              <a:t>keluarkan </a:t>
            </a:r>
            <a:r>
              <a:rPr lang="id-ID" sz="2400" dirty="0"/>
              <a:t>oleh </a:t>
            </a:r>
            <a:r>
              <a:rPr lang="id-ID" sz="2400" dirty="0" smtClean="0"/>
              <a:t>penerbit buku teks.</a:t>
            </a:r>
          </a:p>
          <a:p>
            <a:endParaRPr lang="id-ID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83" y="2552707"/>
            <a:ext cx="5196017" cy="3083485"/>
          </a:xfrm>
          <a:prstGeom prst="rect">
            <a:avLst/>
          </a:prstGeom>
        </p:spPr>
      </p:pic>
      <p:pic>
        <p:nvPicPr>
          <p:cNvPr id="1028" name="Picture 4" descr="https://s2.bukalapak.com/img/788879773/large/Metode_Penelitian_Pendidikan_Sugiyon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8564" r="6146" b="15718"/>
          <a:stretch/>
        </p:blipFill>
        <p:spPr bwMode="auto">
          <a:xfrm>
            <a:off x="170403" y="3211985"/>
            <a:ext cx="1608923" cy="242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3.bukalapak.com/img/820908102/w-1000/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21" y="3209713"/>
            <a:ext cx="1820314" cy="24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Sumber Kajian Pustaka </a:t>
            </a:r>
            <a:r>
              <a:rPr lang="id-ID" sz="2000" b="1" dirty="0"/>
              <a:t>Buku Pedoman </a:t>
            </a:r>
            <a:r>
              <a:rPr lang="id-ID" sz="2000" b="1" dirty="0" smtClean="0"/>
              <a:t>TA</a:t>
            </a:r>
            <a:br>
              <a:rPr lang="id-ID" sz="2000" b="1" dirty="0" smtClean="0"/>
            </a:br>
            <a:r>
              <a:rPr lang="id-ID" sz="3600" b="1" dirty="0" smtClean="0">
                <a:solidFill>
                  <a:srgbClr val="0070C0"/>
                </a:solidFill>
              </a:rPr>
              <a:t>c. </a:t>
            </a:r>
            <a:r>
              <a:rPr lang="id-ID" sz="3600" b="1" dirty="0">
                <a:solidFill>
                  <a:srgbClr val="0070C0"/>
                </a:solidFill>
              </a:rPr>
              <a:t>Tugas Akhir, Skripsi, Thesis, Disertasi 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982"/>
            <a:ext cx="9028090" cy="4859675"/>
          </a:xfrm>
        </p:spPr>
        <p:txBody>
          <a:bodyPr>
            <a:normAutofit/>
          </a:bodyPr>
          <a:lstStyle/>
          <a:p>
            <a:r>
              <a:rPr lang="id-ID" sz="2200" dirty="0"/>
              <a:t>Merupakan </a:t>
            </a:r>
            <a:r>
              <a:rPr lang="id-ID" sz="2200" dirty="0">
                <a:solidFill>
                  <a:srgbClr val="FF0000"/>
                </a:solidFill>
              </a:rPr>
              <a:t>karya tulis </a:t>
            </a:r>
            <a:r>
              <a:rPr lang="id-ID" sz="2200" dirty="0" smtClean="0">
                <a:solidFill>
                  <a:srgbClr val="FF0000"/>
                </a:solidFill>
              </a:rPr>
              <a:t>utuh peneliti </a:t>
            </a:r>
            <a:r>
              <a:rPr lang="id-ID" sz="2200" dirty="0" smtClean="0"/>
              <a:t>yang </a:t>
            </a:r>
            <a:r>
              <a:rPr lang="id-ID" sz="2200" dirty="0"/>
              <a:t>menjadi sumber pustaka yang berguna karena penelitian/ pengembangan yang baik didalamnya merujuk pada sumber-sumber yang reliabel</a:t>
            </a:r>
            <a:r>
              <a:rPr lang="id-ID" sz="2200" dirty="0" smtClean="0"/>
              <a:t>.</a:t>
            </a:r>
          </a:p>
          <a:p>
            <a:r>
              <a:rPr lang="id-ID" sz="2200" dirty="0"/>
              <a:t>Hal yang harus diperhatikan </a:t>
            </a:r>
            <a:r>
              <a:rPr lang="id-ID" sz="2200" dirty="0" smtClean="0"/>
              <a:t>: 1</a:t>
            </a:r>
            <a:r>
              <a:rPr lang="id-ID" sz="2200" dirty="0"/>
              <a:t>) </a:t>
            </a:r>
            <a:r>
              <a:rPr lang="id-ID" sz="2200" dirty="0" smtClean="0"/>
              <a:t>umumnya </a:t>
            </a:r>
            <a:r>
              <a:rPr lang="id-ID" sz="2200" dirty="0" smtClean="0">
                <a:solidFill>
                  <a:srgbClr val="FF0000"/>
                </a:solidFill>
              </a:rPr>
              <a:t>sulit </a:t>
            </a:r>
            <a:r>
              <a:rPr lang="id-ID" sz="2200" dirty="0">
                <a:solidFill>
                  <a:srgbClr val="FF0000"/>
                </a:solidFill>
              </a:rPr>
              <a:t>mendapatkannya </a:t>
            </a:r>
            <a:r>
              <a:rPr lang="id-ID" sz="2200" dirty="0"/>
              <a:t>karena hanya tersedia di perpustakaan instansi, </a:t>
            </a:r>
            <a:r>
              <a:rPr lang="id-ID" sz="2200" dirty="0" smtClean="0"/>
              <a:t>2) </a:t>
            </a:r>
            <a:r>
              <a:rPr lang="id-ID" sz="2200" dirty="0" smtClean="0">
                <a:solidFill>
                  <a:srgbClr val="FF0000"/>
                </a:solidFill>
              </a:rPr>
              <a:t>perlu cek kemutakhiran </a:t>
            </a:r>
            <a:r>
              <a:rPr lang="id-ID" sz="2200" dirty="0" smtClean="0"/>
              <a:t>dari peneliti sebelum merujuk pada hasil penelitian karena masih bersifat lokal instansi dan relatif tidak banyak yang mereview.</a:t>
            </a:r>
          </a:p>
          <a:p>
            <a:endParaRPr lang="id-ID" sz="2200" dirty="0" smtClean="0"/>
          </a:p>
        </p:txBody>
      </p:sp>
      <p:pic>
        <p:nvPicPr>
          <p:cNvPr id="2050" name="Picture 2" descr="http://www.anakui.com/wp-content/uploads/2016/03/Perpustakaan-Balai-Budaya-banyak-dimanfaatkan-warga-Surabaya-1024x6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2"/>
          <a:stretch/>
        </p:blipFill>
        <p:spPr bwMode="auto">
          <a:xfrm>
            <a:off x="2356834" y="3951389"/>
            <a:ext cx="4778062" cy="278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Sumber Kajian Pustaka </a:t>
            </a:r>
            <a:r>
              <a:rPr lang="id-ID" sz="2000" b="1" dirty="0"/>
              <a:t>Buku Pedoman </a:t>
            </a:r>
            <a:r>
              <a:rPr lang="id-ID" sz="2000" b="1" dirty="0" smtClean="0"/>
              <a:t>TA</a:t>
            </a:r>
            <a:br>
              <a:rPr lang="id-ID" sz="2000" b="1" dirty="0" smtClean="0"/>
            </a:br>
            <a:r>
              <a:rPr lang="id-ID" sz="3600" b="1" dirty="0" smtClean="0">
                <a:solidFill>
                  <a:srgbClr val="0070C0"/>
                </a:solidFill>
              </a:rPr>
              <a:t>d. </a:t>
            </a:r>
            <a:r>
              <a:rPr lang="id-ID" sz="3600" b="1" dirty="0">
                <a:solidFill>
                  <a:srgbClr val="0070C0"/>
                </a:solidFill>
              </a:rPr>
              <a:t>Koran, </a:t>
            </a:r>
            <a:r>
              <a:rPr lang="id-ID" sz="3600" b="1" dirty="0" smtClean="0">
                <a:solidFill>
                  <a:srgbClr val="0070C0"/>
                </a:solidFill>
              </a:rPr>
              <a:t>Majalah, e-news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658982"/>
            <a:ext cx="8809149" cy="4859675"/>
          </a:xfrm>
        </p:spPr>
        <p:txBody>
          <a:bodyPr>
            <a:normAutofit/>
          </a:bodyPr>
          <a:lstStyle/>
          <a:p>
            <a:r>
              <a:rPr lang="id-ID" sz="2400" dirty="0" smtClean="0">
                <a:solidFill>
                  <a:srgbClr val="FF0000"/>
                </a:solidFill>
              </a:rPr>
              <a:t>Teks cetak </a:t>
            </a:r>
            <a:r>
              <a:rPr lang="id-ID" sz="2400" dirty="0">
                <a:solidFill>
                  <a:srgbClr val="FF0000"/>
                </a:solidFill>
              </a:rPr>
              <a:t>yang diterbitkan secara berkala untuk pembaca umum</a:t>
            </a:r>
            <a:r>
              <a:rPr lang="id-ID" sz="2400" dirty="0" smtClean="0"/>
              <a:t>.</a:t>
            </a:r>
          </a:p>
          <a:p>
            <a:r>
              <a:rPr lang="id-ID" sz="2400" dirty="0" smtClean="0">
                <a:solidFill>
                  <a:srgbClr val="FF0000"/>
                </a:solidFill>
              </a:rPr>
              <a:t>Umumnya digunakan sebagai </a:t>
            </a:r>
            <a:r>
              <a:rPr lang="id-ID" sz="2400" dirty="0">
                <a:solidFill>
                  <a:srgbClr val="FF0000"/>
                </a:solidFill>
              </a:rPr>
              <a:t>titik awal </a:t>
            </a:r>
            <a:r>
              <a:rPr lang="id-ID" sz="2400" dirty="0" smtClean="0">
                <a:solidFill>
                  <a:srgbClr val="FF0000"/>
                </a:solidFill>
              </a:rPr>
              <a:t>penelitian </a:t>
            </a:r>
            <a:r>
              <a:rPr lang="id-ID" sz="2400" dirty="0" smtClean="0"/>
              <a:t>untuk mendapatkan informasi misalnya </a:t>
            </a:r>
            <a:r>
              <a:rPr lang="id-ID" sz="2400" dirty="0"/>
              <a:t>tentang berita penemuan baru, kebijakan, </a:t>
            </a:r>
            <a:r>
              <a:rPr lang="id-ID" sz="2400" dirty="0" smtClean="0"/>
              <a:t>dsb.</a:t>
            </a:r>
            <a:endParaRPr lang="id-ID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8" y="3155404"/>
            <a:ext cx="6919912" cy="34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803681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7110" y="723900"/>
            <a:ext cx="9016090" cy="5842000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</p:spTree>
    <p:extLst>
      <p:ext uri="{BB962C8B-B14F-4D97-AF65-F5344CB8AC3E}">
        <p14:creationId xmlns:p14="http://schemas.microsoft.com/office/powerpoint/2010/main" val="2012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Bab II – Kajian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Pemahaman</a:t>
            </a:r>
          </a:p>
          <a:p>
            <a:pPr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Sumber</a:t>
            </a:r>
          </a:p>
        </p:txBody>
      </p:sp>
    </p:spTree>
    <p:extLst>
      <p:ext uri="{BB962C8B-B14F-4D97-AF65-F5344CB8AC3E}">
        <p14:creationId xmlns:p14="http://schemas.microsoft.com/office/powerpoint/2010/main" val="1709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Pemahaman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Kajian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Mengkaji Pustaka.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Referensi </a:t>
            </a:r>
            <a:r>
              <a:rPr lang="id-ID" dirty="0">
                <a:solidFill>
                  <a:srgbClr val="FF0000"/>
                </a:solidFill>
              </a:rPr>
              <a:t>pemecahan masalah</a:t>
            </a:r>
            <a:r>
              <a:rPr lang="id-ID" dirty="0"/>
              <a:t> yang berasal </a:t>
            </a:r>
            <a:r>
              <a:rPr lang="id-ID" dirty="0" smtClean="0"/>
              <a:t>pengetahuan/ penelitian </a:t>
            </a:r>
            <a:r>
              <a:rPr lang="id-ID" dirty="0"/>
              <a:t>lain yang mana sama atau mirip atau </a:t>
            </a:r>
            <a:r>
              <a:rPr lang="id-ID" dirty="0">
                <a:solidFill>
                  <a:srgbClr val="FF0000"/>
                </a:solidFill>
              </a:rPr>
              <a:t>mendukung dengan penelitian kita</a:t>
            </a:r>
            <a:r>
              <a:rPr lang="id-ID" dirty="0"/>
              <a:t>.</a:t>
            </a:r>
          </a:p>
          <a:p>
            <a:r>
              <a:rPr lang="id-ID" dirty="0"/>
              <a:t>Ada 2 hal didalam Kajian Pustaka pada umumnya:</a:t>
            </a:r>
          </a:p>
          <a:p>
            <a:pPr marL="914377" lvl="1" indent="-457200">
              <a:buFont typeface="+mj-lt"/>
              <a:buAutoNum type="alphaLcParenR"/>
            </a:pPr>
            <a:r>
              <a:rPr lang="id-ID" dirty="0"/>
              <a:t>Penelitian </a:t>
            </a:r>
            <a:r>
              <a:rPr lang="id-ID" dirty="0" smtClean="0"/>
              <a:t>Terkait</a:t>
            </a:r>
          </a:p>
          <a:p>
            <a:pPr marL="914377" lvl="1" indent="-457200">
              <a:buFont typeface="+mj-lt"/>
              <a:buAutoNum type="alphaLcParenR"/>
            </a:pPr>
            <a:r>
              <a:rPr lang="id-ID" dirty="0" smtClean="0"/>
              <a:t>Kajian Teori</a:t>
            </a:r>
            <a:r>
              <a:rPr lang="id-ID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Kajian Pustaka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70C0"/>
                </a:solidFill>
              </a:rPr>
              <a:t>a) Penelitian Terkait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2506"/>
            <a:ext cx="9011919" cy="196109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d-ID" sz="2000" dirty="0" smtClean="0"/>
              <a:t>Pencarian </a:t>
            </a:r>
            <a:r>
              <a:rPr lang="id-ID" sz="2000" dirty="0" smtClean="0">
                <a:solidFill>
                  <a:srgbClr val="FF0000"/>
                </a:solidFill>
              </a:rPr>
              <a:t>ilmu/solusi dengan mengacu pada penelitian lain yang se-(jenis/ tema/ bahasan)</a:t>
            </a:r>
            <a:r>
              <a:rPr lang="id-ID" sz="20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id-ID" sz="2000" i="1" dirty="0" smtClean="0"/>
              <a:t>aka</a:t>
            </a:r>
            <a:r>
              <a:rPr lang="id-ID" sz="2000" dirty="0" smtClean="0"/>
              <a:t> </a:t>
            </a:r>
            <a:r>
              <a:rPr lang="id-ID" sz="2000" i="1" dirty="0"/>
              <a:t>state of the </a:t>
            </a:r>
            <a:r>
              <a:rPr lang="id-ID" sz="2000" i="1" dirty="0" smtClean="0"/>
              <a:t>art</a:t>
            </a:r>
            <a:r>
              <a:rPr lang="id-ID" sz="2000" dirty="0"/>
              <a:t> </a:t>
            </a:r>
            <a:r>
              <a:rPr lang="id-ID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the </a:t>
            </a:r>
            <a:r>
              <a:rPr lang="en-US" sz="2000" dirty="0"/>
              <a:t>most recent stage in the development of a product, incorporating </a:t>
            </a:r>
            <a:r>
              <a:rPr lang="en-US" sz="2000" dirty="0">
                <a:solidFill>
                  <a:srgbClr val="FF0000"/>
                </a:solidFill>
              </a:rPr>
              <a:t>the newest ideas and the most up-to-date features</a:t>
            </a:r>
            <a:r>
              <a:rPr lang="en-US" sz="2000" dirty="0"/>
              <a:t>.</a:t>
            </a:r>
            <a:r>
              <a:rPr lang="id-ID" sz="2000" dirty="0"/>
              <a:t> (wikipedia)</a:t>
            </a:r>
            <a:endParaRPr lang="id-ID" sz="2000" dirty="0" smtClean="0"/>
          </a:p>
          <a:p>
            <a:pPr>
              <a:spcBef>
                <a:spcPts val="0"/>
              </a:spcBef>
            </a:pPr>
            <a:r>
              <a:rPr lang="id-ID" sz="2000" dirty="0" smtClean="0"/>
              <a:t>Beberapa link untuk pencarian penelitian terkait: </a:t>
            </a:r>
            <a:r>
              <a:rPr lang="id-ID" sz="1200" dirty="0" smtClean="0">
                <a:hlinkClick r:id="rId2"/>
              </a:rPr>
              <a:t>sciencedirect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3"/>
              </a:rPr>
              <a:t>springerlink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4"/>
              </a:rPr>
              <a:t>researchgate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5"/>
              </a:rPr>
              <a:t>e-resources.perpusnas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6"/>
              </a:rPr>
              <a:t>jurnal.lipi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7"/>
              </a:rPr>
              <a:t>id.portalgaruda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8"/>
              </a:rPr>
              <a:t>doaj</a:t>
            </a:r>
            <a:r>
              <a:rPr lang="id-ID" sz="1200" dirty="0" smtClean="0"/>
              <a:t>, </a:t>
            </a:r>
            <a:r>
              <a:rPr lang="id-ID" sz="1200" dirty="0" smtClean="0">
                <a:hlinkClick r:id="rId9"/>
              </a:rPr>
              <a:t>scholar.google</a:t>
            </a:r>
            <a:r>
              <a:rPr lang="id-ID" sz="1400" dirty="0" smtClean="0"/>
              <a:t>.</a:t>
            </a:r>
            <a:endParaRPr lang="id-ID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75602"/>
              </p:ext>
            </p:extLst>
          </p:nvPr>
        </p:nvGraphicFramePr>
        <p:xfrm>
          <a:off x="0" y="3403601"/>
          <a:ext cx="9144000" cy="3552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7285">
                  <a:extLst>
                    <a:ext uri="{9D8B030D-6E8A-4147-A177-3AD203B41FA5}">
                      <a16:colId xmlns:a16="http://schemas.microsoft.com/office/drawing/2014/main" val="218837616"/>
                    </a:ext>
                  </a:extLst>
                </a:gridCol>
                <a:gridCol w="7366715">
                  <a:extLst>
                    <a:ext uri="{9D8B030D-6E8A-4147-A177-3AD203B41FA5}">
                      <a16:colId xmlns:a16="http://schemas.microsoft.com/office/drawing/2014/main" val="3239976283"/>
                    </a:ext>
                  </a:extLst>
                </a:gridCol>
              </a:tblGrid>
              <a:tr h="38401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MASALAH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PENELITIAN TERKAIT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300716"/>
                  </a:ext>
                </a:extLst>
              </a:tr>
              <a:tr h="1248063">
                <a:tc>
                  <a:txBody>
                    <a:bodyPr/>
                    <a:lstStyle/>
                    <a:p>
                      <a:r>
                        <a:rPr lang="id-ID" b="0" dirty="0" smtClean="0"/>
                        <a:t>Nilai Inaccesible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 Sistem Informasi Bank Mini SMK Negeri 1 Bojonegoro</a:t>
                      </a:r>
                      <a:r>
                        <a:rPr lang="id-ID" baseline="0" dirty="0" smtClean="0"/>
                        <a:t>, Ahmad Muhajirul Faqih. (Multiakses : Bendahara, Guru, Siswa)</a:t>
                      </a:r>
                      <a:endParaRPr lang="id-ID" dirty="0" smtClean="0"/>
                    </a:p>
                    <a:p>
                      <a:r>
                        <a:rPr lang="id-ID" dirty="0" smtClean="0"/>
                        <a:t>-</a:t>
                      </a:r>
                      <a:r>
                        <a:rPr lang="id-ID" baseline="0" dirty="0" smtClean="0"/>
                        <a:t> Sistem Informasi Penilaian Akademik AKN Bojonegoro, Dewi Puspitasari. (Multiakses : Dosen, Admin, Mahasiswa)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00324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r>
                        <a:rPr lang="id-ID" b="0" dirty="0" smtClean="0"/>
                        <a:t>Waktu Melebihi Alokasi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 Sistem Informasi Ujian Berbasis</a:t>
                      </a:r>
                      <a:r>
                        <a:rPr lang="id-ID" baseline="0" dirty="0" smtClean="0"/>
                        <a:t> Komputer untuk Matakuliah DPK, Teguh Pribadi (</a:t>
                      </a:r>
                      <a:r>
                        <a:rPr lang="id-ID" i="1" baseline="0" dirty="0" smtClean="0"/>
                        <a:t>Countdown</a:t>
                      </a:r>
                      <a:r>
                        <a:rPr lang="id-ID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7288"/>
                  </a:ext>
                </a:extLst>
              </a:tr>
              <a:tr h="1248063">
                <a:tc>
                  <a:txBody>
                    <a:bodyPr/>
                    <a:lstStyle/>
                    <a:p>
                      <a:r>
                        <a:rPr lang="id-ID" b="0" dirty="0" smtClean="0"/>
                        <a:t>Subjektifitas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 </a:t>
                      </a:r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 Teknologi Ajax Untuk Sistem Pembelajaran Jarak Jauh Bidang Bahasa Inggris Dengan Konsep Random Question (</a:t>
                      </a:r>
                      <a:r>
                        <a:rPr lang="id-ID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d-ID" baseline="0" dirty="0" smtClean="0"/>
                    </a:p>
                    <a:p>
                      <a:r>
                        <a:rPr lang="id-ID" dirty="0" smtClean="0"/>
                        <a:t>- Sistem Informasi Ujian Berbasis</a:t>
                      </a:r>
                      <a:r>
                        <a:rPr lang="id-ID" baseline="0" dirty="0" smtClean="0"/>
                        <a:t> Komputer untuk Matakuliah DPK, Teguh Pribadi (</a:t>
                      </a:r>
                      <a:r>
                        <a:rPr lang="id-ID" i="1" baseline="0" dirty="0" smtClean="0"/>
                        <a:t>Random Presentator</a:t>
                      </a:r>
                      <a:r>
                        <a:rPr lang="id-ID" baseline="0" dirty="0" smtClean="0"/>
                        <a:t>)</a:t>
                      </a:r>
                      <a:endParaRPr lang="id-ID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8298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40640" y="3039446"/>
            <a:ext cx="1442434" cy="51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smtClean="0">
                <a:solidFill>
                  <a:srgbClr val="0070C0"/>
                </a:solidFill>
              </a:rPr>
              <a:t>SiPeTor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Kajian </a:t>
            </a:r>
            <a:r>
              <a:rPr lang="id-ID" dirty="0"/>
              <a:t>Pustaka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70C0"/>
                </a:solidFill>
              </a:rPr>
              <a:t>b) Kajian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Definisi </a:t>
            </a:r>
            <a:r>
              <a:rPr lang="id-ID" dirty="0" smtClean="0">
                <a:solidFill>
                  <a:srgbClr val="FF0000"/>
                </a:solidFill>
              </a:rPr>
              <a:t>teori-teori dengan mengacu pada penelitian </a:t>
            </a:r>
            <a:r>
              <a:rPr lang="id-ID" dirty="0">
                <a:solidFill>
                  <a:srgbClr val="FF0000"/>
                </a:solidFill>
              </a:rPr>
              <a:t>lain yang se-(jenis/tema/bahasan)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3336350"/>
          <a:ext cx="9144000" cy="3182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86709">
                  <a:extLst>
                    <a:ext uri="{9D8B030D-6E8A-4147-A177-3AD203B41FA5}">
                      <a16:colId xmlns:a16="http://schemas.microsoft.com/office/drawing/2014/main" val="218837616"/>
                    </a:ext>
                  </a:extLst>
                </a:gridCol>
                <a:gridCol w="5057291">
                  <a:extLst>
                    <a:ext uri="{9D8B030D-6E8A-4147-A177-3AD203B41FA5}">
                      <a16:colId xmlns:a16="http://schemas.microsoft.com/office/drawing/2014/main" val="3239976283"/>
                    </a:ext>
                  </a:extLst>
                </a:gridCol>
              </a:tblGrid>
              <a:tr h="48547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MASALAH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KAJIAN</a:t>
                      </a:r>
                      <a:r>
                        <a:rPr lang="id-ID" baseline="0" dirty="0" smtClean="0"/>
                        <a:t> TEORI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300716"/>
                  </a:ext>
                </a:extLst>
              </a:tr>
              <a:tr h="476518">
                <a:tc>
                  <a:txBody>
                    <a:bodyPr/>
                    <a:lstStyle/>
                    <a:p>
                      <a:r>
                        <a:rPr lang="id-ID" dirty="0" smtClean="0"/>
                        <a:t>Nilai Inaccesible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Multiakses 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00324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r>
                        <a:rPr lang="id-ID" dirty="0" smtClean="0"/>
                        <a:t>Waktu Melebihi Alokasi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baseline="0" dirty="0" smtClean="0"/>
                        <a:t>Countdown</a:t>
                      </a:r>
                      <a:endParaRPr lang="id-ID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7288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r>
                        <a:rPr lang="id-ID" dirty="0" smtClean="0"/>
                        <a:t>Subjektifitas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baseline="0" dirty="0" smtClean="0"/>
                        <a:t>Random One Data on Selected Data</a:t>
                      </a:r>
                      <a:endParaRPr lang="id-ID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82988"/>
                  </a:ext>
                </a:extLst>
              </a:tr>
              <a:tr h="425002">
                <a:tc>
                  <a:txBody>
                    <a:bodyPr/>
                    <a:lstStyle/>
                    <a:p>
                      <a:r>
                        <a:rPr lang="id-ID" dirty="0" smtClean="0"/>
                        <a:t>Dikembangkan dengan framework CodeIgniter dan PostgreSQL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0" dirty="0" smtClean="0"/>
                        <a:t>Framework,</a:t>
                      </a:r>
                      <a:r>
                        <a:rPr lang="id-ID" i="0" baseline="0" dirty="0" smtClean="0"/>
                        <a:t> Codeigniter, PostgreSQL</a:t>
                      </a:r>
                      <a:endParaRPr lang="id-ID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75894"/>
                  </a:ext>
                </a:extLst>
              </a:tr>
              <a:tr h="425002">
                <a:tc>
                  <a:txBody>
                    <a:bodyPr/>
                    <a:lstStyle/>
                    <a:p>
                      <a:r>
                        <a:rPr lang="id-ID" dirty="0" smtClean="0"/>
                        <a:t>Dikembangkan dengan metode SDLC Prototyping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0" dirty="0" smtClean="0"/>
                        <a:t>SDLC, Prototyping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0734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0" y="2953288"/>
            <a:ext cx="1442434" cy="51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 smtClean="0">
                <a:solidFill>
                  <a:srgbClr val="0070C0"/>
                </a:solidFill>
              </a:rPr>
              <a:t>SiPeTor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Sumber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2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3740</TotalTime>
  <Words>652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04. Bab II – Kajian Pustaka</vt:lpstr>
      <vt:lpstr>LA (Pemantapan)</vt:lpstr>
      <vt:lpstr>Alur Pengerjakan TA ala TP </vt:lpstr>
      <vt:lpstr>Bab II – Kajian Pustaka</vt:lpstr>
      <vt:lpstr>1. Pemahaman</vt:lpstr>
      <vt:lpstr>Kajian Pustaka</vt:lpstr>
      <vt:lpstr>Kajian Pustaka a) Penelitian Terkait</vt:lpstr>
      <vt:lpstr>Kajian Pustaka b) Kajian Teori</vt:lpstr>
      <vt:lpstr>2. Sumber</vt:lpstr>
      <vt:lpstr>Sumber Kajian Pustaka Buku Pedoman TA</vt:lpstr>
      <vt:lpstr>Sumber Kajian Pustaka Buku Pedoman TA a. Paper/jurnal ilmiah/Proceeding</vt:lpstr>
      <vt:lpstr>Sumber Kajian Pustaka Buku Pedoman TA a. Paper/jurnal ilmiah/Proceeding</vt:lpstr>
      <vt:lpstr>Sumber Kajian Pustaka Buku Pedoman TA b. Buku Teks atau e-book</vt:lpstr>
      <vt:lpstr>Sumber Kajian Pustaka Buku Pedoman TA c. Tugas Akhir, Skripsi, Thesis, Disertasi </vt:lpstr>
      <vt:lpstr>Sumber Kajian Pustaka Buku Pedoman TA d. Koran, Majalah, e-news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3133</cp:revision>
  <dcterms:created xsi:type="dcterms:W3CDTF">2016-09-02T03:38:50Z</dcterms:created>
  <dcterms:modified xsi:type="dcterms:W3CDTF">2018-04-02T01:17:05Z</dcterms:modified>
</cp:coreProperties>
</file>