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5" r:id="rId3"/>
    <p:sldId id="398" r:id="rId4"/>
    <p:sldId id="397" r:id="rId5"/>
    <p:sldId id="399" r:id="rId6"/>
    <p:sldId id="396" r:id="rId7"/>
    <p:sldId id="400" r:id="rId8"/>
    <p:sldId id="401" r:id="rId9"/>
    <p:sldId id="402" r:id="rId10"/>
    <p:sldId id="40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bg1"/>
        </a:solidFill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dirty="0" smtClean="0">
              <a:latin typeface="Agency FB" panose="020B0503020202020204" pitchFamily="34" charset="0"/>
            </a:rPr>
            <a:t>SAP</a:t>
          </a:r>
          <a:r>
            <a:rPr lang="id-ID" sz="2800" b="0" dirty="0" smtClean="0">
              <a:latin typeface="Agency FB" panose="020B0503020202020204" pitchFamily="34" charset="0"/>
            </a:rPr>
            <a:t>)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8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8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01. Ngapain perlu TA?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8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800"/>
        </a:p>
      </dgm:t>
    </dgm:pt>
    <dgm:pt modelId="{28D52F86-A6CC-4295-9640-2AB2254EFB7A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02. Apa isi TA?</a:t>
          </a:r>
        </a:p>
      </dgm:t>
    </dgm:pt>
    <dgm:pt modelId="{D82F2552-E265-409F-80D7-E5A141C68582}" type="parTrans" cxnId="{C612FA77-88B0-4601-980C-C2F59AD105BB}">
      <dgm:prSet/>
      <dgm:spPr/>
      <dgm:t>
        <a:bodyPr/>
        <a:lstStyle/>
        <a:p>
          <a:endParaRPr lang="en-US" sz="2800"/>
        </a:p>
      </dgm:t>
    </dgm:pt>
    <dgm:pt modelId="{B2E7BC28-712D-455A-BAEA-8E1FF8C5D48E}" type="sibTrans" cxnId="{C612FA77-88B0-4601-980C-C2F59AD105BB}">
      <dgm:prSet/>
      <dgm:spPr/>
      <dgm:t>
        <a:bodyPr/>
        <a:lstStyle/>
        <a:p>
          <a:endParaRPr lang="en-US" sz="28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03. Bab I</a:t>
          </a: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8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800"/>
        </a:p>
      </dgm:t>
    </dgm:pt>
    <dgm:pt modelId="{5701CB70-9C06-4B04-8398-C713C4D585D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04. Bab II</a:t>
          </a:r>
        </a:p>
      </dgm:t>
    </dgm:pt>
    <dgm:pt modelId="{5D798661-A150-4C53-BAFC-DC4623211E9B}" type="parTrans" cxnId="{C1F71973-6839-4F5D-9F02-8571134C79BB}">
      <dgm:prSet/>
      <dgm:spPr/>
      <dgm:t>
        <a:bodyPr/>
        <a:lstStyle/>
        <a:p>
          <a:endParaRPr lang="en-US" sz="2800"/>
        </a:p>
      </dgm:t>
    </dgm:pt>
    <dgm:pt modelId="{94FE1A2E-7AFE-4E41-A876-3F710D3DB38A}" type="sibTrans" cxnId="{C1F71973-6839-4F5D-9F02-8571134C79BB}">
      <dgm:prSet/>
      <dgm:spPr/>
      <dgm:t>
        <a:bodyPr/>
        <a:lstStyle/>
        <a:p>
          <a:endParaRPr lang="en-US" sz="2800"/>
        </a:p>
      </dgm:t>
    </dgm:pt>
    <dgm:pt modelId="{20C80331-3DF2-434B-B8AC-7634E5807512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05. Bab III</a:t>
          </a: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8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800"/>
        </a:p>
      </dgm:t>
    </dgm:pt>
    <dgm:pt modelId="{2F7A1105-76B0-4FF5-BE0C-7F55456A0A50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06. Bab IV</a:t>
          </a:r>
        </a:p>
      </dgm:t>
    </dgm:pt>
    <dgm:pt modelId="{1951F3E6-FC6C-4E21-B5C9-BEEB56E15DB3}" type="parTrans" cxnId="{26012323-6813-4278-8696-961AC137FAA2}">
      <dgm:prSet/>
      <dgm:spPr/>
      <dgm:t>
        <a:bodyPr/>
        <a:lstStyle/>
        <a:p>
          <a:endParaRPr lang="en-US" sz="2800"/>
        </a:p>
      </dgm:t>
    </dgm:pt>
    <dgm:pt modelId="{FD291D6B-A582-46ED-8490-9A420B164D43}" type="sibTrans" cxnId="{26012323-6813-4278-8696-961AC137FAA2}">
      <dgm:prSet/>
      <dgm:spPr/>
      <dgm:t>
        <a:bodyPr/>
        <a:lstStyle/>
        <a:p>
          <a:endParaRPr lang="en-US" sz="2800"/>
        </a:p>
      </dgm:t>
    </dgm:pt>
    <dgm:pt modelId="{0C7B9932-39A1-47F9-9D81-48F5FB31E47A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07. </a:t>
          </a:r>
          <a:r>
            <a:rPr lang="id-ID" sz="2800" b="0" smtClean="0">
              <a:latin typeface="Agency FB" panose="020B0503020202020204" pitchFamily="34" charset="0"/>
            </a:rPr>
            <a:t>Kelengkapan Akhir</a:t>
          </a:r>
          <a:endParaRPr lang="id-ID" sz="2800" b="0" dirty="0" smtClean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8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800"/>
        </a:p>
      </dgm:t>
    </dgm:pt>
    <dgm:pt modelId="{FCB7FD94-A3FE-4A76-A5F3-49BAB36CDFB3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08. Tips Presentasi</a:t>
          </a:r>
        </a:p>
      </dgm:t>
    </dgm:pt>
    <dgm:pt modelId="{0E358508-0BB6-49CB-AC6A-34CFF8F4908E}" type="parTrans" cxnId="{3C39F2CF-16AE-40B3-A864-99839B403D5F}">
      <dgm:prSet/>
      <dgm:spPr/>
      <dgm:t>
        <a:bodyPr/>
        <a:lstStyle/>
        <a:p>
          <a:endParaRPr lang="en-US"/>
        </a:p>
      </dgm:t>
    </dgm:pt>
    <dgm:pt modelId="{D2DB0BAB-503F-4EDE-B618-1A55F0B4FDD1}" type="sibTrans" cxnId="{3C39F2CF-16AE-40B3-A864-99839B403D5F}">
      <dgm:prSet/>
      <dgm:spPr/>
      <dgm:t>
        <a:bodyPr/>
        <a:lstStyle/>
        <a:p>
          <a:endParaRPr lang="en-US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677DA2CF-9D0A-42A9-8EDE-50777B96D4FD}" type="pres">
      <dgm:prSet presAssocID="{28D52F86-A6CC-4295-9640-2AB2254EFB7A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5EFB0-3073-4107-AA1B-3045E2B7986F}" type="pres">
      <dgm:prSet presAssocID="{B2E7BC28-712D-455A-BAEA-8E1FF8C5D48E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1B577775-37A0-49D2-BADC-AA5F7F1DC614}" type="pres">
      <dgm:prSet presAssocID="{5701CB70-9C06-4B04-8398-C713C4D585D0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06F7C-7122-4176-A3B1-0BDB9F65467E}" type="pres">
      <dgm:prSet presAssocID="{94FE1A2E-7AFE-4E41-A876-3F710D3DB38A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826B5B7D-907B-48C1-91C9-1EB2FF80C061}" type="pres">
      <dgm:prSet presAssocID="{2F7A1105-76B0-4FF5-BE0C-7F55456A0A50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AF6C3-F9B8-42DB-814B-1F6F94D45D5A}" type="pres">
      <dgm:prSet presAssocID="{FD291D6B-A582-46ED-8490-9A420B164D43}" presName="spacer" presStyleCnt="0"/>
      <dgm:spPr/>
    </dgm:pt>
    <dgm:pt modelId="{AADA161B-0E44-4493-B862-AA188302F13F}" type="pres">
      <dgm:prSet presAssocID="{0C7B9932-39A1-47F9-9D81-48F5FB31E47A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DF012E22-1E4C-435E-B5ED-BBFD69C180AD}" type="pres">
      <dgm:prSet presAssocID="{FCB7FD94-A3FE-4A76-A5F3-49BAB36CDFB3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26012323-6813-4278-8696-961AC137FAA2}" srcId="{8358F112-1D6F-44C5-AF73-A5EEB7AA45FA}" destId="{2F7A1105-76B0-4FF5-BE0C-7F55456A0A50}" srcOrd="6" destOrd="0" parTransId="{1951F3E6-FC6C-4E21-B5C9-BEEB56E15DB3}" sibTransId="{FD291D6B-A582-46ED-8490-9A420B164D43}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615D1547-1E4B-4177-81E8-B858CC008CFF}" type="presOf" srcId="{FCB7FD94-A3FE-4A76-A5F3-49BAB36CDFB3}" destId="{DF012E22-1E4C-435E-B5ED-BBFD69C180AD}" srcOrd="0" destOrd="0" presId="urn:microsoft.com/office/officeart/2005/8/layout/vList2"/>
    <dgm:cxn modelId="{B7AA887A-F520-4D69-A8D7-3F3493760D7B}" type="presOf" srcId="{5701CB70-9C06-4B04-8398-C713C4D585D0}" destId="{1B577775-37A0-49D2-BADC-AA5F7F1DC614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CFF5DB12-05EC-451B-8FFD-95836F2BEAEE}" type="presOf" srcId="{28D52F86-A6CC-4295-9640-2AB2254EFB7A}" destId="{677DA2CF-9D0A-42A9-8EDE-50777B96D4FD}" srcOrd="0" destOrd="0" presId="urn:microsoft.com/office/officeart/2005/8/layout/vList2"/>
    <dgm:cxn modelId="{E8A914D3-325E-4B29-8543-F898DC775C57}" type="presOf" srcId="{2F7A1105-76B0-4FF5-BE0C-7F55456A0A50}" destId="{826B5B7D-907B-48C1-91C9-1EB2FF80C061}" srcOrd="0" destOrd="0" presId="urn:microsoft.com/office/officeart/2005/8/layout/vList2"/>
    <dgm:cxn modelId="{C1F71973-6839-4F5D-9F02-8571134C79BB}" srcId="{8358F112-1D6F-44C5-AF73-A5EEB7AA45FA}" destId="{5701CB70-9C06-4B04-8398-C713C4D585D0}" srcOrd="4" destOrd="0" parTransId="{5D798661-A150-4C53-BAFC-DC4623211E9B}" sibTransId="{94FE1A2E-7AFE-4E41-A876-3F710D3DB38A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3C39F2CF-16AE-40B3-A864-99839B403D5F}" srcId="{8358F112-1D6F-44C5-AF73-A5EEB7AA45FA}" destId="{FCB7FD94-A3FE-4A76-A5F3-49BAB36CDFB3}" srcOrd="8" destOrd="0" parTransId="{0E358508-0BB6-49CB-AC6A-34CFF8F4908E}" sibTransId="{D2DB0BAB-503F-4EDE-B618-1A55F0B4FDD1}"/>
    <dgm:cxn modelId="{C1FB15BA-0572-4739-B268-2C3734120A75}" srcId="{8358F112-1D6F-44C5-AF73-A5EEB7AA45FA}" destId="{0C7B9932-39A1-47F9-9D81-48F5FB31E47A}" srcOrd="7" destOrd="0" parTransId="{D8421E35-5FBC-423C-A6D2-16363CA910C8}" sibTransId="{042BEBE6-60AA-414D-A745-1DED3A6F379E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C612FA77-88B0-4601-980C-C2F59AD105BB}" srcId="{8358F112-1D6F-44C5-AF73-A5EEB7AA45FA}" destId="{28D52F86-A6CC-4295-9640-2AB2254EFB7A}" srcOrd="2" destOrd="0" parTransId="{D82F2552-E265-409F-80D7-E5A141C68582}" sibTransId="{B2E7BC28-712D-455A-BAEA-8E1FF8C5D48E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ADE47C5F-630D-4472-BCC8-FB71F61423E3}" type="presParOf" srcId="{FA152123-58CE-48F0-AD32-399CCFB0B709}" destId="{677DA2CF-9D0A-42A9-8EDE-50777B96D4FD}" srcOrd="4" destOrd="0" presId="urn:microsoft.com/office/officeart/2005/8/layout/vList2"/>
    <dgm:cxn modelId="{B6AF3F29-C6B4-4423-AF3C-75FA9CA57DBE}" type="presParOf" srcId="{FA152123-58CE-48F0-AD32-399CCFB0B709}" destId="{D745EFB0-3073-4107-AA1B-3045E2B7986F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468F2A8-2048-410A-9FA8-C43AE0F52FCD}" type="presParOf" srcId="{FA152123-58CE-48F0-AD32-399CCFB0B709}" destId="{1B577775-37A0-49D2-BADC-AA5F7F1DC614}" srcOrd="8" destOrd="0" presId="urn:microsoft.com/office/officeart/2005/8/layout/vList2"/>
    <dgm:cxn modelId="{D299B525-2D9F-43C0-8592-0E6A363DAC15}" type="presParOf" srcId="{FA152123-58CE-48F0-AD32-399CCFB0B709}" destId="{FA006F7C-7122-4176-A3B1-0BDB9F65467E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02B9F74C-C521-4D17-A0A1-0BEBCFA44F41}" type="presParOf" srcId="{FA152123-58CE-48F0-AD32-399CCFB0B709}" destId="{826B5B7D-907B-48C1-91C9-1EB2FF80C061}" srcOrd="12" destOrd="0" presId="urn:microsoft.com/office/officeart/2005/8/layout/vList2"/>
    <dgm:cxn modelId="{7DCEF2C7-6F0E-4068-8C31-4EAF509C70DB}" type="presParOf" srcId="{FA152123-58CE-48F0-AD32-399CCFB0B709}" destId="{8AFAF6C3-F9B8-42DB-814B-1F6F94D45D5A}" srcOrd="13" destOrd="0" presId="urn:microsoft.com/office/officeart/2005/8/layout/vList2"/>
    <dgm:cxn modelId="{AF0937BE-C9F5-46F3-85AF-E8542270DE2A}" type="presParOf" srcId="{FA152123-58CE-48F0-AD32-399CCFB0B709}" destId="{AADA161B-0E44-4493-B862-AA188302F13F}" srcOrd="14" destOrd="0" presId="urn:microsoft.com/office/officeart/2005/8/layout/vList2"/>
    <dgm:cxn modelId="{335D295A-68EF-4869-9DB7-A49748874011}" type="presParOf" srcId="{FA152123-58CE-48F0-AD32-399CCFB0B709}" destId="{15958AA4-8D6C-4081-B41A-A71B0A1A4517}" srcOrd="15" destOrd="0" presId="urn:microsoft.com/office/officeart/2005/8/layout/vList2"/>
    <dgm:cxn modelId="{7D3DBC9D-4F18-49A9-B7C5-2795A5BE7114}" type="presParOf" srcId="{FA152123-58CE-48F0-AD32-399CCFB0B709}" destId="{DF012E22-1E4C-435E-B5ED-BBFD69C180A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571"/>
          <a:ext cx="8778868" cy="534041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kern="1200" dirty="0" smtClean="0">
              <a:latin typeface="Agency FB" panose="020B0503020202020204" pitchFamily="34" charset="0"/>
            </a:rPr>
            <a:t>SAP</a:t>
          </a:r>
          <a:r>
            <a:rPr lang="id-ID" sz="2800" b="0" kern="1200" dirty="0" smtClean="0">
              <a:latin typeface="Agency FB" panose="020B0503020202020204" pitchFamily="34" charset="0"/>
            </a:rPr>
            <a:t>)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0" y="26641"/>
        <a:ext cx="8726728" cy="481901"/>
      </dsp:txXfrm>
    </dsp:sp>
    <dsp:sp modelId="{2B0E2AB5-C119-4743-96E1-6DE15C2A42E9}">
      <dsp:nvSpPr>
        <dsp:cNvPr id="0" name=""/>
        <dsp:cNvSpPr/>
      </dsp:nvSpPr>
      <dsp:spPr>
        <a:xfrm>
          <a:off x="0" y="546143"/>
          <a:ext cx="8778868" cy="53404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01. Ngapain perlu TA?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0" y="572213"/>
        <a:ext cx="8726728" cy="481901"/>
      </dsp:txXfrm>
    </dsp:sp>
    <dsp:sp modelId="{677DA2CF-9D0A-42A9-8EDE-50777B96D4FD}">
      <dsp:nvSpPr>
        <dsp:cNvPr id="0" name=""/>
        <dsp:cNvSpPr/>
      </dsp:nvSpPr>
      <dsp:spPr>
        <a:xfrm>
          <a:off x="0" y="1091715"/>
          <a:ext cx="8778868" cy="53404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02. Apa isi TA?</a:t>
          </a:r>
        </a:p>
      </dsp:txBody>
      <dsp:txXfrm>
        <a:off x="26070" y="1117785"/>
        <a:ext cx="8726728" cy="481901"/>
      </dsp:txXfrm>
    </dsp:sp>
    <dsp:sp modelId="{E6B7A12E-D792-4506-9B2A-818D9EC2E909}">
      <dsp:nvSpPr>
        <dsp:cNvPr id="0" name=""/>
        <dsp:cNvSpPr/>
      </dsp:nvSpPr>
      <dsp:spPr>
        <a:xfrm>
          <a:off x="0" y="1637288"/>
          <a:ext cx="8778868" cy="53404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03. Bab I</a:t>
          </a:r>
        </a:p>
      </dsp:txBody>
      <dsp:txXfrm>
        <a:off x="26070" y="1663358"/>
        <a:ext cx="8726728" cy="481901"/>
      </dsp:txXfrm>
    </dsp:sp>
    <dsp:sp modelId="{1B577775-37A0-49D2-BADC-AA5F7F1DC614}">
      <dsp:nvSpPr>
        <dsp:cNvPr id="0" name=""/>
        <dsp:cNvSpPr/>
      </dsp:nvSpPr>
      <dsp:spPr>
        <a:xfrm>
          <a:off x="0" y="2182860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04. Bab II</a:t>
          </a:r>
        </a:p>
      </dsp:txBody>
      <dsp:txXfrm>
        <a:off x="26070" y="2208930"/>
        <a:ext cx="8726728" cy="481901"/>
      </dsp:txXfrm>
    </dsp:sp>
    <dsp:sp modelId="{9498D6D7-D1DE-4880-A122-141F0CC4C4C8}">
      <dsp:nvSpPr>
        <dsp:cNvPr id="0" name=""/>
        <dsp:cNvSpPr/>
      </dsp:nvSpPr>
      <dsp:spPr>
        <a:xfrm>
          <a:off x="0" y="2728432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05. Bab III</a:t>
          </a:r>
        </a:p>
      </dsp:txBody>
      <dsp:txXfrm>
        <a:off x="26070" y="2754502"/>
        <a:ext cx="8726728" cy="481901"/>
      </dsp:txXfrm>
    </dsp:sp>
    <dsp:sp modelId="{826B5B7D-907B-48C1-91C9-1EB2FF80C061}">
      <dsp:nvSpPr>
        <dsp:cNvPr id="0" name=""/>
        <dsp:cNvSpPr/>
      </dsp:nvSpPr>
      <dsp:spPr>
        <a:xfrm>
          <a:off x="0" y="3274005"/>
          <a:ext cx="8778868" cy="53404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06. Bab IV</a:t>
          </a:r>
        </a:p>
      </dsp:txBody>
      <dsp:txXfrm>
        <a:off x="26070" y="3300075"/>
        <a:ext cx="8726728" cy="481901"/>
      </dsp:txXfrm>
    </dsp:sp>
    <dsp:sp modelId="{AADA161B-0E44-4493-B862-AA188302F13F}">
      <dsp:nvSpPr>
        <dsp:cNvPr id="0" name=""/>
        <dsp:cNvSpPr/>
      </dsp:nvSpPr>
      <dsp:spPr>
        <a:xfrm>
          <a:off x="0" y="3819577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07. </a:t>
          </a:r>
          <a:r>
            <a:rPr lang="id-ID" sz="2800" b="0" kern="1200" smtClean="0">
              <a:latin typeface="Agency FB" panose="020B0503020202020204" pitchFamily="34" charset="0"/>
            </a:rPr>
            <a:t>Kelengkapan Akhir</a:t>
          </a:r>
          <a:endParaRPr lang="id-ID" sz="2800" b="0" kern="1200" dirty="0" smtClean="0">
            <a:latin typeface="Agency FB" panose="020B0503020202020204" pitchFamily="34" charset="0"/>
          </a:endParaRPr>
        </a:p>
      </dsp:txBody>
      <dsp:txXfrm>
        <a:off x="26070" y="3845647"/>
        <a:ext cx="8726728" cy="481901"/>
      </dsp:txXfrm>
    </dsp:sp>
    <dsp:sp modelId="{DF012E22-1E4C-435E-B5ED-BBFD69C180AD}">
      <dsp:nvSpPr>
        <dsp:cNvPr id="0" name=""/>
        <dsp:cNvSpPr/>
      </dsp:nvSpPr>
      <dsp:spPr>
        <a:xfrm>
          <a:off x="0" y="4365149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08. Tips Presentasi</a:t>
          </a:r>
        </a:p>
      </dsp:txBody>
      <dsp:txXfrm>
        <a:off x="26070" y="4391219"/>
        <a:ext cx="8726728" cy="481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03/05/2018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9" name="Group 18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Tulisan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9" name="Rectangle 28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2" y="116932"/>
            <a:ext cx="8778232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Road Map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 smtClean="0"/>
              <a:t>Bab </a:t>
            </a:r>
          </a:p>
          <a:p>
            <a:pPr lvl="1"/>
            <a:r>
              <a:rPr lang="en-US" dirty="0" smtClean="0"/>
              <a:t>Sub Bab</a:t>
            </a:r>
          </a:p>
          <a:p>
            <a:pPr lvl="2"/>
            <a:r>
              <a:rPr lang="en-US" dirty="0" smtClean="0"/>
              <a:t>Sub Bab Level 2</a:t>
            </a:r>
          </a:p>
          <a:p>
            <a:pPr lvl="3"/>
            <a:r>
              <a:rPr lang="en-US" dirty="0" smtClean="0"/>
              <a:t>Sub Bab Level 3</a:t>
            </a:r>
          </a:p>
          <a:p>
            <a:pPr lvl="4"/>
            <a:r>
              <a:rPr lang="en-US" dirty="0" smtClean="0"/>
              <a:t>Sub Bab level 4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5269" y="1442496"/>
            <a:ext cx="8778231" cy="1332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254363" y="1460490"/>
            <a:ext cx="155863" cy="984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31" name="Rectangle 30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50"/>
            <a:ext cx="7410449" cy="2852737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7410449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7" name="Rectangle 26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 L1/ L2 / L3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Teks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121376" y="116943"/>
            <a:ext cx="314325" cy="13255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75269" y="187960"/>
            <a:ext cx="198119" cy="223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pribadi.transcipta.com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http://pribadi.fortuna-corp.com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https://www.facebook.com/pribbadi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/telegram 0857 3600 3963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(Pemantapan)</a:t>
            </a:r>
            <a:r>
              <a:rPr lang="en-US" sz="5900" dirty="0" smtClean="0">
                <a:solidFill>
                  <a:prstClr val="black"/>
                </a:solidFill>
              </a:rPr>
              <a:t/>
            </a:r>
            <a:br>
              <a:rPr lang="en-US" sz="5900" dirty="0" smtClean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06. </a:t>
            </a:r>
            <a:r>
              <a:rPr lang="id-ID" sz="3500" dirty="0" smtClean="0">
                <a:solidFill>
                  <a:srgbClr val="0070C0"/>
                </a:solidFill>
              </a:rPr>
              <a:t>Bab IV – </a:t>
            </a:r>
            <a:r>
              <a:rPr lang="id-ID" sz="3500" dirty="0" smtClean="0">
                <a:solidFill>
                  <a:srgbClr val="0070C0"/>
                </a:solidFill>
              </a:rPr>
              <a:t>Penutup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Ialah </a:t>
            </a:r>
            <a:r>
              <a:rPr lang="id-ID" dirty="0" smtClean="0">
                <a:solidFill>
                  <a:srgbClr val="FF0000"/>
                </a:solidFill>
              </a:rPr>
              <a:t>review terkait kekurangan-kekurangan yang perlu disempurnakan </a:t>
            </a:r>
            <a:r>
              <a:rPr lang="id-ID" dirty="0" smtClean="0"/>
              <a:t>atau </a:t>
            </a:r>
            <a:r>
              <a:rPr lang="id-ID" dirty="0" smtClean="0">
                <a:solidFill>
                  <a:srgbClr val="FF0000"/>
                </a:solidFill>
              </a:rPr>
              <a:t>saran untuk pengembangan yang lebih luas</a:t>
            </a:r>
            <a:r>
              <a:rPr lang="id-ID" dirty="0" smtClean="0"/>
              <a:t>.</a:t>
            </a:r>
          </a:p>
          <a:p>
            <a:r>
              <a:rPr lang="id-ID" dirty="0" smtClean="0"/>
              <a:t>Umumnya digunakan untuk memberikan informasi bagi peneliti yang akan melanjutkan penelitian.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24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LA (Pemantapan)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306585"/>
              </p:ext>
            </p:extLst>
          </p:nvPr>
        </p:nvGraphicFramePr>
        <p:xfrm>
          <a:off x="174626" y="1668463"/>
          <a:ext cx="8778868" cy="489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393951" y="723900"/>
            <a:ext cx="6699249" cy="58420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Pengerjakan TA </a:t>
            </a:r>
            <a:r>
              <a:rPr lang="id-ID" i="1" dirty="0" smtClean="0"/>
              <a:t>ala TP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893" y="939801"/>
            <a:ext cx="2927350" cy="2578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SAMPUL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JUDUL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PERSETUJUAN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PENGESAHAN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PERNYATAAN KEASLIAN TULISAN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ABSTRAK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KATA PENGANTAR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ISI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GAMBAR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TABEL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LAMPIRAN</a:t>
            </a:r>
            <a:endParaRPr lang="id-ID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28727" y="939801"/>
            <a:ext cx="3304910" cy="276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id-ID" sz="2000" b="1" dirty="0" smtClean="0"/>
              <a:t>BAB </a:t>
            </a:r>
            <a:r>
              <a:rPr lang="id-ID" sz="2000" b="1" dirty="0"/>
              <a:t>I  PENDAHULUAN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Latar Belakang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Rumusan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Tujuan Penelitian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Batasan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Definisi Istilah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Spesifikasi Produk yang </a:t>
            </a:r>
            <a:r>
              <a:rPr lang="id-ID" sz="1800" dirty="0" smtClean="0"/>
              <a:t>dihasilkan</a:t>
            </a:r>
            <a:endParaRPr lang="id-ID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893" y="3598231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 KAJIAN </a:t>
            </a:r>
            <a:r>
              <a:rPr lang="id-ID" sz="1800" b="1" dirty="0" smtClean="0"/>
              <a:t>PUSTAKA</a:t>
            </a:r>
            <a:endParaRPr lang="id-ID" sz="1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7151" y="4092736"/>
            <a:ext cx="2927350" cy="916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III PROSES DAN HASIL</a:t>
            </a:r>
            <a:endParaRPr lang="id-ID" sz="2000" b="1" dirty="0"/>
          </a:p>
          <a:p>
            <a:pPr marL="457177" lvl="1" indent="0">
              <a:buNone/>
            </a:pPr>
            <a:r>
              <a:rPr lang="id-ID" sz="1800" dirty="0"/>
              <a:t>Metode Pengembangan</a:t>
            </a:r>
          </a:p>
          <a:p>
            <a:pPr marL="457177" lvl="1" indent="0">
              <a:buNone/>
            </a:pPr>
            <a:r>
              <a:rPr lang="id-ID" sz="1800" dirty="0"/>
              <a:t>Hasil dan </a:t>
            </a:r>
            <a:r>
              <a:rPr lang="id-ID" sz="1800" dirty="0" smtClean="0"/>
              <a:t>Pembahasan</a:t>
            </a:r>
            <a:endParaRPr lang="id-ID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628727" y="3797300"/>
            <a:ext cx="3304910" cy="214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DAFTAR </a:t>
            </a:r>
            <a:r>
              <a:rPr lang="id-ID" sz="1800" b="1" dirty="0"/>
              <a:t>PUSTAKA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RIWAYAT HIDUP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LAMPIRAN-LAMPIRAN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 smtClean="0"/>
              <a:t>Surat-surat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Dokumentasi </a:t>
            </a:r>
            <a:r>
              <a:rPr lang="id-ID" sz="1800" dirty="0" smtClean="0"/>
              <a:t>(data, angket, ...)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Kartu bimbingan asli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i="1" dirty="0" smtClean="0"/>
              <a:t>source code</a:t>
            </a:r>
            <a:r>
              <a:rPr lang="id-ID" sz="18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93951" y="6030575"/>
            <a:ext cx="6699249" cy="53532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6500" b="1" dirty="0" smtClean="0"/>
              <a:t>TULISAN</a:t>
            </a:r>
            <a:endParaRPr lang="id-ID" sz="65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7110" y="723900"/>
            <a:ext cx="2222500" cy="58420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36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7110" y="6030575"/>
            <a:ext cx="2222500" cy="5353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4000" b="1" dirty="0" smtClean="0"/>
              <a:t>PRODUK</a:t>
            </a:r>
            <a:endParaRPr lang="id-ID" sz="4000" b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86264" y="3606799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/>
              <a:t>BAB II KAJIAN PUSTAKA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0520" y="939800"/>
            <a:ext cx="2073868" cy="593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...</a:t>
            </a:r>
            <a:r>
              <a:rPr lang="id-ID" sz="1600" i="1" dirty="0" smtClean="0"/>
              <a:t>Most </a:t>
            </a:r>
            <a:r>
              <a:rPr lang="id-ID" sz="1600" i="1" dirty="0"/>
              <a:t>of the </a:t>
            </a:r>
            <a:r>
              <a:rPr lang="id-ID" sz="1600" i="1" dirty="0" smtClean="0"/>
              <a:t>product </a:t>
            </a:r>
            <a:r>
              <a:rPr lang="id-ID" sz="1600" i="1" dirty="0"/>
              <a:t>step have </a:t>
            </a:r>
            <a:r>
              <a:rPr lang="id-ID" sz="1600" i="1" dirty="0" smtClean="0"/>
              <a:t>similirty</a:t>
            </a:r>
            <a:endParaRPr lang="id-ID" sz="1600" i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60520" y="1532944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1. Konsep</a:t>
            </a:r>
            <a:endParaRPr lang="id-ID" sz="1600" i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60520" y="1880386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2. Desain</a:t>
            </a:r>
            <a:endParaRPr lang="id-ID" sz="1600" i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60520" y="2240889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3. Coding</a:t>
            </a:r>
            <a:endParaRPr lang="id-ID" sz="1600" i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7110" y="723900"/>
            <a:ext cx="9016090" cy="5842000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9893" y="5089519"/>
            <a:ext cx="2927350" cy="85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IV PENUTUP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Kesimpulan</a:t>
            </a:r>
            <a:endParaRPr lang="id-ID"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Saran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0128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Bab IV – Penutup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Pemahaman</a:t>
            </a:r>
          </a:p>
          <a:p>
            <a:pPr marL="450850" indent="-450850"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Kesimpulan </a:t>
            </a:r>
          </a:p>
          <a:p>
            <a:pPr marL="450850" indent="-450850"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Saran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Pemahaman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5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Pemahaman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Merangkum hal-hal yang telah dilakukan</a:t>
            </a:r>
            <a:r>
              <a:rPr lang="id-ID" dirty="0" smtClean="0"/>
              <a:t>.</a:t>
            </a:r>
          </a:p>
          <a:p>
            <a:r>
              <a:rPr lang="id-ID" dirty="0" smtClean="0"/>
              <a:t>Isi rangkuman:</a:t>
            </a:r>
          </a:p>
          <a:p>
            <a:pPr marL="914377" lvl="1" indent="-457200">
              <a:buFont typeface="+mj-lt"/>
              <a:buAutoNum type="alphaLcPeriod"/>
            </a:pPr>
            <a:r>
              <a:rPr lang="id-ID" dirty="0" smtClean="0">
                <a:solidFill>
                  <a:srgbClr val="FF0000"/>
                </a:solidFill>
              </a:rPr>
              <a:t>Kesimpulan</a:t>
            </a:r>
          </a:p>
          <a:p>
            <a:pPr marL="914377" lvl="1" indent="-457200">
              <a:buFont typeface="+mj-lt"/>
              <a:buAutoNum type="alphaLcPeriod"/>
            </a:pPr>
            <a:r>
              <a:rPr lang="id-ID" dirty="0" smtClean="0">
                <a:solidFill>
                  <a:srgbClr val="FF0000"/>
                </a:solidFill>
              </a:rPr>
              <a:t>Saran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</a:t>
            </a:r>
            <a:r>
              <a:rPr lang="id-ID" dirty="0" smtClean="0"/>
              <a:t>. Kesimpulan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49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Ialah </a:t>
            </a:r>
            <a:r>
              <a:rPr lang="id-ID" dirty="0" smtClean="0">
                <a:solidFill>
                  <a:srgbClr val="FF0000"/>
                </a:solidFill>
              </a:rPr>
              <a:t>crosscek </a:t>
            </a:r>
            <a:r>
              <a:rPr lang="id-ID" dirty="0">
                <a:solidFill>
                  <a:srgbClr val="FF0000"/>
                </a:solidFill>
              </a:rPr>
              <a:t>rumusan masalah (bab </a:t>
            </a:r>
            <a:r>
              <a:rPr lang="id-ID" dirty="0" smtClean="0">
                <a:solidFill>
                  <a:srgbClr val="FF0000"/>
                </a:solidFill>
              </a:rPr>
              <a:t>1.b) </a:t>
            </a:r>
            <a:r>
              <a:rPr lang="id-ID" dirty="0">
                <a:solidFill>
                  <a:srgbClr val="FF0000"/>
                </a:solidFill>
              </a:rPr>
              <a:t>– hasil (bab 3.b</a:t>
            </a:r>
            <a:r>
              <a:rPr lang="id-ID" dirty="0" smtClean="0">
                <a:solidFill>
                  <a:srgbClr val="FF0000"/>
                </a:solidFill>
              </a:rPr>
              <a:t>)</a:t>
            </a:r>
            <a:r>
              <a:rPr lang="id-ID" dirty="0" smtClean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28609"/>
              </p:ext>
            </p:extLst>
          </p:nvPr>
        </p:nvGraphicFramePr>
        <p:xfrm>
          <a:off x="0" y="2748803"/>
          <a:ext cx="9144000" cy="32286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658792385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924441479"/>
                    </a:ext>
                  </a:extLst>
                </a:gridCol>
                <a:gridCol w="5770880">
                  <a:extLst>
                    <a:ext uri="{9D8B030D-6E8A-4147-A177-3AD203B41FA5}">
                      <a16:colId xmlns:a16="http://schemas.microsoft.com/office/drawing/2014/main" val="3988303299"/>
                    </a:ext>
                  </a:extLst>
                </a:gridCol>
              </a:tblGrid>
              <a:tr h="48547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MASALAH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KAJIAN</a:t>
                      </a:r>
                      <a:r>
                        <a:rPr lang="id-ID" baseline="0" dirty="0" smtClean="0"/>
                        <a:t> TEORI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KESIMPULAN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951236"/>
                  </a:ext>
                </a:extLst>
              </a:tr>
              <a:tr h="476518">
                <a:tc>
                  <a:txBody>
                    <a:bodyPr/>
                    <a:lstStyle/>
                    <a:p>
                      <a:r>
                        <a:rPr lang="id-ID" dirty="0" smtClean="0"/>
                        <a:t>Nilai Inaccesible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Multiakses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 smtClean="0"/>
                        <a:t>Penerapan</a:t>
                      </a:r>
                      <a:r>
                        <a:rPr lang="id-ID" b="0" baseline="0" dirty="0" smtClean="0"/>
                        <a:t> login multiakses dosen dan mahasiswa mampu memberikan solusi nilai presentasi yang inaccesible dengan tetap menerapkan pembatasan akses data.</a:t>
                      </a:r>
                      <a:endParaRPr lang="id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28514"/>
                  </a:ext>
                </a:extLst>
              </a:tr>
              <a:tr h="489397">
                <a:tc>
                  <a:txBody>
                    <a:bodyPr/>
                    <a:lstStyle/>
                    <a:p>
                      <a:r>
                        <a:rPr lang="id-ID" dirty="0" smtClean="0"/>
                        <a:t>Waktu Melebihi Alokasi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baseline="0" dirty="0" smtClean="0"/>
                        <a:t>Countdown</a:t>
                      </a:r>
                      <a:endParaRPr lang="id-ID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baseline="0" dirty="0" smtClean="0"/>
                        <a:t>Penerapan Countdown/ waktu mundur otomatis pada sipetor mampu memberikan solusi pembatasan waktu presentasi pada masing-masing mahasiswa.</a:t>
                      </a:r>
                      <a:endParaRPr lang="id-ID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26937"/>
                  </a:ext>
                </a:extLst>
              </a:tr>
              <a:tr h="450761">
                <a:tc>
                  <a:txBody>
                    <a:bodyPr/>
                    <a:lstStyle/>
                    <a:p>
                      <a:r>
                        <a:rPr lang="id-ID" dirty="0" smtClean="0"/>
                        <a:t>Subjektifitas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baseline="0" dirty="0" smtClean="0"/>
                        <a:t>Random One Data on Selected Data</a:t>
                      </a:r>
                      <a:endParaRPr lang="id-ID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i="0" baseline="0" dirty="0" smtClean="0"/>
                        <a:t>Penerapan </a:t>
                      </a:r>
                      <a:r>
                        <a:rPr lang="id-ID" b="0" i="1" baseline="0" dirty="0" smtClean="0"/>
                        <a:t>Random One Data on Selected Data</a:t>
                      </a:r>
                      <a:r>
                        <a:rPr lang="id-ID" b="0" i="0" baseline="0" dirty="0" smtClean="0"/>
                        <a:t> pada sipetor mampu mengatasi subjektifitas/ pendapat sepihak saat pemilihan presentator.</a:t>
                      </a:r>
                      <a:endParaRPr lang="id-ID" b="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2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4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</a:t>
            </a:r>
            <a:r>
              <a:rPr lang="id-ID" dirty="0" smtClean="0"/>
              <a:t>. Saran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61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3701</TotalTime>
  <Words>328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LA (Pemantapan) 06. Bab IV – Penutup</vt:lpstr>
      <vt:lpstr>LA (Pemantapan)</vt:lpstr>
      <vt:lpstr>Alur Pengerjakan TA ala TP </vt:lpstr>
      <vt:lpstr>Bab IV – Penutup</vt:lpstr>
      <vt:lpstr>1. Pemahaman</vt:lpstr>
      <vt:lpstr>1. Pemahaman</vt:lpstr>
      <vt:lpstr>2. Kesimpulan</vt:lpstr>
      <vt:lpstr>2. Kesimpulan</vt:lpstr>
      <vt:lpstr>3. Saran</vt:lpstr>
      <vt:lpstr>3. Saran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tp-transcipta infotama</cp:lastModifiedBy>
  <cp:revision>3004</cp:revision>
  <dcterms:created xsi:type="dcterms:W3CDTF">2016-09-02T03:38:50Z</dcterms:created>
  <dcterms:modified xsi:type="dcterms:W3CDTF">2018-05-03T03:29:46Z</dcterms:modified>
</cp:coreProperties>
</file>