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407" r:id="rId3"/>
    <p:sldId id="414" r:id="rId4"/>
    <p:sldId id="420" r:id="rId5"/>
    <p:sldId id="408" r:id="rId6"/>
    <p:sldId id="410" r:id="rId7"/>
    <p:sldId id="421" r:id="rId8"/>
    <p:sldId id="425" r:id="rId9"/>
    <p:sldId id="416" r:id="rId10"/>
    <p:sldId id="413" r:id="rId11"/>
    <p:sldId id="417" r:id="rId12"/>
    <p:sldId id="411" r:id="rId13"/>
    <p:sldId id="419" r:id="rId14"/>
    <p:sldId id="418" r:id="rId15"/>
    <p:sldId id="31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149-4DBE-A169-586C2E3DFA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149-4DBE-A169-586C2E3DFA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149-4DBE-A169-586C2E3DFA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149-4DBE-A169-586C2E3DFA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149-4DBE-A169-586C2E3DFAE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Tugas Harian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  <c:pt idx="4">
                  <c:v>Project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3.5</c:v>
                </c:pt>
                <c:pt idx="1">
                  <c:v>1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MI-1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A-A149-4DBE-A169-586C2E3DFAE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en-US" sz="2800" b="0" dirty="0">
              <a:latin typeface="Agency FB" panose="020B0503020202020204" pitchFamily="34" charset="0"/>
            </a:rPr>
            <a:t>SAP &amp; </a:t>
          </a:r>
          <a:r>
            <a:rPr lang="en-US" sz="2800" b="0" dirty="0" err="1">
              <a:latin typeface="Agency FB" panose="020B0503020202020204" pitchFamily="34" charset="0"/>
            </a:rPr>
            <a:t>Pengantar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dan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Dasar-Dasar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dan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Operator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7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Structured/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Bahasa C++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ADEE3B03-8F75-4A56-A2B9-E5FCC9D2739C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Tipe</a:t>
          </a:r>
          <a:r>
            <a:rPr lang="en-US" sz="2800" b="0" dirty="0">
              <a:latin typeface="Agency FB" panose="020B0503020202020204" pitchFamily="34" charset="0"/>
            </a:rPr>
            <a:t> Data, </a:t>
          </a:r>
          <a:r>
            <a:rPr lang="en-US" sz="2800" b="0" dirty="0" err="1">
              <a:latin typeface="Agency FB" panose="020B0503020202020204" pitchFamily="34" charset="0"/>
            </a:rPr>
            <a:t>Variabel</a:t>
          </a:r>
          <a:r>
            <a:rPr lang="en-US" sz="2800" b="0" dirty="0">
              <a:latin typeface="Agency FB" panose="020B0503020202020204" pitchFamily="34" charset="0"/>
            </a:rPr>
            <a:t>, dan </a:t>
          </a:r>
          <a:r>
            <a:rPr lang="en-US" sz="2800" b="0" dirty="0" err="1">
              <a:latin typeface="Agency FB" panose="020B0503020202020204" pitchFamily="34" charset="0"/>
            </a:rPr>
            <a:t>Konstanta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E217D24D-9E04-4306-B32C-C499D2AD459C}" type="parTrans" cxnId="{506E4DED-1720-496B-8F33-33D71E64BB02}">
      <dgm:prSet/>
      <dgm:spPr/>
      <dgm:t>
        <a:bodyPr/>
        <a:lstStyle/>
        <a:p>
          <a:endParaRPr lang="en-ID"/>
        </a:p>
      </dgm:t>
    </dgm:pt>
    <dgm:pt modelId="{A906C243-A6B4-403D-B3F0-E043D50F154B}" type="sibTrans" cxnId="{506E4DED-1720-496B-8F33-33D71E64BB02}">
      <dgm:prSet/>
      <dgm:spPr/>
      <dgm:t>
        <a:bodyPr/>
        <a:lstStyle/>
        <a:p>
          <a:endParaRPr lang="en-ID"/>
        </a:p>
      </dgm:t>
    </dgm:pt>
    <dgm:pt modelId="{51033821-32B1-4180-8938-81C20F48826C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05. </a:t>
          </a:r>
          <a:r>
            <a:rPr lang="en-US" sz="2800" b="0" dirty="0">
              <a:latin typeface="Agency FB" panose="020B0503020202020204" pitchFamily="34" charset="0"/>
            </a:rPr>
            <a:t>Nilai, </a:t>
          </a:r>
          <a:r>
            <a:rPr lang="en-US" sz="2800" b="0" dirty="0" err="1">
              <a:latin typeface="Agency FB" panose="020B0503020202020204" pitchFamily="34" charset="0"/>
            </a:rPr>
            <a:t>Ekspresi</a:t>
          </a:r>
          <a:r>
            <a:rPr lang="en-US" sz="2800" b="0" dirty="0">
              <a:latin typeface="Agency FB" panose="020B0503020202020204" pitchFamily="34" charset="0"/>
            </a:rPr>
            <a:t>, </a:t>
          </a:r>
          <a:r>
            <a:rPr lang="en-US" sz="2800" b="0" dirty="0" err="1">
              <a:latin typeface="Agency FB" panose="020B0503020202020204" pitchFamily="34" charset="0"/>
            </a:rPr>
            <a:t>Input/Output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43856D5B-5E5C-415B-9F4C-AC0CAE990B98}" type="parTrans" cxnId="{95A2473E-CBF9-4900-8628-576F552EC3CF}">
      <dgm:prSet/>
      <dgm:spPr/>
      <dgm:t>
        <a:bodyPr/>
        <a:lstStyle/>
        <a:p>
          <a:endParaRPr lang="en-ID"/>
        </a:p>
      </dgm:t>
    </dgm:pt>
    <dgm:pt modelId="{035ED25E-0FE0-4619-8994-1AD37F43611F}" type="sibTrans" cxnId="{95A2473E-CBF9-4900-8628-576F552EC3C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55313F2D-5CDE-46B8-8A43-4BDEBD17AE52}" type="pres">
      <dgm:prSet presAssocID="{ADEE3B03-8F75-4A56-A2B9-E5FCC9D2739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6D9E1F8E-D99A-4BB3-AC7E-887140C4A339}" type="pres">
      <dgm:prSet presAssocID="{A906C243-A6B4-403D-B3F0-E043D50F154B}" presName="spacer" presStyleCnt="0"/>
      <dgm:spPr/>
    </dgm:pt>
    <dgm:pt modelId="{905CD053-2E33-4C8A-8986-F77979FF064A}" type="pres">
      <dgm:prSet presAssocID="{51033821-32B1-4180-8938-81C20F48826C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9592F5F-9C77-4F8D-BE90-104435F8518E}" type="pres">
      <dgm:prSet presAssocID="{035ED25E-0FE0-4619-8994-1AD37F43611F}" presName="spacer" presStyleCnt="0"/>
      <dgm:spPr/>
    </dgm:pt>
    <dgm:pt modelId="{E6B7A12E-D792-4506-9B2A-818D9EC2E909}" type="pres">
      <dgm:prSet presAssocID="{CB240EB0-B7E3-4313-8BE6-86A373066FC0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27607829-2BEA-4479-BA11-DA1E46672A0F}" srcId="{8358F112-1D6F-44C5-AF73-A5EEB7AA45FA}" destId="{CB240EB0-B7E3-4313-8BE6-86A373066FC0}" srcOrd="5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67F4AD3B-B4C3-472F-9879-B0140E3E0DE9}" type="presOf" srcId="{ADEE3B03-8F75-4A56-A2B9-E5FCC9D2739C}" destId="{55313F2D-5CDE-46B8-8A43-4BDEBD17AE52}" srcOrd="0" destOrd="0" presId="urn:microsoft.com/office/officeart/2005/8/layout/vList2"/>
    <dgm:cxn modelId="{95A2473E-CBF9-4900-8628-576F552EC3CF}" srcId="{8358F112-1D6F-44C5-AF73-A5EEB7AA45FA}" destId="{51033821-32B1-4180-8938-81C20F48826C}" srcOrd="4" destOrd="0" parTransId="{43856D5B-5E5C-415B-9F4C-AC0CAE990B98}" sibTransId="{035ED25E-0FE0-4619-8994-1AD37F43611F}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F4715084-44ED-4B3F-B066-9E81FC87E97E}" type="presOf" srcId="{51033821-32B1-4180-8938-81C20F48826C}" destId="{905CD053-2E33-4C8A-8986-F77979FF064A}" srcOrd="0" destOrd="0" presId="urn:microsoft.com/office/officeart/2005/8/layout/vList2"/>
    <dgm:cxn modelId="{AA55B694-F293-4A6C-9BC9-51B2DBF37CA6}" srcId="{8358F112-1D6F-44C5-AF73-A5EEB7AA45FA}" destId="{20C80331-3DF2-434B-B8AC-7634E5807512}" srcOrd="6" destOrd="0" parTransId="{2140B65D-0D78-4CD9-AB98-107EF3E82F92}" sibTransId="{B2C2B9A3-D102-43C5-90AF-B27BB147D0E4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7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506E4DED-1720-496B-8F33-33D71E64BB02}" srcId="{8358F112-1D6F-44C5-AF73-A5EEB7AA45FA}" destId="{ADEE3B03-8F75-4A56-A2B9-E5FCC9D2739C}" srcOrd="3" destOrd="0" parTransId="{E217D24D-9E04-4306-B32C-C499D2AD459C}" sibTransId="{A906C243-A6B4-403D-B3F0-E043D50F154B}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981B5251-DE37-46A3-B9AF-EDE10D86EBEE}" type="presParOf" srcId="{FA152123-58CE-48F0-AD32-399CCFB0B709}" destId="{55313F2D-5CDE-46B8-8A43-4BDEBD17AE52}" srcOrd="6" destOrd="0" presId="urn:microsoft.com/office/officeart/2005/8/layout/vList2"/>
    <dgm:cxn modelId="{AA3410C5-BF26-4805-86CF-0385740101B1}" type="presParOf" srcId="{FA152123-58CE-48F0-AD32-399CCFB0B709}" destId="{6D9E1F8E-D99A-4BB3-AC7E-887140C4A339}" srcOrd="7" destOrd="0" presId="urn:microsoft.com/office/officeart/2005/8/layout/vList2"/>
    <dgm:cxn modelId="{D8B07D24-03F7-4239-BD11-9A52D53F44DC}" type="presParOf" srcId="{FA152123-58CE-48F0-AD32-399CCFB0B709}" destId="{905CD053-2E33-4C8A-8986-F77979FF064A}" srcOrd="8" destOrd="0" presId="urn:microsoft.com/office/officeart/2005/8/layout/vList2"/>
    <dgm:cxn modelId="{BA270D8B-1DD8-4006-B583-D4F9679144E9}" type="presParOf" srcId="{FA152123-58CE-48F0-AD32-399CCFB0B709}" destId="{D9592F5F-9C77-4F8D-BE90-104435F8518E}" srcOrd="9" destOrd="0" presId="urn:microsoft.com/office/officeart/2005/8/layout/vList2"/>
    <dgm:cxn modelId="{B0D8726F-7BC7-4B9A-ACE7-946C79141BE7}" type="presParOf" srcId="{FA152123-58CE-48F0-AD32-399CCFB0B709}" destId="{E6B7A12E-D792-4506-9B2A-818D9EC2E909}" srcOrd="10" destOrd="0" presId="urn:microsoft.com/office/officeart/2005/8/layout/vList2"/>
    <dgm:cxn modelId="{949D8935-7902-4F90-8D40-4C30C969C01D}" type="presParOf" srcId="{FA152123-58CE-48F0-AD32-399CCFB0B709}" destId="{0EB01F03-3097-4A9C-AE2B-3E53A59D9AAA}" srcOrd="11" destOrd="0" presId="urn:microsoft.com/office/officeart/2005/8/layout/vList2"/>
    <dgm:cxn modelId="{0F5C8029-F824-4AFD-95D1-8A53A160EFD2}" type="presParOf" srcId="{FA152123-58CE-48F0-AD32-399CCFB0B709}" destId="{9498D6D7-D1DE-4880-A122-141F0CC4C4C8}" srcOrd="12" destOrd="0" presId="urn:microsoft.com/office/officeart/2005/8/layout/vList2"/>
    <dgm:cxn modelId="{953E324D-49E7-4059-B411-0A14ECE25117}" type="presParOf" srcId="{FA152123-58CE-48F0-AD32-399CCFB0B709}" destId="{5D07B7CB-CC6D-470B-A290-F73F830AFF10}" srcOrd="13" destOrd="0" presId="urn:microsoft.com/office/officeart/2005/8/layout/vList2"/>
    <dgm:cxn modelId="{5A0D0FA0-1EAA-40F9-A4F7-436CDD916C7E}" type="presParOf" srcId="{FA152123-58CE-48F0-AD32-399CCFB0B709}" destId="{45C12075-D00F-442E-A6A9-C54BDB913377}" srcOrd="14" destOrd="0" presId="urn:microsoft.com/office/officeart/2005/8/layout/vList2"/>
    <dgm:cxn modelId="{07680A78-AFA7-409E-9523-3ECF934D3169}" type="presParOf" srcId="{FA152123-58CE-48F0-AD32-399CCFB0B709}" destId="{39078FF2-F1EC-40C3-BAAF-B7E0186B9F1D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Prosedur</a:t>
          </a:r>
          <a:r>
            <a:rPr lang="en-US" sz="2800" b="0" dirty="0">
              <a:latin typeface="Agency FB" panose="020B0503020202020204" pitchFamily="34" charset="0"/>
            </a:rPr>
            <a:t> dan </a:t>
          </a:r>
          <a:r>
            <a:rPr lang="en-US" sz="2800" b="0" dirty="0" err="1">
              <a:latin typeface="Agency FB" panose="020B0503020202020204" pitchFamily="34" charset="0"/>
            </a:rPr>
            <a:t>Fungsi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57C8B451-A66D-43BF-BF89-6B515DA7FB2B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Array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5B93216-5CB3-410A-9E67-C00F331D677D}" type="parTrans" cxnId="{352B3C21-6615-4BA1-8297-7D6F5F1FCFEC}">
      <dgm:prSet/>
      <dgm:spPr/>
      <dgm:t>
        <a:bodyPr/>
        <a:lstStyle/>
        <a:p>
          <a:endParaRPr lang="en-US" sz="2600"/>
        </a:p>
      </dgm:t>
    </dgm:pt>
    <dgm:pt modelId="{81E8DB39-DF98-495A-9E7A-8460BE2FB6A3}" type="sibTrans" cxnId="{352B3C21-6615-4BA1-8297-7D6F5F1FCFEC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Linked List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F86DAD-23B1-43CF-9AED-0710B80DED84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13.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Sorting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3CDCEF7-689A-4CBA-B576-F01DDE92CD29}" type="parTrans" cxnId="{A4E6EDFD-27C8-4B1A-AFE3-2A1C6012C5F7}">
      <dgm:prSet/>
      <dgm:spPr/>
      <dgm:t>
        <a:bodyPr/>
        <a:lstStyle/>
        <a:p>
          <a:endParaRPr lang="en-ID"/>
        </a:p>
      </dgm:t>
    </dgm:pt>
    <dgm:pt modelId="{1F0A93E9-B812-433A-8A88-AE0FCBFF3DEE}" type="sibTrans" cxnId="{A4E6EDFD-27C8-4B1A-AFE3-2A1C6012C5F7}">
      <dgm:prSet/>
      <dgm:spPr/>
      <dgm:t>
        <a:bodyPr/>
        <a:lstStyle/>
        <a:p>
          <a:endParaRPr lang="en-ID"/>
        </a:p>
      </dgm:t>
    </dgm:pt>
    <dgm:pt modelId="{05686A0A-4804-4110-8882-700D9BCAF54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14.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Search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DF9F390-8E8B-4B32-8E96-BE024CB3D4EC}" type="parTrans" cxnId="{4132F5D3-A99A-450B-8FF1-D1B7E205CE51}">
      <dgm:prSet/>
      <dgm:spPr/>
      <dgm:t>
        <a:bodyPr/>
        <a:lstStyle/>
        <a:p>
          <a:endParaRPr lang="en-ID"/>
        </a:p>
      </dgm:t>
    </dgm:pt>
    <dgm:pt modelId="{4687D017-C162-4844-9ED9-5033A49EF5F2}" type="sibTrans" cxnId="{4132F5D3-A99A-450B-8FF1-D1B7E205CE51}">
      <dgm:prSet/>
      <dgm:spPr/>
      <dgm:t>
        <a:bodyPr/>
        <a:lstStyle/>
        <a:p>
          <a:endParaRPr lang="en-ID"/>
        </a:p>
      </dgm:t>
    </dgm:pt>
    <dgm:pt modelId="{16739EDE-B311-43E6-8879-F7A3E7933E6C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15. </a:t>
          </a:r>
          <a:r>
            <a:rPr lang="en-US" sz="2800" b="0" dirty="0">
              <a:latin typeface="Agency FB" panose="020B0503020202020204" pitchFamily="34" charset="0"/>
            </a:rPr>
            <a:t>Queue and Stack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94A9DEED-A52A-4BCB-8863-800DD4F8087E}" type="parTrans" cxnId="{8A48D309-5473-4C0E-B0BB-7A6D70C0BB90}">
      <dgm:prSet/>
      <dgm:spPr/>
      <dgm:t>
        <a:bodyPr/>
        <a:lstStyle/>
        <a:p>
          <a:endParaRPr lang="en-ID"/>
        </a:p>
      </dgm:t>
    </dgm:pt>
    <dgm:pt modelId="{80CC70B0-715B-4A20-A7B4-879171BD96CF}" type="sibTrans" cxnId="{8A48D309-5473-4C0E-B0BB-7A6D70C0BB90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0EECE8F9-7854-4534-B995-B5E9BDCC3AC9}" type="pres">
      <dgm:prSet presAssocID="{57C8B451-A66D-43BF-BF89-6B515DA7FB2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4877787-10CA-49FC-B872-2B6BA8779E56}" type="pres">
      <dgm:prSet presAssocID="{81E8DB39-DF98-495A-9E7A-8460BE2FB6A3}" presName="spacer" presStyleCnt="0"/>
      <dgm:spPr/>
    </dgm:pt>
    <dgm:pt modelId="{98B7C7B9-0ACF-47E5-BE70-7D8863ECF3BC}" type="pres">
      <dgm:prSet presAssocID="{FAF86DAD-23B1-43CF-9AED-0710B80DED8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EFF3EA6-65BC-4E91-9233-EDFF21B20B3E}" type="pres">
      <dgm:prSet presAssocID="{1F0A93E9-B812-433A-8A88-AE0FCBFF3DEE}" presName="spacer" presStyleCnt="0"/>
      <dgm:spPr/>
    </dgm:pt>
    <dgm:pt modelId="{DA948AEC-D1BD-4831-8C49-1D0F09A33AB9}" type="pres">
      <dgm:prSet presAssocID="{05686A0A-4804-4110-8882-700D9BCAF54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9F4A158-CD91-42CC-8C70-92E6FE9D91AA}" type="pres">
      <dgm:prSet presAssocID="{4687D017-C162-4844-9ED9-5033A49EF5F2}" presName="spacer" presStyleCnt="0"/>
      <dgm:spPr/>
    </dgm:pt>
    <dgm:pt modelId="{AB0F6EC3-4A3C-41CD-AB51-4D7C669E32F4}" type="pres">
      <dgm:prSet presAssocID="{16739EDE-B311-43E6-8879-F7A3E7933E6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64E4395-08B2-431C-98A9-842742C19475}" type="pres">
      <dgm:prSet presAssocID="{80CC70B0-715B-4A20-A7B4-879171BD96CF}" presName="spacer" presStyleCnt="0"/>
      <dgm:spPr/>
    </dgm:pt>
    <dgm:pt modelId="{F4223B3F-7A5F-4B4B-BB64-825656D9084A}" type="pres">
      <dgm:prSet presAssocID="{45FAB24C-9B2D-4C9F-AC5C-BE1CC33E0AE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A48D309-5473-4C0E-B0BB-7A6D70C0BB90}" srcId="{8358F112-1D6F-44C5-AF73-A5EEB7AA45FA}" destId="{16739EDE-B311-43E6-8879-F7A3E7933E6C}" srcOrd="5" destOrd="0" parTransId="{94A9DEED-A52A-4BCB-8863-800DD4F8087E}" sibTransId="{80CC70B0-715B-4A20-A7B4-879171BD96CF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52B3C21-6615-4BA1-8297-7D6F5F1FCFEC}" srcId="{8358F112-1D6F-44C5-AF73-A5EEB7AA45FA}" destId="{57C8B451-A66D-43BF-BF89-6B515DA7FB2B}" srcOrd="2" destOrd="0" parTransId="{D5B93216-5CB3-410A-9E67-C00F331D677D}" sibTransId="{81E8DB39-DF98-495A-9E7A-8460BE2FB6A3}"/>
    <dgm:cxn modelId="{562A4640-4A45-4DD6-817F-DE17698E3633}" srcId="{8358F112-1D6F-44C5-AF73-A5EEB7AA45FA}" destId="{58A7C433-FDDE-421D-AB06-F6CAC1ABBA2F}" srcOrd="7" destOrd="0" parTransId="{327E8E02-A54A-4312-BF33-FF265C068203}" sibTransId="{5D963E43-9AAD-4ED3-B198-6B7C39B8C341}"/>
    <dgm:cxn modelId="{E2806A68-672B-4B8A-A376-D713014FEDEC}" type="presOf" srcId="{05686A0A-4804-4110-8882-700D9BCAF54B}" destId="{DA948AEC-D1BD-4831-8C49-1D0F09A33AB9}" srcOrd="0" destOrd="0" presId="urn:microsoft.com/office/officeart/2005/8/layout/vList2"/>
    <dgm:cxn modelId="{188B778B-13CD-450F-AF5E-4B6FDE8ECBC2}" type="presOf" srcId="{57C8B451-A66D-43BF-BF89-6B515DA7FB2B}" destId="{0EECE8F9-7854-4534-B995-B5E9BDCC3AC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6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ACB64CC6-96EE-45F6-B6B9-47F9665F8442}" type="presOf" srcId="{16739EDE-B311-43E6-8879-F7A3E7933E6C}" destId="{AB0F6EC3-4A3C-41CD-AB51-4D7C669E32F4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4132F5D3-A99A-450B-8FF1-D1B7E205CE51}" srcId="{8358F112-1D6F-44C5-AF73-A5EEB7AA45FA}" destId="{05686A0A-4804-4110-8882-700D9BCAF54B}" srcOrd="4" destOrd="0" parTransId="{8DF9F390-8E8B-4B32-8E96-BE024CB3D4EC}" sibTransId="{4687D017-C162-4844-9ED9-5033A49EF5F2}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D524BAFB-E4CC-4F74-82C7-2A3A3B51F695}" type="presOf" srcId="{FAF86DAD-23B1-43CF-9AED-0710B80DED84}" destId="{98B7C7B9-0ACF-47E5-BE70-7D8863ECF3BC}" srcOrd="0" destOrd="0" presId="urn:microsoft.com/office/officeart/2005/8/layout/vList2"/>
    <dgm:cxn modelId="{A4E6EDFD-27C8-4B1A-AFE3-2A1C6012C5F7}" srcId="{8358F112-1D6F-44C5-AF73-A5EEB7AA45FA}" destId="{FAF86DAD-23B1-43CF-9AED-0710B80DED84}" srcOrd="3" destOrd="0" parTransId="{83CDCEF7-689A-4CBA-B576-F01DDE92CD29}" sibTransId="{1F0A93E9-B812-433A-8A88-AE0FCBFF3DEE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011C09-9BDF-4580-A017-BF72160DED65}" type="presParOf" srcId="{FA152123-58CE-48F0-AD32-399CCFB0B709}" destId="{0EECE8F9-7854-4534-B995-B5E9BDCC3AC9}" srcOrd="4" destOrd="0" presId="urn:microsoft.com/office/officeart/2005/8/layout/vList2"/>
    <dgm:cxn modelId="{D133A527-78BE-439A-9138-8530F7EC610C}" type="presParOf" srcId="{FA152123-58CE-48F0-AD32-399CCFB0B709}" destId="{14877787-10CA-49FC-B872-2B6BA8779E56}" srcOrd="5" destOrd="0" presId="urn:microsoft.com/office/officeart/2005/8/layout/vList2"/>
    <dgm:cxn modelId="{F47BCD60-A1ED-4C3C-A5F6-7F6166B55F5E}" type="presParOf" srcId="{FA152123-58CE-48F0-AD32-399CCFB0B709}" destId="{98B7C7B9-0ACF-47E5-BE70-7D8863ECF3BC}" srcOrd="6" destOrd="0" presId="urn:microsoft.com/office/officeart/2005/8/layout/vList2"/>
    <dgm:cxn modelId="{2E64353C-DF18-42C5-8544-BF7005E48238}" type="presParOf" srcId="{FA152123-58CE-48F0-AD32-399CCFB0B709}" destId="{5EFF3EA6-65BC-4E91-9233-EDFF21B20B3E}" srcOrd="7" destOrd="0" presId="urn:microsoft.com/office/officeart/2005/8/layout/vList2"/>
    <dgm:cxn modelId="{3C71CE1C-5560-4B9B-A623-C243D450B7B6}" type="presParOf" srcId="{FA152123-58CE-48F0-AD32-399CCFB0B709}" destId="{DA948AEC-D1BD-4831-8C49-1D0F09A33AB9}" srcOrd="8" destOrd="0" presId="urn:microsoft.com/office/officeart/2005/8/layout/vList2"/>
    <dgm:cxn modelId="{385E8945-1AE4-4D19-B346-3596FEB78E1C}" type="presParOf" srcId="{FA152123-58CE-48F0-AD32-399CCFB0B709}" destId="{99F4A158-CD91-42CC-8C70-92E6FE9D91AA}" srcOrd="9" destOrd="0" presId="urn:microsoft.com/office/officeart/2005/8/layout/vList2"/>
    <dgm:cxn modelId="{D62232BE-96A5-4B41-A9D9-E377A8F785E4}" type="presParOf" srcId="{FA152123-58CE-48F0-AD32-399CCFB0B709}" destId="{AB0F6EC3-4A3C-41CD-AB51-4D7C669E32F4}" srcOrd="10" destOrd="0" presId="urn:microsoft.com/office/officeart/2005/8/layout/vList2"/>
    <dgm:cxn modelId="{C9D2FC28-5596-4EDD-955B-44AD51788271}" type="presParOf" srcId="{FA152123-58CE-48F0-AD32-399CCFB0B709}" destId="{864E4395-08B2-431C-98A9-842742C19475}" srcOrd="11" destOrd="0" presId="urn:microsoft.com/office/officeart/2005/8/layout/vList2"/>
    <dgm:cxn modelId="{C5203D51-591C-4774-8949-D56B7504CB66}" type="presParOf" srcId="{FA152123-58CE-48F0-AD32-399CCFB0B709}" destId="{F4223B3F-7A5F-4B4B-BB64-825656D9084A}" srcOrd="12" destOrd="0" presId="urn:microsoft.com/office/officeart/2005/8/layout/vList2"/>
    <dgm:cxn modelId="{D0E8991B-1E12-4A62-B535-9FD6B1C215F3}" type="presParOf" srcId="{FA152123-58CE-48F0-AD32-399CCFB0B709}" destId="{ED09C2E3-455C-489D-979E-43371C128A15}" srcOrd="13" destOrd="0" presId="urn:microsoft.com/office/officeart/2005/8/layout/vList2"/>
    <dgm:cxn modelId="{D4F919A5-1F72-49A0-8C13-6044F2E8A653}" type="presParOf" srcId="{FA152123-58CE-48F0-AD32-399CCFB0B709}" destId="{6D91ED1E-1C01-4CEA-BA64-500F855B363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2682"/>
          <a:ext cx="5058043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en-US" sz="2800" b="0" kern="1200" dirty="0">
              <a:latin typeface="Agency FB" panose="020B0503020202020204" pitchFamily="34" charset="0"/>
            </a:rPr>
            <a:t>SAP &amp; </a:t>
          </a:r>
          <a:r>
            <a:rPr lang="en-US" sz="2800" b="0" kern="1200" dirty="0" err="1">
              <a:latin typeface="Agency FB" panose="020B0503020202020204" pitchFamily="34" charset="0"/>
            </a:rPr>
            <a:t>Pengantar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dan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515" y="29197"/>
        <a:ext cx="5005013" cy="490128"/>
      </dsp:txXfrm>
    </dsp:sp>
    <dsp:sp modelId="{2B0E2AB5-C119-4743-96E1-6DE15C2A42E9}">
      <dsp:nvSpPr>
        <dsp:cNvPr id="0" name=""/>
        <dsp:cNvSpPr/>
      </dsp:nvSpPr>
      <dsp:spPr>
        <a:xfrm>
          <a:off x="0" y="557569"/>
          <a:ext cx="5058043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Dasar-Dasar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dan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515" y="584084"/>
        <a:ext cx="5005013" cy="490128"/>
      </dsp:txXfrm>
    </dsp:sp>
    <dsp:sp modelId="{EBF2DBB0-09AC-46B7-9297-8EC140618313}">
      <dsp:nvSpPr>
        <dsp:cNvPr id="0" name=""/>
        <dsp:cNvSpPr/>
      </dsp:nvSpPr>
      <dsp:spPr>
        <a:xfrm>
          <a:off x="0" y="1112456"/>
          <a:ext cx="5058043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Bahasa C++</a:t>
          </a:r>
        </a:p>
      </dsp:txBody>
      <dsp:txXfrm>
        <a:off x="26515" y="1138971"/>
        <a:ext cx="5005013" cy="490128"/>
      </dsp:txXfrm>
    </dsp:sp>
    <dsp:sp modelId="{55313F2D-5CDE-46B8-8A43-4BDEBD17AE52}">
      <dsp:nvSpPr>
        <dsp:cNvPr id="0" name=""/>
        <dsp:cNvSpPr/>
      </dsp:nvSpPr>
      <dsp:spPr>
        <a:xfrm>
          <a:off x="0" y="1667343"/>
          <a:ext cx="5058043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Tipe</a:t>
          </a:r>
          <a:r>
            <a:rPr lang="en-US" sz="2800" b="0" kern="1200" dirty="0">
              <a:latin typeface="Agency FB" panose="020B0503020202020204" pitchFamily="34" charset="0"/>
            </a:rPr>
            <a:t> Data, </a:t>
          </a:r>
          <a:r>
            <a:rPr lang="en-US" sz="2800" b="0" kern="1200" dirty="0" err="1">
              <a:latin typeface="Agency FB" panose="020B0503020202020204" pitchFamily="34" charset="0"/>
            </a:rPr>
            <a:t>Variabel</a:t>
          </a:r>
          <a:r>
            <a:rPr lang="en-US" sz="2800" b="0" kern="1200" dirty="0">
              <a:latin typeface="Agency FB" panose="020B0503020202020204" pitchFamily="34" charset="0"/>
            </a:rPr>
            <a:t>, dan </a:t>
          </a:r>
          <a:r>
            <a:rPr lang="en-US" sz="2800" b="0" kern="1200" dirty="0" err="1">
              <a:latin typeface="Agency FB" panose="020B0503020202020204" pitchFamily="34" charset="0"/>
            </a:rPr>
            <a:t>Konstanta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515" y="1693858"/>
        <a:ext cx="5005013" cy="490128"/>
      </dsp:txXfrm>
    </dsp:sp>
    <dsp:sp modelId="{905CD053-2E33-4C8A-8986-F77979FF064A}">
      <dsp:nvSpPr>
        <dsp:cNvPr id="0" name=""/>
        <dsp:cNvSpPr/>
      </dsp:nvSpPr>
      <dsp:spPr>
        <a:xfrm>
          <a:off x="0" y="2222230"/>
          <a:ext cx="5058043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05. </a:t>
          </a:r>
          <a:r>
            <a:rPr lang="en-US" sz="2800" b="0" kern="1200" dirty="0">
              <a:latin typeface="Agency FB" panose="020B0503020202020204" pitchFamily="34" charset="0"/>
            </a:rPr>
            <a:t>Nilai, </a:t>
          </a:r>
          <a:r>
            <a:rPr lang="en-US" sz="2800" b="0" kern="1200" dirty="0" err="1">
              <a:latin typeface="Agency FB" panose="020B0503020202020204" pitchFamily="34" charset="0"/>
            </a:rPr>
            <a:t>Ekspresi</a:t>
          </a:r>
          <a:r>
            <a:rPr lang="en-US" sz="2800" b="0" kern="1200" dirty="0">
              <a:latin typeface="Agency FB" panose="020B0503020202020204" pitchFamily="34" charset="0"/>
            </a:rPr>
            <a:t>, </a:t>
          </a:r>
          <a:r>
            <a:rPr lang="en-US" sz="2800" b="0" kern="1200" dirty="0" err="1">
              <a:latin typeface="Agency FB" panose="020B0503020202020204" pitchFamily="34" charset="0"/>
            </a:rPr>
            <a:t>Input/Output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515" y="2248745"/>
        <a:ext cx="5005013" cy="490128"/>
      </dsp:txXfrm>
    </dsp:sp>
    <dsp:sp modelId="{E6B7A12E-D792-4506-9B2A-818D9EC2E909}">
      <dsp:nvSpPr>
        <dsp:cNvPr id="0" name=""/>
        <dsp:cNvSpPr/>
      </dsp:nvSpPr>
      <dsp:spPr>
        <a:xfrm>
          <a:off x="0" y="2777117"/>
          <a:ext cx="5058043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Operator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515" y="2803632"/>
        <a:ext cx="5005013" cy="490128"/>
      </dsp:txXfrm>
    </dsp:sp>
    <dsp:sp modelId="{9498D6D7-D1DE-4880-A122-141F0CC4C4C8}">
      <dsp:nvSpPr>
        <dsp:cNvPr id="0" name=""/>
        <dsp:cNvSpPr/>
      </dsp:nvSpPr>
      <dsp:spPr>
        <a:xfrm>
          <a:off x="0" y="3332003"/>
          <a:ext cx="5058043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7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Structured/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515" y="3358518"/>
        <a:ext cx="5005013" cy="490128"/>
      </dsp:txXfrm>
    </dsp:sp>
    <dsp:sp modelId="{45C12075-D00F-442E-A6A9-C54BDB913377}">
      <dsp:nvSpPr>
        <dsp:cNvPr id="0" name=""/>
        <dsp:cNvSpPr/>
      </dsp:nvSpPr>
      <dsp:spPr>
        <a:xfrm>
          <a:off x="0" y="3886890"/>
          <a:ext cx="5058043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515" y="3913405"/>
        <a:ext cx="5005013" cy="490128"/>
      </dsp:txXfrm>
    </dsp:sp>
    <dsp:sp modelId="{56822E35-C193-43A7-8AA0-3E3F8B75E6AF}">
      <dsp:nvSpPr>
        <dsp:cNvPr id="0" name=""/>
        <dsp:cNvSpPr/>
      </dsp:nvSpPr>
      <dsp:spPr>
        <a:xfrm>
          <a:off x="0" y="4441777"/>
          <a:ext cx="5058043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515" y="4468292"/>
        <a:ext cx="5005013" cy="490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1424"/>
          <a:ext cx="3546485" cy="61154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853" y="31277"/>
        <a:ext cx="3486779" cy="551836"/>
      </dsp:txXfrm>
    </dsp:sp>
    <dsp:sp modelId="{AADA161B-0E44-4493-B862-AA188302F13F}">
      <dsp:nvSpPr>
        <dsp:cNvPr id="0" name=""/>
        <dsp:cNvSpPr/>
      </dsp:nvSpPr>
      <dsp:spPr>
        <a:xfrm>
          <a:off x="0" y="626171"/>
          <a:ext cx="3546485" cy="61154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Prosedur</a:t>
          </a:r>
          <a:r>
            <a:rPr lang="en-US" sz="2800" b="0" kern="1200" dirty="0">
              <a:latin typeface="Agency FB" panose="020B0503020202020204" pitchFamily="34" charset="0"/>
            </a:rPr>
            <a:t> dan </a:t>
          </a:r>
          <a:r>
            <a:rPr lang="en-US" sz="2800" b="0" kern="1200" dirty="0" err="1">
              <a:latin typeface="Agency FB" panose="020B0503020202020204" pitchFamily="34" charset="0"/>
            </a:rPr>
            <a:t>Fungsi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853" y="656024"/>
        <a:ext cx="3486779" cy="551836"/>
      </dsp:txXfrm>
    </dsp:sp>
    <dsp:sp modelId="{0EECE8F9-7854-4534-B995-B5E9BDCC3AC9}">
      <dsp:nvSpPr>
        <dsp:cNvPr id="0" name=""/>
        <dsp:cNvSpPr/>
      </dsp:nvSpPr>
      <dsp:spPr>
        <a:xfrm>
          <a:off x="0" y="1250918"/>
          <a:ext cx="3546485" cy="61154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Array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853" y="1280771"/>
        <a:ext cx="3486779" cy="551836"/>
      </dsp:txXfrm>
    </dsp:sp>
    <dsp:sp modelId="{98B7C7B9-0ACF-47E5-BE70-7D8863ECF3BC}">
      <dsp:nvSpPr>
        <dsp:cNvPr id="0" name=""/>
        <dsp:cNvSpPr/>
      </dsp:nvSpPr>
      <dsp:spPr>
        <a:xfrm>
          <a:off x="0" y="1875665"/>
          <a:ext cx="3546485" cy="61154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13.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Sorting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853" y="1905518"/>
        <a:ext cx="3486779" cy="551836"/>
      </dsp:txXfrm>
    </dsp:sp>
    <dsp:sp modelId="{DA948AEC-D1BD-4831-8C49-1D0F09A33AB9}">
      <dsp:nvSpPr>
        <dsp:cNvPr id="0" name=""/>
        <dsp:cNvSpPr/>
      </dsp:nvSpPr>
      <dsp:spPr>
        <a:xfrm>
          <a:off x="0" y="2500411"/>
          <a:ext cx="3546485" cy="61154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14.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Search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853" y="2530264"/>
        <a:ext cx="3486779" cy="551836"/>
      </dsp:txXfrm>
    </dsp:sp>
    <dsp:sp modelId="{AB0F6EC3-4A3C-41CD-AB51-4D7C669E32F4}">
      <dsp:nvSpPr>
        <dsp:cNvPr id="0" name=""/>
        <dsp:cNvSpPr/>
      </dsp:nvSpPr>
      <dsp:spPr>
        <a:xfrm>
          <a:off x="0" y="3125158"/>
          <a:ext cx="3546485" cy="61154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15. </a:t>
          </a:r>
          <a:r>
            <a:rPr lang="en-US" sz="2800" b="0" kern="1200" dirty="0">
              <a:latin typeface="Agency FB" panose="020B0503020202020204" pitchFamily="34" charset="0"/>
            </a:rPr>
            <a:t>Queue and Stack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853" y="3155011"/>
        <a:ext cx="3486779" cy="551836"/>
      </dsp:txXfrm>
    </dsp:sp>
    <dsp:sp modelId="{F4223B3F-7A5F-4B4B-BB64-825656D9084A}">
      <dsp:nvSpPr>
        <dsp:cNvPr id="0" name=""/>
        <dsp:cNvSpPr/>
      </dsp:nvSpPr>
      <dsp:spPr>
        <a:xfrm>
          <a:off x="0" y="3749905"/>
          <a:ext cx="3546485" cy="61154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Linked List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853" y="3779758"/>
        <a:ext cx="3486779" cy="551836"/>
      </dsp:txXfrm>
    </dsp:sp>
    <dsp:sp modelId="{6D91ED1E-1C01-4CEA-BA64-500F855B3639}">
      <dsp:nvSpPr>
        <dsp:cNvPr id="0" name=""/>
        <dsp:cNvSpPr/>
      </dsp:nvSpPr>
      <dsp:spPr>
        <a:xfrm>
          <a:off x="0" y="4374652"/>
          <a:ext cx="3546485" cy="61154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853" y="4404505"/>
        <a:ext cx="3486779" cy="551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04/09/2018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ribadi.transcipta.com/" TargetMode="External"/><Relationship Id="rId2" Type="http://schemas.openxmlformats.org/officeDocument/2006/relationships/hyperlink" Target="mailto:pribadi.aknbjn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ALGORITMA PEMROGRAMAN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00. </a:t>
            </a:r>
            <a:r>
              <a:rPr lang="id-ID" sz="3500" dirty="0">
                <a:solidFill>
                  <a:srgbClr val="0070C0"/>
                </a:solidFill>
              </a:rPr>
              <a:t>Satuan Acara Perkuliahan (SAP)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1" y="1658982"/>
            <a:ext cx="8319407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Editor dan Compiler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Borland C++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Codeblocks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Sublime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Notepad 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Dev C++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Turbo</a:t>
            </a:r>
            <a:endParaRPr lang="en-US" dirty="0"/>
          </a:p>
          <a:p>
            <a:r>
              <a:rPr lang="en-US" b="1" dirty="0"/>
              <a:t>Design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MS Visio</a:t>
            </a:r>
          </a:p>
        </p:txBody>
      </p:sp>
    </p:spTree>
    <p:extLst>
      <p:ext uri="{BB962C8B-B14F-4D97-AF65-F5344CB8AC3E}">
        <p14:creationId xmlns:p14="http://schemas.microsoft.com/office/powerpoint/2010/main" val="197809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3) 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364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Dawson, Michael. 2014. Beginning C++ Through Game Programming. USA-Course Technology, a part of Cengage Learning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Fachrurrozi, M. 20. Konsep dan Aplikasi Pemrograman Menggunakan Borland C++ Builder 6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nn-NO" sz="1780" dirty="0"/>
              <a:t>Hendra. 2004. C, C++ Programming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387page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418page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Liberty, Jesse and Jones, Bradley. 2005. Teach Yourself C++ in 21 Days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Meyers, Scott. 2014. Effective Modern C++_ 42 Specific Ways to Improve Your Use of C++11 and C++14.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sv-SE" sz="1780" dirty="0"/>
              <a:t>Munir, Rinaldi. 2010. Matematika Diskrit Ed 3. Penerbit Informatika  Bandung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Munir, RInaldi. 2011. Algoritma dan Pemrograman dalam Bahasa Pascal dan C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2005. C++ Primer Plus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2012. C++ Primer Plus 6th Edition. USA-Addison </a:t>
            </a:r>
            <a:r>
              <a:rPr lang="en-US" sz="1780" dirty="0" err="1"/>
              <a:t>Welley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Randy Davis, Stephen. 2004. C++ For DUMMIES. </a:t>
            </a:r>
            <a:r>
              <a:rPr lang="en-US" sz="1780" dirty="0" err="1"/>
              <a:t>Indiana,Canada</a:t>
            </a:r>
            <a:r>
              <a:rPr lang="en-US" sz="1780" dirty="0"/>
              <a:t>-Wiley Publishing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Rao, Siddhartha. 2012. </a:t>
            </a:r>
            <a:r>
              <a:rPr lang="en-US" sz="1780" dirty="0" err="1"/>
              <a:t>Sams</a:t>
            </a:r>
            <a:r>
              <a:rPr lang="en-US" sz="1780" dirty="0"/>
              <a:t> teach yourself C++ in one hour a day 7th edition. Pearson Education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Sebesta, Robert. 2012. Concept of programming languages </a:t>
            </a:r>
            <a:r>
              <a:rPr lang="en-US" sz="1780" dirty="0" err="1"/>
              <a:t>edisi</a:t>
            </a:r>
            <a:r>
              <a:rPr lang="en-US" sz="1780" dirty="0"/>
              <a:t> 10th Addison Wesley Pub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Sethi, Ravi etc. 1986. Compiler Principles, Technique, and Tools. Pearson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Sethi</a:t>
            </a:r>
            <a:r>
              <a:rPr lang="en-US" sz="1780" dirty="0"/>
              <a:t>, Ravi etc. 2007. Programing languages </a:t>
            </a:r>
            <a:r>
              <a:rPr lang="en-US" sz="1780" dirty="0" err="1"/>
              <a:t>consepts</a:t>
            </a:r>
            <a:r>
              <a:rPr lang="en-US" sz="1780" dirty="0"/>
              <a:t> and </a:t>
            </a:r>
            <a:r>
              <a:rPr lang="en-US" sz="1780" dirty="0" err="1"/>
              <a:t>Construcst</a:t>
            </a:r>
            <a:r>
              <a:rPr lang="en-US" sz="1780" dirty="0"/>
              <a:t>, </a:t>
            </a:r>
            <a:r>
              <a:rPr lang="en-US" sz="1780" dirty="0" err="1"/>
              <a:t>addison</a:t>
            </a:r>
            <a:r>
              <a:rPr lang="en-US" sz="1780" dirty="0"/>
              <a:t> Wesley 2nd, Publ.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SMK N 1 Cianjur. RPL PEMROGRAMAN DASAR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1997. The C++ Programming Language 3rd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2013. The C++ Programming Language 4th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–full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-sample chapter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Suprapto. 2008. Bahasa Pemrograman untuk SMK. Indonesia-DitPSMK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Wibisono, Samuel. 2008. Matematika Diskrit Edisi 2 . Graha Ilmu</a:t>
            </a:r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4) 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585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: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hlinkClick r:id="rId2"/>
              </a:rPr>
              <a:t>pribadi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.aknbjn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/>
              <a:t>Site :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http://www.teguhpribadi.com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WA/Telegram 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0857 3600 3963 || 082 337 475 885</a:t>
            </a:r>
          </a:p>
        </p:txBody>
      </p:sp>
    </p:spTree>
    <p:extLst>
      <p:ext uri="{BB962C8B-B14F-4D97-AF65-F5344CB8AC3E}">
        <p14:creationId xmlns:p14="http://schemas.microsoft.com/office/powerpoint/2010/main" val="390246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/>
              <a:t>Satuan Acara Perkuliahan (SAP)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Informasi Matakuliah 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Referensi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53097"/>
            <a:ext cx="7410449" cy="2839752"/>
          </a:xfrm>
        </p:spPr>
        <p:txBody>
          <a:bodyPr>
            <a:normAutofit/>
          </a:bodyPr>
          <a:lstStyle/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Informasi Matakuliah</a:t>
            </a:r>
          </a:p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Matakuliah Relevan</a:t>
            </a:r>
          </a:p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Materi perkuliahan</a:t>
            </a:r>
          </a:p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Penilaian</a:t>
            </a:r>
          </a:p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Ketentuan-ketentuan</a:t>
            </a:r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solidFill>
                  <a:srgbClr val="0070C0"/>
                </a:solidFill>
              </a:rPr>
              <a:t>a) Informasi Matakuliah</a:t>
            </a:r>
            <a:endParaRPr lang="id-ID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Mata </a:t>
            </a:r>
            <a:r>
              <a:rPr lang="en-US" sz="2400" dirty="0" err="1"/>
              <a:t>kuliah</a:t>
            </a:r>
            <a:r>
              <a:rPr lang="en-US" sz="2400" dirty="0"/>
              <a:t>	: </a:t>
            </a:r>
            <a:r>
              <a:rPr lang="en-US" sz="2400" dirty="0" err="1"/>
              <a:t>Pemrograman</a:t>
            </a:r>
            <a:r>
              <a:rPr lang="en-US" sz="2400" dirty="0"/>
              <a:t> Web</a:t>
            </a:r>
          </a:p>
          <a:p>
            <a:r>
              <a:rPr lang="en-US" sz="2400" dirty="0" err="1"/>
              <a:t>Kode</a:t>
            </a:r>
            <a:r>
              <a:rPr lang="en-US" sz="2400" dirty="0"/>
              <a:t>		: KIG181005</a:t>
            </a:r>
          </a:p>
          <a:p>
            <a:r>
              <a:rPr lang="en-US" sz="2400" dirty="0"/>
              <a:t>Beban </a:t>
            </a:r>
            <a:r>
              <a:rPr lang="en-US" sz="2400" dirty="0" err="1"/>
              <a:t>Studi</a:t>
            </a:r>
            <a:r>
              <a:rPr lang="en-US" sz="2400" dirty="0"/>
              <a:t>	: 4 SKS (7 Jam/</a:t>
            </a:r>
            <a:r>
              <a:rPr lang="en-US" sz="2400" dirty="0" err="1"/>
              <a:t>Minggu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	: </a:t>
            </a:r>
          </a:p>
          <a:p>
            <a:pPr marL="801688" lvl="1" indent="-344488"/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komponen-komponen</a:t>
            </a:r>
            <a:r>
              <a:rPr lang="en-US" sz="2000" dirty="0"/>
              <a:t> </a:t>
            </a:r>
            <a:r>
              <a:rPr lang="en-US" sz="2000" dirty="0" err="1"/>
              <a:t>penyusun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dan </a:t>
            </a:r>
            <a:r>
              <a:rPr lang="en-US" sz="2000" dirty="0" err="1"/>
              <a:t>pemrograman</a:t>
            </a:r>
            <a:r>
              <a:rPr lang="en-US" sz="2000" dirty="0"/>
              <a:t>.</a:t>
            </a:r>
          </a:p>
          <a:p>
            <a:pPr marL="801688" lvl="1" indent="-344488"/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menyelesaikan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denan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efisien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flowchart dan </a:t>
            </a:r>
            <a:r>
              <a:rPr lang="en-US" sz="2000" dirty="0" err="1"/>
              <a:t>mentranslasikan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program Bahasa </a:t>
            </a:r>
            <a:r>
              <a:rPr lang="en-US" sz="2000" dirty="0" err="1"/>
              <a:t>pemrograman</a:t>
            </a:r>
            <a:r>
              <a:rPr lang="en-US" sz="2000" dirty="0"/>
              <a:t>.</a:t>
            </a:r>
          </a:p>
          <a:p>
            <a:pPr marL="801688" lvl="1" indent="-344488"/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dan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89862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solidFill>
                  <a:srgbClr val="0070C0"/>
                </a:solidFill>
              </a:rPr>
              <a:t>b) Matakuliah Relevan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buku pedoman mi 2017/2018</a:t>
            </a:r>
            <a:endParaRPr lang="id-ID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221144"/>
              </p:ext>
            </p:extLst>
          </p:nvPr>
        </p:nvGraphicFramePr>
        <p:xfrm>
          <a:off x="115910" y="1243208"/>
          <a:ext cx="4249416" cy="2762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133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59133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131150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23636">
                <a:tc rowSpan="9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1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Dasar Multimedia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Matematika Diskrit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Peng. Teknologi Informasi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Algoritma</a:t>
                      </a:r>
                      <a:r>
                        <a:rPr lang="id-ID" sz="1400" baseline="0" dirty="0"/>
                        <a:t> Pemrograman</a:t>
                      </a:r>
                      <a:endParaRPr lang="id-ID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Basis Data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Sistem Operasi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Organisasi dan Arsitektur Komputer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Pancasila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1159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458918"/>
              </p:ext>
            </p:extLst>
          </p:nvPr>
        </p:nvGraphicFramePr>
        <p:xfrm>
          <a:off x="4635954" y="1241429"/>
          <a:ext cx="4430333" cy="27638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2938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82938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264457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25415">
                <a:tc rowSpan="9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2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Bahasa</a:t>
                      </a:r>
                      <a:r>
                        <a:rPr lang="id-ID" sz="1400" baseline="0" dirty="0"/>
                        <a:t> Indonesia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Interaksi Manusia dan</a:t>
                      </a:r>
                      <a:r>
                        <a:rPr lang="id-ID" sz="1400" baseline="0" dirty="0"/>
                        <a:t> Komputer</a:t>
                      </a:r>
                      <a:endParaRPr lang="id-ID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Visual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Dasar Internet dan Desain Web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Sistem Informasi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Jaringan Komputer Dasar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Sistem Manajemen</a:t>
                      </a:r>
                      <a:r>
                        <a:rPr lang="id-ID" sz="1400" baseline="0" dirty="0"/>
                        <a:t> Basis Data</a:t>
                      </a:r>
                      <a:endParaRPr lang="id-ID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Kewarganegaraan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1159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999896"/>
              </p:ext>
            </p:extLst>
          </p:nvPr>
        </p:nvGraphicFramePr>
        <p:xfrm>
          <a:off x="115909" y="4005244"/>
          <a:ext cx="4249416" cy="2512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133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59133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131150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79303">
                <a:tc rowSpan="8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3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Rekayasa Perangkat Lunak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Web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Multimedia Terapan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Manajemen Jaringan Komputer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Bahasa Inggris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346869"/>
              </p:ext>
            </p:extLst>
          </p:nvPr>
        </p:nvGraphicFramePr>
        <p:xfrm>
          <a:off x="4635954" y="4005244"/>
          <a:ext cx="4430333" cy="2512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2938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82938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264457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79303">
                <a:tc rowSpan="8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4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Bahasa Inggris Persiapan Kerja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Pemrog. Web Berbasis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Mobile Lanjut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Kewirausahaan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Aplikasi Komputer Perkantoran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Praktek</a:t>
                      </a:r>
                      <a:r>
                        <a:rPr lang="id-ID" sz="1400" baseline="0" dirty="0"/>
                        <a:t> Kerja Lapangan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Laporan Akhir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06819" y="6589604"/>
            <a:ext cx="334851" cy="206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262467" y="6589604"/>
            <a:ext cx="334851" cy="206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2880306" y="6589604"/>
            <a:ext cx="1192327" cy="2060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Mk relevan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35954" y="6589604"/>
            <a:ext cx="2356834" cy="2060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Mk sedang berlangsung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5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solidFill>
                  <a:srgbClr val="0070C0"/>
                </a:solidFill>
              </a:rPr>
              <a:t>c) </a:t>
            </a:r>
            <a:r>
              <a:rPr lang="en-US" sz="3600" b="1" dirty="0">
                <a:solidFill>
                  <a:srgbClr val="0070C0"/>
                </a:solidFill>
              </a:rPr>
              <a:t>M</a:t>
            </a:r>
            <a:r>
              <a:rPr lang="id-ID" sz="3600" b="1" dirty="0">
                <a:solidFill>
                  <a:srgbClr val="0070C0"/>
                </a:solidFill>
              </a:rPr>
              <a:t>ateri </a:t>
            </a:r>
            <a:r>
              <a:rPr lang="en-US" sz="3600" b="1" dirty="0">
                <a:solidFill>
                  <a:srgbClr val="0070C0"/>
                </a:solidFill>
              </a:rPr>
              <a:t>P</a:t>
            </a:r>
            <a:r>
              <a:rPr lang="id-ID" sz="3600" b="1" dirty="0">
                <a:solidFill>
                  <a:srgbClr val="0070C0"/>
                </a:solidFill>
              </a:rPr>
              <a:t>erkuliahan</a:t>
            </a:r>
            <a:endParaRPr lang="id-ID" sz="48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191628"/>
              </p:ext>
            </p:extLst>
          </p:nvPr>
        </p:nvGraphicFramePr>
        <p:xfrm>
          <a:off x="167100" y="1548895"/>
          <a:ext cx="5058043" cy="4987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59BEDD-B4AB-4726-8D59-2CCAEBDE9F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198686"/>
              </p:ext>
            </p:extLst>
          </p:nvPr>
        </p:nvGraphicFramePr>
        <p:xfrm>
          <a:off x="5430416" y="1548895"/>
          <a:ext cx="3546485" cy="4987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8360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b="1" dirty="0">
                <a:solidFill>
                  <a:srgbClr val="0070C0"/>
                </a:solidFill>
              </a:rPr>
              <a:t>d) Penilaian</a:t>
            </a:r>
            <a:r>
              <a:rPr lang="en-US" sz="3200" b="1" dirty="0">
                <a:solidFill>
                  <a:srgbClr val="0070C0"/>
                </a:solidFill>
              </a:rPr>
              <a:t> : 2018/2019 </a:t>
            </a:r>
            <a:r>
              <a:rPr lang="en-US" sz="3200" b="1" dirty="0" err="1">
                <a:solidFill>
                  <a:srgbClr val="0070C0"/>
                </a:solidFill>
              </a:rPr>
              <a:t>smt</a:t>
            </a:r>
            <a:r>
              <a:rPr lang="en-US" sz="3200" b="1" dirty="0">
                <a:solidFill>
                  <a:srgbClr val="0070C0"/>
                </a:solidFill>
              </a:rPr>
              <a:t> 1 MI-1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969237"/>
              </p:ext>
            </p:extLst>
          </p:nvPr>
        </p:nvGraphicFramePr>
        <p:xfrm>
          <a:off x="476250" y="1658938"/>
          <a:ext cx="8320088" cy="4637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849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Bahasan Perkuliahan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ketentuan-ketentuan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[30] : </a:t>
            </a:r>
            <a:r>
              <a:rPr lang="en-US" dirty="0" err="1"/>
              <a:t>Praktikum</a:t>
            </a:r>
            <a:r>
              <a:rPr lang="en-US" dirty="0"/>
              <a:t> [70].</a:t>
            </a:r>
          </a:p>
          <a:p>
            <a:pPr marL="862013" lvl="1" indent="-404813"/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.</a:t>
            </a:r>
          </a:p>
          <a:p>
            <a:pPr marL="463550" indent="-404813"/>
            <a:r>
              <a:rPr lang="en-US" dirty="0" err="1"/>
              <a:t>Alur</a:t>
            </a:r>
            <a:r>
              <a:rPr lang="en-US" dirty="0"/>
              <a:t>: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Praktikum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kelas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kelas</a:t>
            </a:r>
            <a:r>
              <a:rPr lang="en-US" dirty="0">
                <a:sym typeface="Wingdings" panose="05000000000000000000" pitchFamily="2" charset="2"/>
              </a:rPr>
              <a:t>).</a:t>
            </a:r>
          </a:p>
          <a:p>
            <a:pPr marL="463550" indent="-404813"/>
            <a:r>
              <a:rPr lang="en-US" dirty="0" err="1">
                <a:sym typeface="Wingdings" panose="05000000000000000000" pitchFamily="2" charset="2"/>
              </a:rPr>
              <a:t>Keaktifan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prestasi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kesopanan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aktif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kegiatan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positif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lainnya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menjadi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pertimbangan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penilaian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89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2) 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15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3591</TotalTime>
  <Words>791</Words>
  <Application>Microsoft Office PowerPoint</Application>
  <PresentationFormat>On-screen Show (4:3)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ALGORITMA PEMROGRAMAN 00. Satuan Acara Perkuliahan (SAP)</vt:lpstr>
      <vt:lpstr>Satuan Acara Perkuliahan (SAP)</vt:lpstr>
      <vt:lpstr>1) Algoritma Pemrograman</vt:lpstr>
      <vt:lpstr>a) Informasi Matakuliah</vt:lpstr>
      <vt:lpstr>b) Matakuliah Relevan buku pedoman mi 2017/2018</vt:lpstr>
      <vt:lpstr>c) Materi Perkuliahan</vt:lpstr>
      <vt:lpstr>d) Penilaian : 2018/2019 smt 1 MI-1</vt:lpstr>
      <vt:lpstr>Bahasan Perkuliahan e) ketentuan-ketentuan</vt:lpstr>
      <vt:lpstr>2) Kebutuhan Software</vt:lpstr>
      <vt:lpstr>Kebutuhan Software</vt:lpstr>
      <vt:lpstr>3) Referensi</vt:lpstr>
      <vt:lpstr>Referensi (1)</vt:lpstr>
      <vt:lpstr>Referensi (2)</vt:lpstr>
      <vt:lpstr>4) Contact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2512</cp:revision>
  <dcterms:created xsi:type="dcterms:W3CDTF">2016-09-02T03:38:50Z</dcterms:created>
  <dcterms:modified xsi:type="dcterms:W3CDTF">2018-09-04T08:21:16Z</dcterms:modified>
</cp:coreProperties>
</file>