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6" r:id="rId3"/>
    <p:sldId id="448" r:id="rId4"/>
    <p:sldId id="430" r:id="rId5"/>
    <p:sldId id="447" r:id="rId6"/>
    <p:sldId id="446" r:id="rId7"/>
    <p:sldId id="449" r:id="rId8"/>
    <p:sldId id="450" r:id="rId9"/>
    <p:sldId id="429" r:id="rId10"/>
    <p:sldId id="427" r:id="rId11"/>
    <p:sldId id="436" r:id="rId12"/>
    <p:sldId id="438" r:id="rId13"/>
    <p:sldId id="437" r:id="rId14"/>
    <p:sldId id="434" r:id="rId15"/>
    <p:sldId id="451" r:id="rId16"/>
    <p:sldId id="440" r:id="rId17"/>
    <p:sldId id="441" r:id="rId18"/>
    <p:sldId id="442" r:id="rId19"/>
    <p:sldId id="435" r:id="rId20"/>
    <p:sldId id="443" r:id="rId21"/>
    <p:sldId id="444" r:id="rId22"/>
    <p:sldId id="445" r:id="rId23"/>
    <p:sldId id="452" r:id="rId24"/>
    <p:sldId id="45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Operator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Structured/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Tipe</a:t>
          </a:r>
          <a:r>
            <a:rPr lang="en-US" sz="2800" b="0" dirty="0">
              <a:latin typeface="Agency FB" panose="020B0503020202020204" pitchFamily="34" charset="0"/>
            </a:rPr>
            <a:t> Data, </a:t>
          </a:r>
          <a:r>
            <a:rPr lang="en-US" sz="2800" b="0" dirty="0" err="1">
              <a:latin typeface="Agency FB" panose="020B0503020202020204" pitchFamily="34" charset="0"/>
            </a:rPr>
            <a:t>Variabel</a:t>
          </a:r>
          <a:r>
            <a:rPr lang="en-US" sz="2800" b="0" dirty="0">
              <a:latin typeface="Agency FB" panose="020B0503020202020204" pitchFamily="34" charset="0"/>
            </a:rPr>
            <a:t>, dan </a:t>
          </a:r>
          <a:r>
            <a:rPr lang="en-US" sz="2800" b="0" dirty="0" err="1">
              <a:latin typeface="Agency FB" panose="020B0503020202020204" pitchFamily="34" charset="0"/>
            </a:rPr>
            <a:t>Konstanta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51033821-32B1-4180-8938-81C20F48826C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05. </a:t>
          </a:r>
          <a:r>
            <a:rPr lang="en-US" sz="2800" b="0" dirty="0">
              <a:latin typeface="Agency FB" panose="020B0503020202020204" pitchFamily="34" charset="0"/>
            </a:rPr>
            <a:t>Nilai, </a:t>
          </a:r>
          <a:r>
            <a:rPr lang="en-US" sz="2800" b="0" dirty="0" err="1">
              <a:latin typeface="Agency FB" panose="020B0503020202020204" pitchFamily="34" charset="0"/>
            </a:rPr>
            <a:t>Ekspresi</a:t>
          </a:r>
          <a:r>
            <a:rPr lang="en-US" sz="2800" b="0" dirty="0">
              <a:latin typeface="Agency FB" panose="020B0503020202020204" pitchFamily="34" charset="0"/>
            </a:rPr>
            <a:t>, </a:t>
          </a:r>
          <a:r>
            <a:rPr lang="en-US" sz="2800" b="0" dirty="0" err="1">
              <a:latin typeface="Agency FB" panose="020B0503020202020204" pitchFamily="34" charset="0"/>
            </a:rPr>
            <a:t>Input/Output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43856D5B-5E5C-415B-9F4C-AC0CAE990B98}" type="parTrans" cxnId="{95A2473E-CBF9-4900-8628-576F552EC3CF}">
      <dgm:prSet/>
      <dgm:spPr/>
      <dgm:t>
        <a:bodyPr/>
        <a:lstStyle/>
        <a:p>
          <a:endParaRPr lang="en-ID"/>
        </a:p>
      </dgm:t>
    </dgm:pt>
    <dgm:pt modelId="{035ED25E-0FE0-4619-8994-1AD37F43611F}" type="sibTrans" cxnId="{95A2473E-CBF9-4900-8628-576F552EC3C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05CD053-2E33-4C8A-8986-F77979FF064A}" type="pres">
      <dgm:prSet presAssocID="{51033821-32B1-4180-8938-81C20F48826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9592F5F-9C77-4F8D-BE90-104435F8518E}" type="pres">
      <dgm:prSet presAssocID="{035ED25E-0FE0-4619-8994-1AD37F43611F}" presName="spacer" presStyleCnt="0"/>
      <dgm:spPr/>
    </dgm:pt>
    <dgm:pt modelId="{E6B7A12E-D792-4506-9B2A-818D9EC2E909}" type="pres">
      <dgm:prSet presAssocID="{CB240EB0-B7E3-4313-8BE6-86A373066FC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607829-2BEA-4479-BA11-DA1E46672A0F}" srcId="{8358F112-1D6F-44C5-AF73-A5EEB7AA45FA}" destId="{CB240EB0-B7E3-4313-8BE6-86A373066FC0}" srcOrd="5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95A2473E-CBF9-4900-8628-576F552EC3CF}" srcId="{8358F112-1D6F-44C5-AF73-A5EEB7AA45FA}" destId="{51033821-32B1-4180-8938-81C20F48826C}" srcOrd="4" destOrd="0" parTransId="{43856D5B-5E5C-415B-9F4C-AC0CAE990B98}" sibTransId="{035ED25E-0FE0-4619-8994-1AD37F43611F}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F4715084-44ED-4B3F-B066-9E81FC87E97E}" type="presOf" srcId="{51033821-32B1-4180-8938-81C20F48826C}" destId="{905CD053-2E33-4C8A-8986-F77979FF064A}" srcOrd="0" destOrd="0" presId="urn:microsoft.com/office/officeart/2005/8/layout/vList2"/>
    <dgm:cxn modelId="{AA55B694-F293-4A6C-9BC9-51B2DBF37CA6}" srcId="{8358F112-1D6F-44C5-AF73-A5EEB7AA45FA}" destId="{20C80331-3DF2-434B-B8AC-7634E5807512}" srcOrd="6" destOrd="0" parTransId="{2140B65D-0D78-4CD9-AB98-107EF3E82F92}" sibTransId="{B2C2B9A3-D102-43C5-90AF-B27BB147D0E4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7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D8B07D24-03F7-4239-BD11-9A52D53F44DC}" type="presParOf" srcId="{FA152123-58CE-48F0-AD32-399CCFB0B709}" destId="{905CD053-2E33-4C8A-8986-F77979FF064A}" srcOrd="8" destOrd="0" presId="urn:microsoft.com/office/officeart/2005/8/layout/vList2"/>
    <dgm:cxn modelId="{BA270D8B-1DD8-4006-B583-D4F9679144E9}" type="presParOf" srcId="{FA152123-58CE-48F0-AD32-399CCFB0B709}" destId="{D9592F5F-9C77-4F8D-BE90-104435F8518E}" srcOrd="9" destOrd="0" presId="urn:microsoft.com/office/officeart/2005/8/layout/vList2"/>
    <dgm:cxn modelId="{B0D8726F-7BC7-4B9A-ACE7-946C79141BE7}" type="presParOf" srcId="{FA152123-58CE-48F0-AD32-399CCFB0B709}" destId="{E6B7A12E-D792-4506-9B2A-818D9EC2E909}" srcOrd="10" destOrd="0" presId="urn:microsoft.com/office/officeart/2005/8/layout/vList2"/>
    <dgm:cxn modelId="{949D8935-7902-4F90-8D40-4C30C969C01D}" type="presParOf" srcId="{FA152123-58CE-48F0-AD32-399CCFB0B709}" destId="{0EB01F03-3097-4A9C-AE2B-3E53A59D9AAA}" srcOrd="11" destOrd="0" presId="urn:microsoft.com/office/officeart/2005/8/layout/vList2"/>
    <dgm:cxn modelId="{0F5C8029-F824-4AFD-95D1-8A53A160EFD2}" type="presParOf" srcId="{FA152123-58CE-48F0-AD32-399CCFB0B709}" destId="{9498D6D7-D1DE-4880-A122-141F0CC4C4C8}" srcOrd="12" destOrd="0" presId="urn:microsoft.com/office/officeart/2005/8/layout/vList2"/>
    <dgm:cxn modelId="{953E324D-49E7-4059-B411-0A14ECE25117}" type="presParOf" srcId="{FA152123-58CE-48F0-AD32-399CCFB0B709}" destId="{5D07B7CB-CC6D-470B-A290-F73F830AFF10}" srcOrd="13" destOrd="0" presId="urn:microsoft.com/office/officeart/2005/8/layout/vList2"/>
    <dgm:cxn modelId="{5A0D0FA0-1EAA-40F9-A4F7-436CDD916C7E}" type="presParOf" srcId="{FA152123-58CE-48F0-AD32-399CCFB0B709}" destId="{45C12075-D00F-442E-A6A9-C54BDB913377}" srcOrd="14" destOrd="0" presId="urn:microsoft.com/office/officeart/2005/8/layout/vList2"/>
    <dgm:cxn modelId="{07680A78-AFA7-409E-9523-3ECF934D3169}" type="presParOf" srcId="{FA152123-58CE-48F0-AD32-399CCFB0B709}" destId="{39078FF2-F1EC-40C3-BAAF-B7E0186B9F1D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</a:t>
          </a:r>
          <a:r>
            <a:rPr lang="en-US" sz="2800" b="0" dirty="0" err="1">
              <a:latin typeface="Agency FB" panose="020B0503020202020204" pitchFamily="34" charset="0"/>
            </a:rPr>
            <a:t>Fungsi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Linked List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F86DAD-23B1-43CF-9AED-0710B80DED84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13.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3CDCEF7-689A-4CBA-B576-F01DDE92CD29}" type="parTrans" cxnId="{A4E6EDFD-27C8-4B1A-AFE3-2A1C6012C5F7}">
      <dgm:prSet/>
      <dgm:spPr/>
      <dgm:t>
        <a:bodyPr/>
        <a:lstStyle/>
        <a:p>
          <a:endParaRPr lang="en-ID"/>
        </a:p>
      </dgm:t>
    </dgm:pt>
    <dgm:pt modelId="{1F0A93E9-B812-433A-8A88-AE0FCBFF3DEE}" type="sibTrans" cxnId="{A4E6EDFD-27C8-4B1A-AFE3-2A1C6012C5F7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 </a:t>
          </a:r>
          <a:r>
            <a:rPr lang="en-US" sz="2800" b="0" dirty="0">
              <a:latin typeface="Agency FB" panose="020B0503020202020204" pitchFamily="34" charset="0"/>
            </a:rPr>
            <a:t>Queue and Stack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0EECE8F9-7854-4534-B995-B5E9BDCC3AC9}" type="pres">
      <dgm:prSet presAssocID="{57C8B451-A66D-43BF-BF89-6B515DA7FB2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98B7C7B9-0ACF-47E5-BE70-7D8863ECF3BC}" type="pres">
      <dgm:prSet presAssocID="{FAF86DAD-23B1-43CF-9AED-0710B80DED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EFF3EA6-65BC-4E91-9233-EDFF21B20B3E}" type="pres">
      <dgm:prSet presAssocID="{1F0A93E9-B812-433A-8A88-AE0FCBFF3DEE}" presName="spacer" presStyleCnt="0"/>
      <dgm:spPr/>
    </dgm:pt>
    <dgm:pt modelId="{DA948AEC-D1BD-4831-8C49-1D0F09A33AB9}" type="pres">
      <dgm:prSet presAssocID="{05686A0A-4804-4110-8882-700D9BCAF54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5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2" destOrd="0" parTransId="{D5B93216-5CB3-410A-9E67-C00F331D677D}" sibTransId="{81E8DB39-DF98-495A-9E7A-8460BE2FB6A3}"/>
    <dgm:cxn modelId="{562A4640-4A45-4DD6-817F-DE17698E3633}" srcId="{8358F112-1D6F-44C5-AF73-A5EEB7AA45FA}" destId="{58A7C433-FDDE-421D-AB06-F6CAC1ABBA2F}" srcOrd="7" destOrd="0" parTransId="{327E8E02-A54A-4312-BF33-FF265C068203}" sibTransId="{5D963E43-9AAD-4ED3-B198-6B7C39B8C341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6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4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D524BAFB-E4CC-4F74-82C7-2A3A3B51F695}" type="presOf" srcId="{FAF86DAD-23B1-43CF-9AED-0710B80DED84}" destId="{98B7C7B9-0ACF-47E5-BE70-7D8863ECF3BC}" srcOrd="0" destOrd="0" presId="urn:microsoft.com/office/officeart/2005/8/layout/vList2"/>
    <dgm:cxn modelId="{A4E6EDFD-27C8-4B1A-AFE3-2A1C6012C5F7}" srcId="{8358F112-1D6F-44C5-AF73-A5EEB7AA45FA}" destId="{FAF86DAD-23B1-43CF-9AED-0710B80DED84}" srcOrd="3" destOrd="0" parTransId="{83CDCEF7-689A-4CBA-B576-F01DDE92CD29}" sibTransId="{1F0A93E9-B812-433A-8A88-AE0FCBFF3DEE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011C09-9BDF-4580-A017-BF72160DED65}" type="presParOf" srcId="{FA152123-58CE-48F0-AD32-399CCFB0B709}" destId="{0EECE8F9-7854-4534-B995-B5E9BDCC3AC9}" srcOrd="4" destOrd="0" presId="urn:microsoft.com/office/officeart/2005/8/layout/vList2"/>
    <dgm:cxn modelId="{D133A527-78BE-439A-9138-8530F7EC610C}" type="presParOf" srcId="{FA152123-58CE-48F0-AD32-399CCFB0B709}" destId="{14877787-10CA-49FC-B872-2B6BA8779E56}" srcOrd="5" destOrd="0" presId="urn:microsoft.com/office/officeart/2005/8/layout/vList2"/>
    <dgm:cxn modelId="{F47BCD60-A1ED-4C3C-A5F6-7F6166B55F5E}" type="presParOf" srcId="{FA152123-58CE-48F0-AD32-399CCFB0B709}" destId="{98B7C7B9-0ACF-47E5-BE70-7D8863ECF3BC}" srcOrd="6" destOrd="0" presId="urn:microsoft.com/office/officeart/2005/8/layout/vList2"/>
    <dgm:cxn modelId="{2E64353C-DF18-42C5-8544-BF7005E48238}" type="presParOf" srcId="{FA152123-58CE-48F0-AD32-399CCFB0B709}" destId="{5EFF3EA6-65BC-4E91-9233-EDFF21B20B3E}" srcOrd="7" destOrd="0" presId="urn:microsoft.com/office/officeart/2005/8/layout/vList2"/>
    <dgm:cxn modelId="{3C71CE1C-5560-4B9B-A623-C243D450B7B6}" type="presParOf" srcId="{FA152123-58CE-48F0-AD32-399CCFB0B709}" destId="{DA948AEC-D1BD-4831-8C49-1D0F09A33AB9}" srcOrd="8" destOrd="0" presId="urn:microsoft.com/office/officeart/2005/8/layout/vList2"/>
    <dgm:cxn modelId="{385E8945-1AE4-4D19-B346-3596FEB78E1C}" type="presParOf" srcId="{FA152123-58CE-48F0-AD32-399CCFB0B709}" destId="{99F4A158-CD91-42CC-8C70-92E6FE9D91AA}" srcOrd="9" destOrd="0" presId="urn:microsoft.com/office/officeart/2005/8/layout/vList2"/>
    <dgm:cxn modelId="{D62232BE-96A5-4B41-A9D9-E377A8F785E4}" type="presParOf" srcId="{FA152123-58CE-48F0-AD32-399CCFB0B709}" destId="{AB0F6EC3-4A3C-41CD-AB51-4D7C669E32F4}" srcOrd="10" destOrd="0" presId="urn:microsoft.com/office/officeart/2005/8/layout/vList2"/>
    <dgm:cxn modelId="{C9D2FC28-5596-4EDD-955B-44AD51788271}" type="presParOf" srcId="{FA152123-58CE-48F0-AD32-399CCFB0B709}" destId="{864E4395-08B2-431C-98A9-842742C19475}" srcOrd="11" destOrd="0" presId="urn:microsoft.com/office/officeart/2005/8/layout/vList2"/>
    <dgm:cxn modelId="{C5203D51-591C-4774-8949-D56B7504CB66}" type="presParOf" srcId="{FA152123-58CE-48F0-AD32-399CCFB0B709}" destId="{F4223B3F-7A5F-4B4B-BB64-825656D9084A}" srcOrd="12" destOrd="0" presId="urn:microsoft.com/office/officeart/2005/8/layout/vList2"/>
    <dgm:cxn modelId="{D0E8991B-1E12-4A62-B535-9FD6B1C215F3}" type="presParOf" srcId="{FA152123-58CE-48F0-AD32-399CCFB0B709}" destId="{ED09C2E3-455C-489D-979E-43371C128A15}" srcOrd="13" destOrd="0" presId="urn:microsoft.com/office/officeart/2005/8/layout/vList2"/>
    <dgm:cxn modelId="{D4F919A5-1F72-49A0-8C13-6044F2E8A653}" type="presParOf" srcId="{FA152123-58CE-48F0-AD32-399CCFB0B709}" destId="{6D91ED1E-1C01-4CEA-BA64-500F855B363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Tipe</a:t>
          </a:r>
          <a:r>
            <a:rPr lang="en-US" sz="2800" b="0" kern="1200" dirty="0">
              <a:latin typeface="Agency FB" panose="020B0503020202020204" pitchFamily="34" charset="0"/>
            </a:rPr>
            <a:t> Data, </a:t>
          </a:r>
          <a:r>
            <a:rPr lang="en-US" sz="2800" b="0" kern="1200" dirty="0" err="1">
              <a:latin typeface="Agency FB" panose="020B0503020202020204" pitchFamily="34" charset="0"/>
            </a:rPr>
            <a:t>Variabel</a:t>
          </a:r>
          <a:r>
            <a:rPr lang="en-US" sz="2800" b="0" kern="1200" dirty="0">
              <a:latin typeface="Agency FB" panose="020B0503020202020204" pitchFamily="34" charset="0"/>
            </a:rPr>
            <a:t>, dan </a:t>
          </a:r>
          <a:r>
            <a:rPr lang="en-US" sz="2800" b="0" kern="1200" dirty="0" err="1">
              <a:latin typeface="Agency FB" panose="020B0503020202020204" pitchFamily="34" charset="0"/>
            </a:rPr>
            <a:t>Konstanta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1666463"/>
        <a:ext cx="5005839" cy="482488"/>
      </dsp:txXfrm>
    </dsp:sp>
    <dsp:sp modelId="{905CD053-2E33-4C8A-8986-F77979FF064A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05. </a:t>
          </a:r>
          <a:r>
            <a:rPr lang="en-US" sz="2800" b="0" kern="1200" dirty="0">
              <a:latin typeface="Agency FB" panose="020B0503020202020204" pitchFamily="34" charset="0"/>
            </a:rPr>
            <a:t>Nilai, </a:t>
          </a:r>
          <a:r>
            <a:rPr lang="en-US" sz="2800" b="0" kern="1200" dirty="0" err="1">
              <a:latin typeface="Agency FB" panose="020B0503020202020204" pitchFamily="34" charset="0"/>
            </a:rPr>
            <a:t>Ekspresi</a:t>
          </a:r>
          <a:r>
            <a:rPr lang="en-US" sz="2800" b="0" kern="1200" dirty="0">
              <a:latin typeface="Agency FB" panose="020B0503020202020204" pitchFamily="34" charset="0"/>
            </a:rPr>
            <a:t>, </a:t>
          </a:r>
          <a:r>
            <a:rPr lang="en-US" sz="2800" b="0" kern="1200" dirty="0" err="1">
              <a:latin typeface="Agency FB" panose="020B0503020202020204" pitchFamily="34" charset="0"/>
            </a:rPr>
            <a:t>Input/Output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E6B7A12E-D792-4506-9B2A-818D9EC2E909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Operator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Structured/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</a:t>
          </a:r>
          <a:r>
            <a:rPr lang="en-US" sz="2800" b="0" kern="1200" dirty="0" err="1">
              <a:latin typeface="Agency FB" panose="020B0503020202020204" pitchFamily="34" charset="0"/>
            </a:rPr>
            <a:t>Fungsi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98B7C7B9-0ACF-47E5-BE70-7D8863ECF3BC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13.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 </a:t>
          </a:r>
          <a:r>
            <a:rPr lang="en-US" sz="2800" b="0" kern="1200" dirty="0">
              <a:latin typeface="Agency FB" panose="020B0503020202020204" pitchFamily="34" charset="0"/>
            </a:rPr>
            <a:t>Queue and Stack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Linked List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6D91ED1E-1C01-4CEA-BA64-500F855B3639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2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id-ID" sz="3500" dirty="0">
                <a:solidFill>
                  <a:srgbClr val="0070C0"/>
                </a:solidFill>
              </a:rPr>
              <a:t>Dasar-Dasar Algoritma Pemrograman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8EF8-6FA6-49A8-856A-810AC7B2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SE/SI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95D4-643C-46D7-98D1-0A7F05C5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Structured English/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Structured Indonesian</a:t>
            </a:r>
            <a:r>
              <a:rPr lang="en-US" dirty="0">
                <a:sym typeface="Wingdings" panose="05000000000000000000" pitchFamily="2" charset="2"/>
              </a:rPr>
              <a:t> (SE/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457177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kalimat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deskriptif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komunikatif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mengkomunikasikan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algoritma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rekanan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tim.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143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4A6-FB0C-4BC2-8A09-51781F1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SE/SI</a:t>
            </a:r>
            <a:br>
              <a:rPr lang="en-US" dirty="0"/>
            </a:br>
            <a:r>
              <a:rPr lang="en-US" sz="3600" dirty="0" err="1"/>
              <a:t>Contoh</a:t>
            </a:r>
            <a:r>
              <a:rPr lang="en-US" sz="3600" dirty="0"/>
              <a:t> 1 program </a:t>
            </a:r>
            <a:r>
              <a:rPr lang="en-US" sz="3600" dirty="0" err="1"/>
              <a:t>mencari</a:t>
            </a:r>
            <a:r>
              <a:rPr lang="en-US" sz="3600" dirty="0"/>
              <a:t> </a:t>
            </a:r>
            <a:r>
              <a:rPr lang="en-US" sz="3600" dirty="0" err="1"/>
              <a:t>luas</a:t>
            </a:r>
            <a:r>
              <a:rPr lang="en-US" sz="3600" dirty="0"/>
              <a:t> </a:t>
            </a:r>
            <a:r>
              <a:rPr lang="en-US" sz="3600" dirty="0" err="1"/>
              <a:t>lingkaran</a:t>
            </a:r>
            <a:r>
              <a:rPr lang="en-US" sz="36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(sequence)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A26D-3C6F-49EB-B241-39C989D7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en-US" dirty="0" err="1"/>
              <a:t>Masalah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memperhitungkan</a:t>
            </a:r>
            <a:r>
              <a:rPr lang="en-US" sz="1600" dirty="0"/>
              <a:t> </a:t>
            </a:r>
            <a:r>
              <a:rPr lang="en-US" sz="1600" dirty="0" err="1"/>
              <a:t>satuan</a:t>
            </a:r>
            <a:r>
              <a:rPr lang="en-US" sz="1600" dirty="0"/>
              <a:t>)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Input </a:t>
            </a:r>
            <a:r>
              <a:rPr lang="en-US" b="1" dirty="0">
                <a:solidFill>
                  <a:srgbClr val="FF0000"/>
                </a:solidFill>
              </a:rPr>
              <a:t>: jari2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Output : </a:t>
            </a:r>
            <a:r>
              <a:rPr lang="en-US" b="1" dirty="0" err="1">
                <a:solidFill>
                  <a:srgbClr val="008000"/>
                </a:solidFill>
              </a:rPr>
              <a:t>luas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lingkaran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Data lain : </a:t>
            </a:r>
            <a:r>
              <a:rPr lang="en-US" b="1" dirty="0" err="1"/>
              <a:t>nilai</a:t>
            </a:r>
            <a:r>
              <a:rPr lang="en-US" b="1" dirty="0"/>
              <a:t> phi = 3.14</a:t>
            </a:r>
          </a:p>
          <a:p>
            <a:pPr marL="355600" indent="-355600">
              <a:buFont typeface="+mj-lt"/>
              <a:buAutoNum type="arabicPeriod"/>
            </a:pPr>
            <a:r>
              <a:rPr lang="en-US" dirty="0" err="1"/>
              <a:t>Langkah</a:t>
            </a:r>
            <a:r>
              <a:rPr lang="en-US" dirty="0"/>
              <a:t> :</a:t>
            </a:r>
          </a:p>
          <a:p>
            <a:pPr marL="804863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b="1" dirty="0">
                <a:solidFill>
                  <a:srgbClr val="FF0000"/>
                </a:solidFill>
              </a:rPr>
              <a:t>jari2</a:t>
            </a:r>
          </a:p>
          <a:p>
            <a:pPr marL="804863" lvl="1" indent="-349250">
              <a:buFont typeface="+mj-lt"/>
              <a:buAutoNum type="alphaL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8000"/>
                </a:solidFill>
              </a:rPr>
              <a:t>luas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lingkaran</a:t>
            </a:r>
            <a:r>
              <a:rPr lang="en-US" dirty="0"/>
              <a:t>= </a:t>
            </a:r>
            <a:r>
              <a:rPr lang="en-US" b="1" dirty="0"/>
              <a:t>phi</a:t>
            </a:r>
            <a:r>
              <a:rPr lang="en-US" dirty="0"/>
              <a:t>*</a:t>
            </a:r>
            <a:r>
              <a:rPr lang="en-US" b="1" dirty="0">
                <a:solidFill>
                  <a:srgbClr val="FF0000"/>
                </a:solidFill>
              </a:rPr>
              <a:t>jari2</a:t>
            </a:r>
            <a:r>
              <a:rPr lang="en-US" dirty="0"/>
              <a:t>*</a:t>
            </a:r>
            <a:r>
              <a:rPr lang="en-US" b="1" dirty="0">
                <a:solidFill>
                  <a:srgbClr val="FF0000"/>
                </a:solidFill>
              </a:rPr>
              <a:t>jari2</a:t>
            </a:r>
          </a:p>
          <a:p>
            <a:pPr marL="804863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b="1" dirty="0" err="1">
                <a:solidFill>
                  <a:srgbClr val="008000"/>
                </a:solidFill>
              </a:rPr>
              <a:t>luas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lingkaran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6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D3DF-F8A2-4F01-A6EA-991D8F81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a. SE/SI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600" dirty="0" err="1">
                <a:solidFill>
                  <a:prstClr val="black"/>
                </a:solidFill>
              </a:rPr>
              <a:t>Contoh</a:t>
            </a:r>
            <a:r>
              <a:rPr lang="en-US" sz="3600" dirty="0">
                <a:solidFill>
                  <a:prstClr val="black"/>
                </a:solidFill>
              </a:rPr>
              <a:t> 2 program </a:t>
            </a:r>
            <a:r>
              <a:rPr lang="en-US" sz="3600" dirty="0" err="1">
                <a:solidFill>
                  <a:prstClr val="black"/>
                </a:solidFill>
              </a:rPr>
              <a:t>bioskop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(condition)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B4D7-6FA7-42E7-9C0F-04C29E1C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US" dirty="0" err="1"/>
              <a:t>Masalah</a:t>
            </a:r>
            <a:r>
              <a:rPr lang="en-US" dirty="0"/>
              <a:t>: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Input 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usia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Output : </a:t>
            </a:r>
            <a:r>
              <a:rPr lang="en-US" b="1" dirty="0" err="1">
                <a:solidFill>
                  <a:srgbClr val="008000"/>
                </a:solidFill>
              </a:rPr>
              <a:t>boleh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atau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tidak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boleh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menonton</a:t>
            </a:r>
            <a:endParaRPr lang="en-US" dirty="0"/>
          </a:p>
          <a:p>
            <a:pPr marL="355600" indent="-355600">
              <a:buFont typeface="+mj-lt"/>
              <a:buAutoNum type="arabicPeriod"/>
            </a:pPr>
            <a:r>
              <a:rPr lang="en-US" dirty="0"/>
              <a:t>Data lain : </a:t>
            </a:r>
            <a:r>
              <a:rPr lang="en-US" b="1" dirty="0"/>
              <a:t>-</a:t>
            </a:r>
          </a:p>
          <a:p>
            <a:pPr marL="355600" indent="-355600">
              <a:buFont typeface="+mj-lt"/>
              <a:buAutoNum type="arabicPeriod"/>
            </a:pPr>
            <a:r>
              <a:rPr lang="en-US" dirty="0" err="1"/>
              <a:t>Langkah</a:t>
            </a:r>
            <a:r>
              <a:rPr lang="en-US" dirty="0"/>
              <a:t> :</a:t>
            </a:r>
          </a:p>
          <a:p>
            <a:pPr marL="804863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b="1" dirty="0" err="1">
                <a:solidFill>
                  <a:srgbClr val="FF0000"/>
                </a:solidFill>
              </a:rPr>
              <a:t>usia</a:t>
            </a:r>
            <a:endParaRPr lang="en-US" b="1" dirty="0">
              <a:solidFill>
                <a:srgbClr val="FF0000"/>
              </a:solidFill>
            </a:endParaRPr>
          </a:p>
          <a:p>
            <a:pPr marL="804863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endParaRPr lang="en-US" dirty="0"/>
          </a:p>
          <a:p>
            <a:pPr marL="1254125" lvl="2" indent="-34290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penonton</a:t>
            </a:r>
            <a:r>
              <a:rPr lang="en-US" dirty="0"/>
              <a:t> &gt;=17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1254125" lvl="2" indent="-34290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marL="804863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b="1" dirty="0" err="1">
                <a:solidFill>
                  <a:srgbClr val="008000"/>
                </a:solidFill>
              </a:rPr>
              <a:t>boleh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atau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tidak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boleh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menonton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399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4A6-FB0C-4BC2-8A09-51781F1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SE/SI</a:t>
            </a:r>
            <a:br>
              <a:rPr lang="en-US" dirty="0"/>
            </a:br>
            <a:r>
              <a:rPr lang="en-US" sz="3600" dirty="0" err="1"/>
              <a:t>Contoh</a:t>
            </a:r>
            <a:r>
              <a:rPr lang="en-US" sz="3600" dirty="0"/>
              <a:t> 3 program Euclidean </a:t>
            </a:r>
            <a:r>
              <a:rPr lang="en-US" sz="2800" dirty="0">
                <a:solidFill>
                  <a:srgbClr val="FF0000"/>
                </a:solidFill>
              </a:rPr>
              <a:t>(looping)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A26D-3C6F-49EB-B241-39C989D7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Masalah</a:t>
            </a:r>
            <a:r>
              <a:rPr lang="en-ID" dirty="0"/>
              <a:t> :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bilangan</a:t>
            </a:r>
            <a:r>
              <a:rPr lang="en-ID" dirty="0"/>
              <a:t> (FPB).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Input: 2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</a:t>
            </a:r>
            <a:r>
              <a:rPr lang="en-ID" dirty="0"/>
              <a:t> m dan n. (m&gt;=n).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Output: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bagi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lain: 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ID" dirty="0"/>
              <a:t>roses: </a:t>
            </a:r>
          </a:p>
          <a:p>
            <a:pPr marL="812800" lvl="1" indent="-342900">
              <a:buFont typeface="+mj-lt"/>
              <a:buAutoNum type="alphaLcPeriod"/>
            </a:pP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m,n</a:t>
            </a:r>
            <a:endParaRPr lang="en-US" dirty="0"/>
          </a:p>
          <a:p>
            <a:pPr marL="812800" lvl="1" indent="-342900">
              <a:buFont typeface="+mj-lt"/>
              <a:buAutoNum type="alphaLcPeriod"/>
            </a:pPr>
            <a:r>
              <a:rPr lang="en-US" dirty="0" err="1"/>
              <a:t>Jika</a:t>
            </a:r>
            <a:r>
              <a:rPr lang="en-US" dirty="0"/>
              <a:t> n=0, </a:t>
            </a:r>
            <a:r>
              <a:rPr lang="en-US" dirty="0" err="1"/>
              <a:t>maka</a:t>
            </a:r>
            <a:br>
              <a:rPr lang="en-US" dirty="0"/>
            </a:br>
            <a:r>
              <a:rPr lang="en-US" dirty="0"/>
              <a:t>   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stop.</a:t>
            </a:r>
            <a:br>
              <a:rPr lang="en-US" dirty="0"/>
            </a:b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n != 0;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c.</a:t>
            </a:r>
          </a:p>
          <a:p>
            <a:pPr marL="812800" lvl="1" indent="-342900">
              <a:buFont typeface="+mj-lt"/>
              <a:buAutoNum type="alphaLcPeriod"/>
            </a:pPr>
            <a:r>
              <a:rPr lang="en-US" dirty="0" err="1"/>
              <a:t>Bagilah</a:t>
            </a:r>
            <a:r>
              <a:rPr lang="en-US" dirty="0"/>
              <a:t> m </a:t>
            </a:r>
            <a:r>
              <a:rPr lang="en-US" dirty="0" err="1"/>
              <a:t>dgn</a:t>
            </a:r>
            <a:r>
              <a:rPr lang="en-US" dirty="0"/>
              <a:t> n dan </a:t>
            </a:r>
            <a:r>
              <a:rPr lang="en-US" dirty="0" err="1"/>
              <a:t>misalkan</a:t>
            </a:r>
            <a:r>
              <a:rPr lang="en-US" dirty="0"/>
              <a:t> variable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baginya</a:t>
            </a:r>
            <a:r>
              <a:rPr lang="en-US" dirty="0"/>
              <a:t>.</a:t>
            </a:r>
          </a:p>
          <a:p>
            <a:pPr marL="812800" lvl="1" indent="-342900">
              <a:buFont typeface="+mj-lt"/>
              <a:buAutoNum type="alphaLcPeriod"/>
            </a:pP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dan </a:t>
            </a: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>
                <a:sym typeface="Wingdings" panose="05000000000000000000" pitchFamily="2" charset="2"/>
              </a:rPr>
              <a:t> r, </a:t>
            </a:r>
            <a:r>
              <a:rPr lang="en-US" dirty="0" err="1">
                <a:sym typeface="Wingdings" panose="05000000000000000000" pitchFamily="2" charset="2"/>
              </a:rPr>
              <a:t>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ulang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langkah</a:t>
            </a:r>
            <a:r>
              <a:rPr lang="en-US" dirty="0">
                <a:sym typeface="Wingdings" panose="05000000000000000000" pitchFamily="2" charset="2"/>
              </a:rPr>
              <a:t>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0CA1-B611-473B-AD9E-E24CB3C8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9AD8-C14A-488E-A595-FC7AC220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2506"/>
            <a:ext cx="2743200" cy="4859675"/>
          </a:xfrm>
        </p:spPr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Flowchart </a:t>
            </a:r>
            <a:r>
              <a:rPr lang="en-US" b="1" dirty="0">
                <a:sym typeface="Wingdings" panose="05000000000000000000" pitchFamily="2" charset="2"/>
              </a:rPr>
              <a:t>/ DFD / UML</a:t>
            </a:r>
          </a:p>
          <a:p>
            <a:pPr marL="457177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bagan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gambar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mengkomunikasikan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algoritma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rekanan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tim.</a:t>
            </a:r>
            <a:endParaRPr lang="en-US" dirty="0"/>
          </a:p>
          <a:p>
            <a:endParaRPr lang="en-ID" dirty="0"/>
          </a:p>
        </p:txBody>
      </p:sp>
      <p:pic>
        <p:nvPicPr>
          <p:cNvPr id="4" name="Picture 3" descr="Screen Shot 2015-09-14 at 4.36.00 AM.png">
            <a:extLst>
              <a:ext uri="{FF2B5EF4-FFF2-40B4-BE49-F238E27FC236}">
                <a16:creationId xmlns:a16="http://schemas.microsoft.com/office/drawing/2014/main" id="{64843852-DD3B-46B0-A117-7867BF71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52" y="1442506"/>
            <a:ext cx="6237148" cy="339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E27D5-A7F7-420B-BA16-B3F978FB6E45}"/>
              </a:ext>
            </a:extLst>
          </p:cNvPr>
          <p:cNvSpPr txBox="1"/>
          <p:nvPr/>
        </p:nvSpPr>
        <p:spPr>
          <a:xfrm>
            <a:off x="2906853" y="5101852"/>
            <a:ext cx="5888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</a:t>
            </a:r>
            <a:r>
              <a:rPr lang="en-US" sz="1400" b="1" i="1" dirty="0" err="1"/>
              <a:t>catatan</a:t>
            </a:r>
            <a:r>
              <a:rPr lang="en-US" sz="1400" b="1" i="1" dirty="0"/>
              <a:t>:</a:t>
            </a:r>
            <a:r>
              <a:rPr lang="en-US" sz="1400" i="1" dirty="0"/>
              <a:t> </a:t>
            </a:r>
            <a:r>
              <a:rPr lang="en-US" sz="1400" i="1" dirty="0" err="1"/>
              <a:t>Selain</a:t>
            </a:r>
            <a:r>
              <a:rPr lang="en-US" sz="1400" i="1" dirty="0"/>
              <a:t> </a:t>
            </a:r>
            <a:r>
              <a:rPr lang="en-US" sz="1400" i="1" dirty="0" err="1"/>
              <a:t>simbol-simbol</a:t>
            </a:r>
            <a:r>
              <a:rPr lang="en-US" sz="1400" i="1" dirty="0"/>
              <a:t> di </a:t>
            </a:r>
            <a:r>
              <a:rPr lang="en-US" sz="1400" i="1" dirty="0" err="1"/>
              <a:t>atas</a:t>
            </a:r>
            <a:r>
              <a:rPr lang="en-US" sz="1400" i="1" dirty="0"/>
              <a:t>, </a:t>
            </a:r>
            <a:r>
              <a:rPr lang="en-US" sz="1400" i="1" dirty="0" err="1"/>
              <a:t>masih</a:t>
            </a:r>
            <a:r>
              <a:rPr lang="en-US" sz="1400" i="1" dirty="0"/>
              <a:t> </a:t>
            </a:r>
            <a:r>
              <a:rPr lang="en-US" sz="1400" i="1" dirty="0" err="1"/>
              <a:t>ada</a:t>
            </a:r>
            <a:r>
              <a:rPr lang="en-US" sz="1400" i="1" dirty="0"/>
              <a:t> </a:t>
            </a:r>
            <a:r>
              <a:rPr lang="en-US" sz="1400" i="1" dirty="0" err="1"/>
              <a:t>simbol-simbol</a:t>
            </a:r>
            <a:r>
              <a:rPr lang="en-US" sz="1400" i="1" dirty="0"/>
              <a:t> lain yang </a:t>
            </a:r>
            <a:r>
              <a:rPr lang="en-US" sz="1400" i="1" dirty="0" err="1"/>
              <a:t>disediakan</a:t>
            </a:r>
            <a:r>
              <a:rPr lang="en-US" sz="1400" i="1" dirty="0"/>
              <a:t> oleh flowchart. </a:t>
            </a:r>
            <a:r>
              <a:rPr lang="en-US" sz="1400" i="1" dirty="0" err="1"/>
              <a:t>Akantetapi</a:t>
            </a:r>
            <a:r>
              <a:rPr lang="en-US" sz="1400" i="1" dirty="0"/>
              <a:t> </a:t>
            </a:r>
            <a:r>
              <a:rPr lang="en-US" sz="1400" i="1" dirty="0" err="1"/>
              <a:t>untuk</a:t>
            </a:r>
            <a:r>
              <a:rPr lang="en-US" sz="1400" i="1" dirty="0"/>
              <a:t> </a:t>
            </a:r>
            <a:r>
              <a:rPr lang="en-US" sz="1400" i="1" dirty="0" err="1"/>
              <a:t>keperluan</a:t>
            </a:r>
            <a:r>
              <a:rPr lang="en-US" sz="1400" i="1" dirty="0"/>
              <a:t> </a:t>
            </a:r>
            <a:r>
              <a:rPr lang="en-US" sz="1400" i="1" dirty="0" err="1"/>
              <a:t>matakuliah</a:t>
            </a:r>
            <a:r>
              <a:rPr lang="en-US" sz="1400" i="1" dirty="0"/>
              <a:t> </a:t>
            </a:r>
            <a:r>
              <a:rPr lang="en-US" sz="1400" i="1" dirty="0" err="1"/>
              <a:t>ini</a:t>
            </a:r>
            <a:r>
              <a:rPr lang="en-US" sz="1400" i="1" dirty="0"/>
              <a:t>, </a:t>
            </a:r>
            <a:r>
              <a:rPr lang="en-US" sz="1400" i="1" dirty="0" err="1"/>
              <a:t>simbol-simbol</a:t>
            </a:r>
            <a:r>
              <a:rPr lang="en-US" sz="1400" i="1" dirty="0"/>
              <a:t> </a:t>
            </a:r>
            <a:r>
              <a:rPr lang="en-US" sz="1400" i="1" dirty="0" err="1"/>
              <a:t>dasar</a:t>
            </a:r>
            <a:r>
              <a:rPr lang="en-US" sz="1400" i="1" dirty="0"/>
              <a:t> di </a:t>
            </a:r>
            <a:r>
              <a:rPr lang="en-US" sz="1400" i="1" dirty="0" err="1"/>
              <a:t>atas</a:t>
            </a:r>
            <a:r>
              <a:rPr lang="en-US" sz="1400" i="1" dirty="0"/>
              <a:t> yang </a:t>
            </a:r>
            <a:r>
              <a:rPr lang="en-US" sz="1400" i="1" dirty="0" err="1"/>
              <a:t>sering</a:t>
            </a:r>
            <a:r>
              <a:rPr lang="en-US" sz="1400" i="1" dirty="0"/>
              <a:t> </a:t>
            </a:r>
            <a:r>
              <a:rPr lang="en-US" sz="1400" i="1" dirty="0" err="1"/>
              <a:t>digunakan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807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94A0-601F-46BC-BCD9-D8B3A472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Flowchart di </a:t>
            </a:r>
            <a:r>
              <a:rPr lang="en-US" dirty="0" err="1"/>
              <a:t>Ms</a:t>
            </a:r>
            <a:r>
              <a:rPr lang="en-US" dirty="0"/>
              <a:t> Visio </a:t>
            </a:r>
            <a:r>
              <a:rPr lang="en-US" sz="2000" dirty="0"/>
              <a:t>(ss pada 2019)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D1F-B890-4226-AC4F-4951E119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EAA79-504D-4C4B-BB35-9CC6E9EF4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4" b="9041"/>
          <a:stretch/>
        </p:blipFill>
        <p:spPr>
          <a:xfrm>
            <a:off x="0" y="1658981"/>
            <a:ext cx="9144000" cy="48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5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4A6-FB0C-4BC2-8A09-51781F1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Flowchart</a:t>
            </a:r>
            <a:br>
              <a:rPr lang="en-US" dirty="0"/>
            </a:br>
            <a:r>
              <a:rPr lang="en-US" sz="3600" dirty="0" err="1"/>
              <a:t>Contoh</a:t>
            </a:r>
            <a:r>
              <a:rPr lang="en-US" sz="3600" dirty="0"/>
              <a:t> 1 program </a:t>
            </a:r>
            <a:r>
              <a:rPr lang="en-US" sz="3600" dirty="0" err="1"/>
              <a:t>mencari</a:t>
            </a:r>
            <a:r>
              <a:rPr lang="en-US" sz="3600" dirty="0"/>
              <a:t> </a:t>
            </a:r>
            <a:r>
              <a:rPr lang="en-US" sz="3600" dirty="0" err="1"/>
              <a:t>luas</a:t>
            </a:r>
            <a:r>
              <a:rPr lang="en-US" sz="3600" dirty="0"/>
              <a:t> </a:t>
            </a:r>
            <a:r>
              <a:rPr lang="en-US" sz="3600" dirty="0" err="1"/>
              <a:t>lingkaran</a:t>
            </a:r>
            <a:r>
              <a:rPr lang="en-US" sz="36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(sequence)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A26D-3C6F-49EB-B241-39C989D7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3689349" cy="4859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Masukan</a:t>
            </a:r>
            <a:r>
              <a:rPr lang="en-US" sz="2400" dirty="0"/>
              <a:t>/input 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r>
              <a:rPr lang="en-US" sz="2400" dirty="0"/>
              <a:t>= </a:t>
            </a:r>
            <a:r>
              <a:rPr lang="en-US" sz="2400" b="1" dirty="0"/>
              <a:t>phi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/>
              <a:t>Output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D58F7-6194-4F3C-A792-88E8792F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5983"/>
            <a:ext cx="4264374" cy="52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D3DF-F8A2-4F01-A6EA-991D8F81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Flowchart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600" dirty="0" err="1">
                <a:solidFill>
                  <a:prstClr val="black"/>
                </a:solidFill>
              </a:rPr>
              <a:t>Contoh</a:t>
            </a:r>
            <a:r>
              <a:rPr lang="en-US" sz="3600" dirty="0">
                <a:solidFill>
                  <a:prstClr val="black"/>
                </a:solidFill>
              </a:rPr>
              <a:t> 2 program </a:t>
            </a:r>
            <a:r>
              <a:rPr lang="en-US" sz="3600" dirty="0" err="1">
                <a:solidFill>
                  <a:prstClr val="black"/>
                </a:solidFill>
              </a:rPr>
              <a:t>bioskop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(condition)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E9D0E2-55E0-49C0-A42F-38FBF5F3C628}"/>
              </a:ext>
            </a:extLst>
          </p:cNvPr>
          <p:cNvSpPr txBox="1">
            <a:spLocks/>
          </p:cNvSpPr>
          <p:nvPr/>
        </p:nvSpPr>
        <p:spPr>
          <a:xfrm>
            <a:off x="476251" y="1658982"/>
            <a:ext cx="3689349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b="1" dirty="0" err="1">
                <a:solidFill>
                  <a:srgbClr val="FF0000"/>
                </a:solidFill>
              </a:rPr>
              <a:t>usia</a:t>
            </a:r>
            <a:endParaRPr lang="en-US" b="1" dirty="0">
              <a:solidFill>
                <a:srgbClr val="FF0000"/>
              </a:solidFill>
            </a:endParaRP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penonton</a:t>
            </a:r>
            <a:r>
              <a:rPr lang="en-US" dirty="0"/>
              <a:t> &gt;=17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marL="363538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b="1" dirty="0" err="1">
                <a:solidFill>
                  <a:srgbClr val="008000"/>
                </a:solidFill>
              </a:rPr>
              <a:t>boleh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atau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tidak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boleh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menonton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3D45F-DF1B-4549-A24B-E9D9678B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95" y="2496458"/>
            <a:ext cx="6151905" cy="42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4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4A6-FB0C-4BC2-8A09-51781F1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Flowchart</a:t>
            </a:r>
            <a:br>
              <a:rPr lang="en-US" dirty="0"/>
            </a:br>
            <a:r>
              <a:rPr lang="en-US" sz="3600" dirty="0" err="1"/>
              <a:t>Contoh</a:t>
            </a:r>
            <a:r>
              <a:rPr lang="en-US" sz="3600" dirty="0"/>
              <a:t> 3 program </a:t>
            </a:r>
            <a:r>
              <a:rPr lang="en-US" sz="3600" dirty="0" err="1"/>
              <a:t>euclidean</a:t>
            </a:r>
            <a:r>
              <a:rPr lang="en-US" sz="36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(looping)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8EDDA4-3014-40E3-8C7F-BD4B069319AB}"/>
              </a:ext>
            </a:extLst>
          </p:cNvPr>
          <p:cNvSpPr txBox="1">
            <a:spLocks/>
          </p:cNvSpPr>
          <p:nvPr/>
        </p:nvSpPr>
        <p:spPr>
          <a:xfrm>
            <a:off x="476251" y="1658982"/>
            <a:ext cx="3689349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m,n</a:t>
            </a:r>
            <a:endParaRPr lang="en-US" dirty="0"/>
          </a:p>
          <a:p>
            <a:pPr marL="342900" lvl="1" indent="-342900">
              <a:buFont typeface="+mj-lt"/>
              <a:buAutoNum type="alphaLcPeriod"/>
            </a:pPr>
            <a:r>
              <a:rPr lang="en-US" dirty="0" err="1"/>
              <a:t>Jika</a:t>
            </a:r>
            <a:r>
              <a:rPr lang="en-US" dirty="0"/>
              <a:t> n=0, </a:t>
            </a:r>
            <a:r>
              <a:rPr lang="en-US" dirty="0" err="1"/>
              <a:t>maka</a:t>
            </a:r>
            <a:br>
              <a:rPr lang="en-US" dirty="0"/>
            </a:br>
            <a:r>
              <a:rPr lang="en-US" dirty="0"/>
              <a:t>   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stop.</a:t>
            </a:r>
            <a:br>
              <a:rPr lang="en-US" dirty="0"/>
            </a:b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n != 0;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c.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dirty="0" err="1"/>
              <a:t>Bagilah</a:t>
            </a:r>
            <a:r>
              <a:rPr lang="en-US" dirty="0"/>
              <a:t> m </a:t>
            </a:r>
            <a:r>
              <a:rPr lang="en-US" dirty="0" err="1"/>
              <a:t>dgn</a:t>
            </a:r>
            <a:r>
              <a:rPr lang="en-US" dirty="0"/>
              <a:t> n dan </a:t>
            </a:r>
            <a:r>
              <a:rPr lang="en-US" dirty="0" err="1"/>
              <a:t>misalkan</a:t>
            </a:r>
            <a:r>
              <a:rPr lang="en-US" dirty="0"/>
              <a:t> variable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baginya</a:t>
            </a:r>
            <a:r>
              <a:rPr lang="en-US" dirty="0"/>
              <a:t>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dan </a:t>
            </a: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>
                <a:sym typeface="Wingdings" panose="05000000000000000000" pitchFamily="2" charset="2"/>
              </a:rPr>
              <a:t> r, </a:t>
            </a:r>
            <a:r>
              <a:rPr lang="en-US" dirty="0" err="1">
                <a:sym typeface="Wingdings" panose="05000000000000000000" pitchFamily="2" charset="2"/>
              </a:rPr>
              <a:t>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ulang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langkah</a:t>
            </a:r>
            <a:r>
              <a:rPr lang="en-US" dirty="0">
                <a:sym typeface="Wingdings" panose="05000000000000000000" pitchFamily="2" charset="2"/>
              </a:rPr>
              <a:t> 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197F-D34E-47D3-9017-B28D1E68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3" y="633149"/>
            <a:ext cx="4095749" cy="5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0BB2-DB99-4332-B15D-F0A5D1FE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Pseudocode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A480-B0D2-40B6-9DBC-162D6E54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i="1" dirty="0"/>
              <a:t>Outline </a:t>
            </a:r>
            <a:r>
              <a:rPr lang="ro-RO" sz="2400" dirty="0"/>
              <a:t>dari sebuah program computer</a:t>
            </a:r>
            <a:r>
              <a:rPr lang="en-US" sz="2400" dirty="0"/>
              <a:t>.</a:t>
            </a:r>
            <a:r>
              <a:rPr lang="ro-RO" sz="2400" dirty="0"/>
              <a:t> </a:t>
            </a:r>
          </a:p>
          <a:p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 (</a:t>
            </a:r>
            <a:r>
              <a:rPr lang="en-US" sz="2400" dirty="0" err="1"/>
              <a:t>Inggris</a:t>
            </a:r>
            <a:r>
              <a:rPr lang="en-US" sz="2400" dirty="0"/>
              <a:t>, Indonesia </a:t>
            </a:r>
            <a:r>
              <a:rPr lang="en-US" sz="2400" dirty="0" err="1"/>
              <a:t>dsb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keterkaitan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Bahasa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(missal pascal).</a:t>
            </a:r>
          </a:p>
          <a:p>
            <a:r>
              <a:rPr lang="en-US" sz="2400" dirty="0" err="1"/>
              <a:t>Menggunakan</a:t>
            </a:r>
            <a:r>
              <a:rPr lang="en-US" sz="2400" dirty="0"/>
              <a:t> kata </a:t>
            </a:r>
            <a:r>
              <a:rPr lang="en-US" sz="2400" dirty="0" err="1"/>
              <a:t>kunci</a:t>
            </a:r>
            <a:r>
              <a:rPr lang="en-US" sz="2400" dirty="0"/>
              <a:t>-kata </a:t>
            </a:r>
            <a:r>
              <a:rPr lang="en-US" sz="2400" dirty="0" err="1"/>
              <a:t>kunci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proses.</a:t>
            </a:r>
          </a:p>
        </p:txBody>
      </p:sp>
    </p:spTree>
    <p:extLst>
      <p:ext uri="{BB962C8B-B14F-4D97-AF65-F5344CB8AC3E}">
        <p14:creationId xmlns:p14="http://schemas.microsoft.com/office/powerpoint/2010/main" val="199885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443042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689572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4A6-FB0C-4BC2-8A09-51781F1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Pseudocode</a:t>
            </a:r>
            <a:br>
              <a:rPr lang="en-US" dirty="0"/>
            </a:br>
            <a:r>
              <a:rPr lang="en-US" sz="3600" dirty="0" err="1"/>
              <a:t>Contoh</a:t>
            </a:r>
            <a:r>
              <a:rPr lang="en-US" sz="3600" dirty="0"/>
              <a:t> 1 program </a:t>
            </a:r>
            <a:r>
              <a:rPr lang="en-US" sz="3600" dirty="0" err="1"/>
              <a:t>mencari</a:t>
            </a:r>
            <a:r>
              <a:rPr lang="en-US" sz="3600" dirty="0"/>
              <a:t> </a:t>
            </a:r>
            <a:r>
              <a:rPr lang="en-US" sz="3600" dirty="0" err="1"/>
              <a:t>luas</a:t>
            </a:r>
            <a:r>
              <a:rPr lang="en-US" sz="3600" dirty="0"/>
              <a:t> </a:t>
            </a:r>
            <a:r>
              <a:rPr lang="en-US" sz="3600" dirty="0" err="1"/>
              <a:t>lingkaran</a:t>
            </a:r>
            <a:r>
              <a:rPr lang="en-US" sz="36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(sequence)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DD61B0-EF53-444E-9147-565563C7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982"/>
            <a:ext cx="3599543" cy="4859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Masukan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,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r>
              <a:rPr lang="en-US" sz="2400" dirty="0"/>
              <a:t>= phi*jari2*jari2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Output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55B84-80F2-45AE-AFC1-54B3628B8A0D}"/>
              </a:ext>
            </a:extLst>
          </p:cNvPr>
          <p:cNvSpPr txBox="1">
            <a:spLocks/>
          </p:cNvSpPr>
          <p:nvPr/>
        </p:nvSpPr>
        <p:spPr>
          <a:xfrm>
            <a:off x="3599543" y="1658982"/>
            <a:ext cx="5544457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luaslingkaran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=phi*jari2*jari2;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luaslingkaran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721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D3DF-F8A2-4F01-A6EA-991D8F81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Pseudocode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600" dirty="0" err="1">
                <a:solidFill>
                  <a:prstClr val="black"/>
                </a:solidFill>
              </a:rPr>
              <a:t>Contoh</a:t>
            </a:r>
            <a:r>
              <a:rPr lang="en-US" sz="3600" dirty="0">
                <a:solidFill>
                  <a:prstClr val="black"/>
                </a:solidFill>
              </a:rPr>
              <a:t> 2 program </a:t>
            </a:r>
            <a:r>
              <a:rPr lang="en-US" sz="3600" dirty="0" err="1">
                <a:solidFill>
                  <a:prstClr val="black"/>
                </a:solidFill>
              </a:rPr>
              <a:t>bioskop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(condition)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9F1FBC-8B02-49AD-AA69-3A5EEB6D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982"/>
            <a:ext cx="3599543" cy="4859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dirty="0" err="1"/>
              <a:t>usia</a:t>
            </a:r>
            <a:endParaRPr lang="en-US" dirty="0"/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penonton</a:t>
            </a:r>
            <a:r>
              <a:rPr lang="en-US" dirty="0"/>
              <a:t> &gt;=17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ABEF5-C35F-482B-B1F2-38B63A772BA5}"/>
              </a:ext>
            </a:extLst>
          </p:cNvPr>
          <p:cNvSpPr txBox="1">
            <a:spLocks/>
          </p:cNvSpPr>
          <p:nvPr/>
        </p:nvSpPr>
        <p:spPr>
          <a:xfrm>
            <a:off x="3846286" y="1658982"/>
            <a:ext cx="5297714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&gt;=17){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print(“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8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4A6-FB0C-4BC2-8A09-51781F1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Pseudocode</a:t>
            </a:r>
            <a:br>
              <a:rPr lang="en-US" dirty="0"/>
            </a:br>
            <a:r>
              <a:rPr lang="en-US" sz="3600" dirty="0" err="1"/>
              <a:t>Contoh</a:t>
            </a:r>
            <a:r>
              <a:rPr lang="en-US" sz="3600" dirty="0"/>
              <a:t> 3 program </a:t>
            </a:r>
            <a:r>
              <a:rPr lang="en-US" sz="3600" dirty="0" err="1"/>
              <a:t>euclidean</a:t>
            </a:r>
            <a:r>
              <a:rPr lang="en-US" sz="2800" dirty="0">
                <a:solidFill>
                  <a:srgbClr val="FF0000"/>
                </a:solidFill>
              </a:rPr>
              <a:t> (looping)</a:t>
            </a:r>
            <a:r>
              <a:rPr lang="en-US" sz="3600" dirty="0"/>
              <a:t> 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7334BD-9859-4279-8B4B-7472E64BBFB4}"/>
              </a:ext>
            </a:extLst>
          </p:cNvPr>
          <p:cNvSpPr txBox="1">
            <a:spLocks/>
          </p:cNvSpPr>
          <p:nvPr/>
        </p:nvSpPr>
        <p:spPr>
          <a:xfrm>
            <a:off x="0" y="1658982"/>
            <a:ext cx="3918857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SE/SI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Memasukkan</a:t>
            </a:r>
            <a:r>
              <a:rPr lang="en-US" dirty="0"/>
              <a:t> </a:t>
            </a:r>
            <a:r>
              <a:rPr lang="en-US" dirty="0" err="1"/>
              <a:t>m,n</a:t>
            </a:r>
            <a:endParaRPr lang="en-US" dirty="0"/>
          </a:p>
          <a:p>
            <a:pPr marL="342900" lvl="1" indent="-342900">
              <a:buFont typeface="+mj-lt"/>
              <a:buAutoNum type="alphaLcPeriod"/>
            </a:pPr>
            <a:r>
              <a:rPr lang="en-US" dirty="0" err="1"/>
              <a:t>Jika</a:t>
            </a:r>
            <a:r>
              <a:rPr lang="en-US" dirty="0"/>
              <a:t> n=0, </a:t>
            </a:r>
            <a:r>
              <a:rPr lang="en-US" dirty="0" err="1"/>
              <a:t>maka</a:t>
            </a:r>
            <a:br>
              <a:rPr lang="en-US" dirty="0"/>
            </a:br>
            <a:r>
              <a:rPr lang="en-US" dirty="0"/>
              <a:t>   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stop.</a:t>
            </a:r>
            <a:br>
              <a:rPr lang="en-US" dirty="0"/>
            </a:b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n != 0;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c.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dirty="0" err="1"/>
              <a:t>Bagilah</a:t>
            </a:r>
            <a:r>
              <a:rPr lang="en-US" dirty="0"/>
              <a:t> m </a:t>
            </a:r>
            <a:r>
              <a:rPr lang="en-US" dirty="0" err="1"/>
              <a:t>dgn</a:t>
            </a:r>
            <a:r>
              <a:rPr lang="en-US" dirty="0"/>
              <a:t> n dan </a:t>
            </a:r>
            <a:r>
              <a:rPr lang="en-US" dirty="0" err="1"/>
              <a:t>misalkan</a:t>
            </a:r>
            <a:r>
              <a:rPr lang="en-US" dirty="0"/>
              <a:t> variable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baginya</a:t>
            </a:r>
            <a:r>
              <a:rPr lang="en-US" dirty="0"/>
              <a:t>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dan </a:t>
            </a: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>
                <a:sym typeface="Wingdings" panose="05000000000000000000" pitchFamily="2" charset="2"/>
              </a:rPr>
              <a:t> r, </a:t>
            </a:r>
            <a:r>
              <a:rPr lang="en-US" dirty="0" err="1">
                <a:sym typeface="Wingdings" panose="05000000000000000000" pitchFamily="2" charset="2"/>
              </a:rPr>
              <a:t>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ulang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langkah</a:t>
            </a:r>
            <a:r>
              <a:rPr lang="en-US" dirty="0">
                <a:sym typeface="Wingdings" panose="05000000000000000000" pitchFamily="2" charset="2"/>
              </a:rPr>
              <a:t> a.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E5595C-9954-4446-8161-47BA63A9EBC3}"/>
              </a:ext>
            </a:extLst>
          </p:cNvPr>
          <p:cNvSpPr txBox="1">
            <a:spLocks/>
          </p:cNvSpPr>
          <p:nvPr/>
        </p:nvSpPr>
        <p:spPr>
          <a:xfrm>
            <a:off x="4136571" y="1658982"/>
            <a:ext cx="5007429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(n!=0)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m mod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	m 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n 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FPB=m;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7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991BCA-81BE-487B-BC47-FA71AB6506D6}"/>
              </a:ext>
            </a:extLst>
          </p:cNvPr>
          <p:cNvSpPr/>
          <p:nvPr/>
        </p:nvSpPr>
        <p:spPr>
          <a:xfrm>
            <a:off x="13066" y="3603171"/>
            <a:ext cx="1436912" cy="380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gency FB" panose="020B0503020202020204" pitchFamily="34" charset="0"/>
              </a:rPr>
              <a:t>algoritma</a:t>
            </a:r>
            <a:endParaRPr lang="en-ID" b="1" dirty="0">
              <a:latin typeface="Agency FB" panose="020B0503020202020204" pitchFamily="34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31EB18F-A93B-4B07-ACBE-108571AF76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0" t="7693" r="9774" b="6977"/>
          <a:stretch/>
        </p:blipFill>
        <p:spPr>
          <a:xfrm flipH="1">
            <a:off x="0" y="2244635"/>
            <a:ext cx="1449977" cy="1416678"/>
          </a:xfrm>
          <a:prstGeom prst="rect">
            <a:avLst/>
          </a:prstGeom>
        </p:spPr>
      </p:pic>
      <p:pic>
        <p:nvPicPr>
          <p:cNvPr id="5" name="Picture 2" descr="http://1.bp.blogspot.com/-Hvk0qYXIfsM/Vdh_7zojAhI/AAAAAAAAAZQ/isZJqRKwKS0/s400/target-market.png">
            <a:extLst>
              <a:ext uri="{FF2B5EF4-FFF2-40B4-BE49-F238E27FC236}">
                <a16:creationId xmlns:a16="http://schemas.microsoft.com/office/drawing/2014/main" id="{8E9A9BC2-431A-4FD0-AABF-B4C7B438B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r="8749"/>
          <a:stretch/>
        </p:blipFill>
        <p:spPr bwMode="auto">
          <a:xfrm flipH="1">
            <a:off x="1539422" y="2300636"/>
            <a:ext cx="2677890" cy="14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render programaciÃ³n web">
            <a:extLst>
              <a:ext uri="{FF2B5EF4-FFF2-40B4-BE49-F238E27FC236}">
                <a16:creationId xmlns:a16="http://schemas.microsoft.com/office/drawing/2014/main" id="{84FF546A-0496-42E7-ABB1-9128C369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6" y="2300636"/>
            <a:ext cx="2307191" cy="130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1.bukalapak.com/images/img_bnr/social_v3.jpg">
            <a:extLst>
              <a:ext uri="{FF2B5EF4-FFF2-40B4-BE49-F238E27FC236}">
                <a16:creationId xmlns:a16="http://schemas.microsoft.com/office/drawing/2014/main" id="{1931DF75-D5C2-42E6-B1F7-C8D4B10F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7" y="2300636"/>
            <a:ext cx="2369107" cy="130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F504DF-A4B3-4584-8832-4E8D3D9C7AB4}"/>
              </a:ext>
            </a:extLst>
          </p:cNvPr>
          <p:cNvSpPr/>
          <p:nvPr/>
        </p:nvSpPr>
        <p:spPr>
          <a:xfrm>
            <a:off x="1539422" y="3603171"/>
            <a:ext cx="2677890" cy="380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share </a:t>
            </a:r>
            <a:r>
              <a:rPr lang="en-US" b="1" dirty="0" err="1">
                <a:latin typeface="Agency FB" panose="020B0503020202020204" pitchFamily="34" charset="0"/>
              </a:rPr>
              <a:t>ke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tim</a:t>
            </a:r>
            <a:endParaRPr lang="en-ID" b="1" dirty="0"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7068FF-51CF-4FAB-9C2B-CE1302F1BDB2}"/>
              </a:ext>
            </a:extLst>
          </p:cNvPr>
          <p:cNvSpPr/>
          <p:nvPr/>
        </p:nvSpPr>
        <p:spPr>
          <a:xfrm>
            <a:off x="4335786" y="3603171"/>
            <a:ext cx="2307191" cy="380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Coding/ Scripting</a:t>
            </a:r>
            <a:endParaRPr lang="en-ID" b="1" dirty="0"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E783AC-D97F-462B-BAFD-D6AEA30D7BC0}"/>
              </a:ext>
            </a:extLst>
          </p:cNvPr>
          <p:cNvSpPr/>
          <p:nvPr/>
        </p:nvSpPr>
        <p:spPr>
          <a:xfrm>
            <a:off x="6761827" y="3603171"/>
            <a:ext cx="2369107" cy="380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gency FB" panose="020B0503020202020204" pitchFamily="34" charset="0"/>
              </a:rPr>
              <a:t>Aplikasi</a:t>
            </a:r>
            <a:r>
              <a:rPr lang="en-US" b="1" dirty="0">
                <a:latin typeface="Agency FB" panose="020B0503020202020204" pitchFamily="34" charset="0"/>
              </a:rPr>
              <a:t>/ Program</a:t>
            </a:r>
            <a:endParaRPr lang="en-ID" b="1" dirty="0">
              <a:latin typeface="Agency FB" panose="020B05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E57BE-C37A-4E67-BB70-835B52DBEA7A}"/>
              </a:ext>
            </a:extLst>
          </p:cNvPr>
          <p:cNvSpPr/>
          <p:nvPr/>
        </p:nvSpPr>
        <p:spPr>
          <a:xfrm>
            <a:off x="13066" y="4061574"/>
            <a:ext cx="1436911" cy="21795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3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Dasar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261938" indent="-261938">
              <a:buAutoNum type="arabicPeriod"/>
            </a:pPr>
            <a:r>
              <a:rPr lang="en-US" dirty="0"/>
              <a:t>Sequence</a:t>
            </a:r>
          </a:p>
          <a:p>
            <a:pPr marL="261938" indent="-261938">
              <a:buAutoNum type="arabicPeriod"/>
            </a:pPr>
            <a:r>
              <a:rPr lang="en-US" dirty="0"/>
              <a:t>Condition</a:t>
            </a:r>
          </a:p>
          <a:p>
            <a:pPr marL="261938" indent="-261938">
              <a:buAutoNum type="arabicPeriod"/>
            </a:pPr>
            <a:r>
              <a:rPr lang="en-US" dirty="0"/>
              <a:t>Looping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DBD16-F2FC-411C-BFC1-92C72F2021CC}"/>
              </a:ext>
            </a:extLst>
          </p:cNvPr>
          <p:cNvSpPr/>
          <p:nvPr/>
        </p:nvSpPr>
        <p:spPr>
          <a:xfrm>
            <a:off x="1552485" y="4061574"/>
            <a:ext cx="2664827" cy="21795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Share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261938" indent="-261938">
              <a:buFont typeface="+mj-lt"/>
              <a:buAutoNum type="arabicPeriod"/>
            </a:pPr>
            <a:r>
              <a:rPr lang="en-US" dirty="0"/>
              <a:t>SE/SI</a:t>
            </a:r>
          </a:p>
          <a:p>
            <a:pPr marL="261938" indent="-261938">
              <a:buFont typeface="+mj-lt"/>
              <a:buAutoNum type="arabicPeriod"/>
            </a:pPr>
            <a:r>
              <a:rPr lang="en-US" dirty="0"/>
              <a:t>Flowchart</a:t>
            </a:r>
          </a:p>
          <a:p>
            <a:pPr marL="261938" indent="-261938">
              <a:buFont typeface="+mj-lt"/>
              <a:buAutoNum type="arabicPeriod"/>
            </a:pPr>
            <a:r>
              <a:rPr lang="en-US" dirty="0"/>
              <a:t>Pseudocode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15EFA-1E1D-4CC8-8E59-06442BFEC025}"/>
              </a:ext>
            </a:extLst>
          </p:cNvPr>
          <p:cNvSpPr/>
          <p:nvPr/>
        </p:nvSpPr>
        <p:spPr>
          <a:xfrm>
            <a:off x="4319820" y="4061574"/>
            <a:ext cx="2323157" cy="21795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Bahasa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sz="3200" b="1" dirty="0"/>
              <a:t>C++</a:t>
            </a:r>
            <a:endParaRPr lang="en-ID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2548E0-1A18-4B6D-909A-9EB733F3135F}"/>
              </a:ext>
            </a:extLst>
          </p:cNvPr>
          <p:cNvSpPr/>
          <p:nvPr/>
        </p:nvSpPr>
        <p:spPr>
          <a:xfrm>
            <a:off x="6761827" y="4061574"/>
            <a:ext cx="2369107" cy="21795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Program </a:t>
            </a:r>
            <a:r>
              <a:rPr lang="en-US" dirty="0" err="1"/>
              <a:t>jadi</a:t>
            </a:r>
            <a:r>
              <a:rPr lang="en-US" dirty="0"/>
              <a:t>.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02. Dasar-Dasar 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3 </a:t>
            </a:r>
            <a:r>
              <a:rPr lang="en-US" dirty="0" err="1">
                <a:latin typeface="Agency FB" panose="020B0503020202020204" pitchFamily="34" charset="0"/>
              </a:rPr>
              <a:t>Logika</a:t>
            </a:r>
            <a:r>
              <a:rPr lang="en-US" dirty="0">
                <a:latin typeface="Agency FB" panose="020B0503020202020204" pitchFamily="34" charset="0"/>
              </a:rPr>
              <a:t> Dasar </a:t>
            </a:r>
            <a:r>
              <a:rPr lang="en-US" dirty="0" err="1">
                <a:latin typeface="Agency FB" panose="020B0503020202020204" pitchFamily="34" charset="0"/>
              </a:rPr>
              <a:t>Algoritma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b="1" dirty="0">
                <a:latin typeface="Agency FB" panose="020B0503020202020204" pitchFamily="34" charset="0"/>
              </a:rPr>
              <a:t>Dari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Algoritma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Ke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Pemrograman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828E-6D99-4276-8B27-C5C8094D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1. 3 </a:t>
            </a:r>
            <a:r>
              <a:rPr lang="en-US" dirty="0" err="1"/>
              <a:t>Logika</a:t>
            </a:r>
            <a:r>
              <a:rPr lang="en-US" dirty="0"/>
              <a:t> Dasar </a:t>
            </a: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9ECB-0FEE-479B-B3C4-831C85E0D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r>
              <a:rPr lang="en-US" dirty="0"/>
              <a:t>Sequence – </a:t>
            </a:r>
            <a:r>
              <a:rPr lang="en-US" dirty="0" err="1"/>
              <a:t>Berurutan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Condition – </a:t>
            </a:r>
            <a:r>
              <a:rPr lang="en-US" dirty="0" err="1"/>
              <a:t>Kondisi</a:t>
            </a:r>
            <a:r>
              <a:rPr lang="en-US" dirty="0"/>
              <a:t>/</a:t>
            </a:r>
            <a:r>
              <a:rPr lang="en-US" dirty="0" err="1"/>
              <a:t>Percabangan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Looping –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35FFF-D3A9-44A7-9CF8-9611850D1A35}"/>
              </a:ext>
            </a:extLst>
          </p:cNvPr>
          <p:cNvSpPr/>
          <p:nvPr/>
        </p:nvSpPr>
        <p:spPr>
          <a:xfrm>
            <a:off x="7386323" y="1542142"/>
            <a:ext cx="1436912" cy="380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gency FB" panose="020B0503020202020204" pitchFamily="34" charset="0"/>
              </a:rPr>
              <a:t>algoritma</a:t>
            </a:r>
            <a:endParaRPr lang="en-ID" b="1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B525E-CDD7-485A-910A-B9FFAC4A9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0" t="7693" r="9774" b="6977"/>
          <a:stretch/>
        </p:blipFill>
        <p:spPr>
          <a:xfrm flipH="1">
            <a:off x="7373257" y="183606"/>
            <a:ext cx="1449977" cy="14166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DA2538-85E5-48E9-88E4-22A42E6EA83D}"/>
              </a:ext>
            </a:extLst>
          </p:cNvPr>
          <p:cNvSpPr/>
          <p:nvPr/>
        </p:nvSpPr>
        <p:spPr>
          <a:xfrm>
            <a:off x="7386323" y="2000545"/>
            <a:ext cx="1436911" cy="21795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3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Dasar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261938" indent="-261938">
              <a:buAutoNum type="arabicPeriod"/>
            </a:pPr>
            <a:r>
              <a:rPr lang="en-US" dirty="0"/>
              <a:t>Sequence</a:t>
            </a:r>
          </a:p>
          <a:p>
            <a:pPr marL="261938" indent="-261938">
              <a:buAutoNum type="arabicPeriod"/>
            </a:pPr>
            <a:r>
              <a:rPr lang="en-US" dirty="0"/>
              <a:t>Condition</a:t>
            </a:r>
          </a:p>
          <a:p>
            <a:pPr marL="261938" indent="-261938">
              <a:buAutoNum type="arabicPeriod"/>
            </a:pPr>
            <a:r>
              <a:rPr lang="en-US" dirty="0"/>
              <a:t>Looping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048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2620-8400-4D06-9BF3-F4BC57D9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Sequence – </a:t>
            </a:r>
            <a:r>
              <a:rPr lang="en-US" dirty="0" err="1"/>
              <a:t>Berurutan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7723D2-E2B5-453B-AD53-5DE95670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4291692" cy="4859675"/>
          </a:xfrm>
        </p:spPr>
        <p:txBody>
          <a:bodyPr>
            <a:normAutofit/>
          </a:bodyPr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/>
              <a:t>e</a:t>
            </a:r>
            <a:r>
              <a:rPr lang="id-ID" dirty="0"/>
              <a:t>c</a:t>
            </a:r>
            <a:r>
              <a:rPr lang="en-US" dirty="0"/>
              <a:t>a</a:t>
            </a:r>
            <a:r>
              <a:rPr lang="id-ID" dirty="0"/>
              <a:t>r</a:t>
            </a:r>
            <a:r>
              <a:rPr lang="en-US" dirty="0"/>
              <a:t>a</a:t>
            </a:r>
            <a:r>
              <a:rPr lang="id-ID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FA13DD-3A73-4F23-80E4-B2A3251F4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4410" r="55981" b="37795"/>
          <a:stretch/>
        </p:blipFill>
        <p:spPr bwMode="auto">
          <a:xfrm>
            <a:off x="4767943" y="1658982"/>
            <a:ext cx="3899806" cy="397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32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2620-8400-4D06-9BF3-F4BC57D9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Condition – </a:t>
            </a:r>
            <a:r>
              <a:rPr lang="en-US" dirty="0" err="1"/>
              <a:t>Kondisi</a:t>
            </a:r>
            <a:r>
              <a:rPr lang="en-US" dirty="0"/>
              <a:t>/</a:t>
            </a:r>
            <a:r>
              <a:rPr lang="en-US" dirty="0" err="1"/>
              <a:t>Percabangan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1FC4A2-1A81-4B66-940D-B66AAEBE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4239440" cy="4859675"/>
          </a:xfrm>
        </p:spPr>
        <p:txBody>
          <a:bodyPr/>
          <a:lstStyle/>
          <a:p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FA85830-F365-4A2F-92A3-5BBAB6055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2" t="29460" r="9927" b="44727"/>
          <a:stretch/>
        </p:blipFill>
        <p:spPr bwMode="auto">
          <a:xfrm>
            <a:off x="4715691" y="1658982"/>
            <a:ext cx="4430012" cy="391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46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16AEAB0-89EA-4B6B-9B64-09B49AAFB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0" t="28331" r="13515" b="53956"/>
          <a:stretch/>
        </p:blipFill>
        <p:spPr bwMode="auto">
          <a:xfrm>
            <a:off x="3401630" y="1658981"/>
            <a:ext cx="5742370" cy="440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E2620-8400-4D06-9BF3-F4BC57D9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Looping –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4D973-ED78-467B-822D-1702FF91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6" y="1658981"/>
            <a:ext cx="4187189" cy="4859675"/>
          </a:xfrm>
        </p:spPr>
        <p:txBody>
          <a:bodyPr>
            <a:normAutofit/>
          </a:bodyPr>
          <a:lstStyle/>
          <a:p>
            <a:pPr marL="508000" indent="-508000"/>
            <a:r>
              <a:rPr lang="en-US" dirty="0" err="1">
                <a:solidFill>
                  <a:srgbClr val="FF0000"/>
                </a:solidFill>
              </a:rPr>
              <a:t>Pengulangan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instruksi</a:t>
            </a:r>
            <a:r>
              <a:rPr lang="en-US" dirty="0"/>
              <a:t>.</a:t>
            </a:r>
          </a:p>
          <a:p>
            <a:pPr marL="508000" indent="-508000"/>
            <a:r>
              <a:rPr lang="en-US" dirty="0"/>
              <a:t>Sama </a:t>
            </a:r>
            <a:r>
              <a:rPr lang="en-US" dirty="0" err="1"/>
              <a:t>instruksi</a:t>
            </a:r>
            <a:r>
              <a:rPr lang="en-US" dirty="0"/>
              <a:t>, </a:t>
            </a:r>
            <a:r>
              <a:rPr lang="en-US" dirty="0" err="1"/>
              <a:t>beda</a:t>
            </a:r>
            <a:r>
              <a:rPr lang="en-US" dirty="0"/>
              <a:t> value/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6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7592-2011-4051-930B-0D8F4534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 err="1"/>
              <a:t>Ke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4585-1B38-4294-BA9C-1C0C50B76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r>
              <a:rPr lang="en-US" dirty="0"/>
              <a:t>SE/SI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Flowchart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Pseudocode</a:t>
            </a:r>
            <a:endParaRPr lang="en-ID" dirty="0"/>
          </a:p>
        </p:txBody>
      </p:sp>
      <p:pic>
        <p:nvPicPr>
          <p:cNvPr id="4" name="Picture 2" descr="http://1.bp.blogspot.com/-Hvk0qYXIfsM/Vdh_7zojAhI/AAAAAAAAAZQ/isZJqRKwKS0/s400/target-market.png">
            <a:extLst>
              <a:ext uri="{FF2B5EF4-FFF2-40B4-BE49-F238E27FC236}">
                <a16:creationId xmlns:a16="http://schemas.microsoft.com/office/drawing/2014/main" id="{55D4F878-57A5-4608-A866-3DCD2C237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r="8749"/>
          <a:stretch/>
        </p:blipFill>
        <p:spPr bwMode="auto">
          <a:xfrm flipH="1">
            <a:off x="6198508" y="465587"/>
            <a:ext cx="2677890" cy="14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C07C02-B136-4C5E-AD72-15315BD46592}"/>
              </a:ext>
            </a:extLst>
          </p:cNvPr>
          <p:cNvSpPr/>
          <p:nvPr/>
        </p:nvSpPr>
        <p:spPr>
          <a:xfrm>
            <a:off x="6198508" y="1768122"/>
            <a:ext cx="2677890" cy="380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share </a:t>
            </a:r>
            <a:r>
              <a:rPr lang="en-US" b="1" dirty="0" err="1">
                <a:latin typeface="Agency FB" panose="020B0503020202020204" pitchFamily="34" charset="0"/>
              </a:rPr>
              <a:t>ke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tim</a:t>
            </a:r>
            <a:endParaRPr lang="en-ID" b="1" dirty="0"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15799-3788-4C6F-8A88-5DDDB17E5866}"/>
              </a:ext>
            </a:extLst>
          </p:cNvPr>
          <p:cNvSpPr/>
          <p:nvPr/>
        </p:nvSpPr>
        <p:spPr>
          <a:xfrm>
            <a:off x="6211571" y="2226525"/>
            <a:ext cx="2664827" cy="21795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Share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261938" indent="-261938">
              <a:buFont typeface="+mj-lt"/>
              <a:buAutoNum type="arabicPeriod"/>
            </a:pPr>
            <a:r>
              <a:rPr lang="en-US" dirty="0"/>
              <a:t>SE/SI</a:t>
            </a:r>
          </a:p>
          <a:p>
            <a:pPr marL="261938" indent="-261938">
              <a:buFont typeface="+mj-lt"/>
              <a:buAutoNum type="arabicPeriod"/>
            </a:pPr>
            <a:r>
              <a:rPr lang="en-US" dirty="0"/>
              <a:t>Flowchart</a:t>
            </a:r>
          </a:p>
          <a:p>
            <a:pPr marL="261938" indent="-261938">
              <a:buFont typeface="+mj-lt"/>
              <a:buAutoNum type="arabicPeriod"/>
            </a:pPr>
            <a:r>
              <a:rPr lang="en-US" dirty="0"/>
              <a:t>Pseudocode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172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3861</TotalTime>
  <Words>1156</Words>
  <Application>Microsoft Office PowerPoint</Application>
  <PresentationFormat>On-screen Show (4:3)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ALGORITMA PEMROGRAMAN 02. Dasar-Dasar Algoritma Pemrograman</vt:lpstr>
      <vt:lpstr>ALGORITMA PEMROGRAMAN </vt:lpstr>
      <vt:lpstr>PowerPoint Presentation</vt:lpstr>
      <vt:lpstr>02. Dasar-Dasar Algoritma Pemrograman</vt:lpstr>
      <vt:lpstr>1. 3 Logika Dasar Algoritma</vt:lpstr>
      <vt:lpstr>a. Sequence – Berurutan</vt:lpstr>
      <vt:lpstr>b. Condition – Kondisi/Percabangan</vt:lpstr>
      <vt:lpstr>c. Looping – Perulangan</vt:lpstr>
      <vt:lpstr>2. Dari Algoritma  Ke Pemrograman</vt:lpstr>
      <vt:lpstr>a. SE/SI</vt:lpstr>
      <vt:lpstr>a. SE/SI Contoh 1 program mencari luas lingkaran (sequence)</vt:lpstr>
      <vt:lpstr>a. SE/SI Contoh 2 program bioskop (condition)</vt:lpstr>
      <vt:lpstr>a. SE/SI Contoh 3 program Euclidean (looping)</vt:lpstr>
      <vt:lpstr>b. Flowchart</vt:lpstr>
      <vt:lpstr>Setting Flowchart di Ms Visio (ss pada 2019)</vt:lpstr>
      <vt:lpstr>b. Flowchart Contoh 1 program mencari luas lingkaran (sequence)</vt:lpstr>
      <vt:lpstr>b. Flowchart Contoh 2 program bioskop (condition)</vt:lpstr>
      <vt:lpstr>b. Flowchart Contoh 3 program euclidean (looping)</vt:lpstr>
      <vt:lpstr>c. Pseudocode</vt:lpstr>
      <vt:lpstr>c. Pseudocode Contoh 1 program mencari luas lingkaran (sequence)</vt:lpstr>
      <vt:lpstr>c. Pseudocode Contoh 2 program bioskop (condition)</vt:lpstr>
      <vt:lpstr>c. Pseudocode Contoh 3 program euclidean (looping)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3198</cp:revision>
  <dcterms:created xsi:type="dcterms:W3CDTF">2016-09-02T03:38:50Z</dcterms:created>
  <dcterms:modified xsi:type="dcterms:W3CDTF">2018-09-09T15:22:57Z</dcterms:modified>
</cp:coreProperties>
</file>