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426" r:id="rId3"/>
    <p:sldId id="448" r:id="rId4"/>
    <p:sldId id="430" r:id="rId5"/>
    <p:sldId id="454" r:id="rId6"/>
    <p:sldId id="455" r:id="rId7"/>
    <p:sldId id="456" r:id="rId8"/>
    <p:sldId id="457" r:id="rId9"/>
    <p:sldId id="459" r:id="rId10"/>
    <p:sldId id="460" r:id="rId11"/>
    <p:sldId id="458" r:id="rId12"/>
    <p:sldId id="461" r:id="rId13"/>
    <p:sldId id="462" r:id="rId14"/>
    <p:sldId id="463" r:id="rId15"/>
    <p:sldId id="464" r:id="rId16"/>
    <p:sldId id="465" r:id="rId17"/>
    <p:sldId id="466" r:id="rId18"/>
    <p:sldId id="468" r:id="rId19"/>
    <p:sldId id="469" r:id="rId20"/>
    <p:sldId id="470" r:id="rId21"/>
    <p:sldId id="471" r:id="rId22"/>
    <p:sldId id="467" r:id="rId23"/>
    <p:sldId id="473" r:id="rId24"/>
    <p:sldId id="474" r:id="rId25"/>
    <p:sldId id="475" r:id="rId26"/>
    <p:sldId id="480" r:id="rId27"/>
    <p:sldId id="476" r:id="rId28"/>
    <p:sldId id="477" r:id="rId29"/>
    <p:sldId id="452" r:id="rId30"/>
    <p:sldId id="45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93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01. </a:t>
          </a:r>
          <a:r>
            <a:rPr lang="en-US" sz="2800" b="0" dirty="0">
              <a:latin typeface="Agency FB" panose="020B0503020202020204" pitchFamily="34" charset="0"/>
            </a:rPr>
            <a:t>SAP &amp; </a:t>
          </a:r>
          <a:r>
            <a:rPr lang="en-US" sz="2800" b="0" dirty="0" err="1">
              <a:latin typeface="Agency FB" panose="020B0503020202020204" pitchFamily="34" charset="0"/>
            </a:rPr>
            <a:t>Pengantar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000" b="0" dirty="0" err="1">
              <a:latin typeface="Agency FB" panose="020B0503020202020204" pitchFamily="34" charset="0"/>
            </a:rPr>
            <a:t>Algoritma</a:t>
          </a:r>
          <a:r>
            <a:rPr lang="en-US" sz="2000" b="0" dirty="0">
              <a:latin typeface="Agency FB" panose="020B0503020202020204" pitchFamily="34" charset="0"/>
            </a:rPr>
            <a:t> dan </a:t>
          </a:r>
          <a:r>
            <a:rPr lang="en-US" sz="2000" b="0" dirty="0" err="1">
              <a:latin typeface="Agency FB" panose="020B0503020202020204" pitchFamily="34" charset="0"/>
            </a:rPr>
            <a:t>Pemrograman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6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6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>
              <a:latin typeface="Agency FB" panose="020B0503020202020204" pitchFamily="34" charset="0"/>
            </a:rPr>
            <a:t>Dasar-Dasar </a:t>
          </a:r>
          <a:r>
            <a:rPr lang="en-US" sz="2000" b="0" dirty="0" err="1">
              <a:latin typeface="Agency FB" panose="020B0503020202020204" pitchFamily="34" charset="0"/>
            </a:rPr>
            <a:t>Algoritma</a:t>
          </a:r>
          <a:r>
            <a:rPr lang="en-US" sz="2000" b="0" dirty="0">
              <a:latin typeface="Agency FB" panose="020B0503020202020204" pitchFamily="34" charset="0"/>
            </a:rPr>
            <a:t> </a:t>
          </a:r>
          <a:r>
            <a:rPr lang="en-US" sz="2000" b="0" dirty="0" err="1">
              <a:latin typeface="Agency FB" panose="020B0503020202020204" pitchFamily="34" charset="0"/>
            </a:rPr>
            <a:t>Pemrograman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6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6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6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>
              <a:latin typeface="Agency FB" panose="020B0503020202020204" pitchFamily="34" charset="0"/>
            </a:rPr>
            <a:t>Operator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6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6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7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Structured/ Sequence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6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600"/>
        </a:p>
      </dgm:t>
    </dgm:pt>
    <dgm:pt modelId="{1F603C45-D35E-4948-9009-D7C94A8C1435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08.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Condition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EE555CD1-BCF1-4157-9D1D-F25B22F9F551}" type="parTrans" cxnId="{CC0E68D0-FC6D-4351-801D-C226B33763E1}">
      <dgm:prSet/>
      <dgm:spPr/>
      <dgm:t>
        <a:bodyPr/>
        <a:lstStyle/>
        <a:p>
          <a:endParaRPr lang="en-ID"/>
        </a:p>
      </dgm:t>
    </dgm:pt>
    <dgm:pt modelId="{2F97ECAD-E528-4032-8363-66279D481FFB}" type="sibTrans" cxnId="{CC0E68D0-FC6D-4351-801D-C226B33763E1}">
      <dgm:prSet/>
      <dgm:spPr/>
      <dgm:t>
        <a:bodyPr/>
        <a:lstStyle/>
        <a:p>
          <a:endParaRPr lang="en-ID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09. </a:t>
          </a:r>
          <a:r>
            <a:rPr lang="en-US" sz="2800" b="0" dirty="0">
              <a:latin typeface="Agency FB" panose="020B0503020202020204" pitchFamily="34" charset="0"/>
            </a:rPr>
            <a:t>UTS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/>
        </a:p>
      </dgm:t>
    </dgm:pt>
    <dgm:pt modelId="{3687D782-6124-45EA-9A91-EB21C2D52BF0}">
      <dgm:prSet phldrT="[Text]" custT="1"/>
      <dgm:spPr>
        <a:solidFill>
          <a:srgbClr val="FFC000"/>
        </a:solidFill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Dasar </a:t>
          </a:r>
          <a:r>
            <a:rPr lang="en-US" sz="2800" b="0" dirty="0" err="1">
              <a:latin typeface="Agency FB" panose="020B0503020202020204" pitchFamily="34" charset="0"/>
            </a:rPr>
            <a:t>Pemrograman</a:t>
          </a:r>
          <a:r>
            <a:rPr lang="en-US" sz="2800" b="0" dirty="0">
              <a:latin typeface="Agency FB" panose="020B0503020202020204" pitchFamily="34" charset="0"/>
            </a:rPr>
            <a:t> Bahasa C++</a:t>
          </a: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/>
        </a:p>
      </dgm:t>
    </dgm:pt>
    <dgm:pt modelId="{ADEE3B03-8F75-4A56-A2B9-E5FCC9D2739C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4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Tipe</a:t>
          </a:r>
          <a:r>
            <a:rPr lang="en-US" sz="2800" b="0" dirty="0">
              <a:latin typeface="Agency FB" panose="020B0503020202020204" pitchFamily="34" charset="0"/>
            </a:rPr>
            <a:t> Data, </a:t>
          </a:r>
          <a:r>
            <a:rPr lang="en-US" sz="2800" b="0" dirty="0" err="1">
              <a:latin typeface="Agency FB" panose="020B0503020202020204" pitchFamily="34" charset="0"/>
            </a:rPr>
            <a:t>Variabel</a:t>
          </a:r>
          <a:r>
            <a:rPr lang="en-US" sz="2800" b="0" dirty="0">
              <a:latin typeface="Agency FB" panose="020B0503020202020204" pitchFamily="34" charset="0"/>
            </a:rPr>
            <a:t>, dan </a:t>
          </a:r>
          <a:r>
            <a:rPr lang="en-US" sz="2800" b="0" dirty="0" err="1">
              <a:latin typeface="Agency FB" panose="020B0503020202020204" pitchFamily="34" charset="0"/>
            </a:rPr>
            <a:t>Konstanta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E217D24D-9E04-4306-B32C-C499D2AD459C}" type="parTrans" cxnId="{506E4DED-1720-496B-8F33-33D71E64BB02}">
      <dgm:prSet/>
      <dgm:spPr/>
      <dgm:t>
        <a:bodyPr/>
        <a:lstStyle/>
        <a:p>
          <a:endParaRPr lang="en-ID"/>
        </a:p>
      </dgm:t>
    </dgm:pt>
    <dgm:pt modelId="{A906C243-A6B4-403D-B3F0-E043D50F154B}" type="sibTrans" cxnId="{506E4DED-1720-496B-8F33-33D71E64BB02}">
      <dgm:prSet/>
      <dgm:spPr/>
      <dgm:t>
        <a:bodyPr/>
        <a:lstStyle/>
        <a:p>
          <a:endParaRPr lang="en-ID"/>
        </a:p>
      </dgm:t>
    </dgm:pt>
    <dgm:pt modelId="{51033821-32B1-4180-8938-81C20F48826C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05. </a:t>
          </a:r>
          <a:r>
            <a:rPr lang="en-US" sz="2800" b="0" dirty="0">
              <a:latin typeface="Agency FB" panose="020B0503020202020204" pitchFamily="34" charset="0"/>
            </a:rPr>
            <a:t>Nilai, </a:t>
          </a:r>
          <a:r>
            <a:rPr lang="en-US" sz="2800" b="0" dirty="0" err="1">
              <a:latin typeface="Agency FB" panose="020B0503020202020204" pitchFamily="34" charset="0"/>
            </a:rPr>
            <a:t>Ekspresi</a:t>
          </a:r>
          <a:r>
            <a:rPr lang="en-US" sz="2800" b="0" dirty="0">
              <a:latin typeface="Agency FB" panose="020B0503020202020204" pitchFamily="34" charset="0"/>
            </a:rPr>
            <a:t>, </a:t>
          </a:r>
          <a:r>
            <a:rPr lang="en-US" sz="2800" b="0" dirty="0" err="1">
              <a:latin typeface="Agency FB" panose="020B0503020202020204" pitchFamily="34" charset="0"/>
            </a:rPr>
            <a:t>Input/Output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43856D5B-5E5C-415B-9F4C-AC0CAE990B98}" type="parTrans" cxnId="{95A2473E-CBF9-4900-8628-576F552EC3CF}">
      <dgm:prSet/>
      <dgm:spPr/>
      <dgm:t>
        <a:bodyPr/>
        <a:lstStyle/>
        <a:p>
          <a:endParaRPr lang="en-ID"/>
        </a:p>
      </dgm:t>
    </dgm:pt>
    <dgm:pt modelId="{035ED25E-0FE0-4619-8994-1AD37F43611F}" type="sibTrans" cxnId="{95A2473E-CBF9-4900-8628-576F552EC3CF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B1C185E-CAB2-4C95-AF25-F3F9A8C7B33A}" type="pres">
      <dgm:prSet presAssocID="{5D9D8EC7-7331-4612-A9A4-59FA9BEA93A2}" presName="spacer" presStyleCnt="0"/>
      <dgm:spPr/>
    </dgm:pt>
    <dgm:pt modelId="{55313F2D-5CDE-46B8-8A43-4BDEBD17AE52}" type="pres">
      <dgm:prSet presAssocID="{ADEE3B03-8F75-4A56-A2B9-E5FCC9D2739C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6D9E1F8E-D99A-4BB3-AC7E-887140C4A339}" type="pres">
      <dgm:prSet presAssocID="{A906C243-A6B4-403D-B3F0-E043D50F154B}" presName="spacer" presStyleCnt="0"/>
      <dgm:spPr/>
    </dgm:pt>
    <dgm:pt modelId="{905CD053-2E33-4C8A-8986-F77979FF064A}" type="pres">
      <dgm:prSet presAssocID="{51033821-32B1-4180-8938-81C20F48826C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D9592F5F-9C77-4F8D-BE90-104435F8518E}" type="pres">
      <dgm:prSet presAssocID="{035ED25E-0FE0-4619-8994-1AD37F43611F}" presName="spacer" presStyleCnt="0"/>
      <dgm:spPr/>
    </dgm:pt>
    <dgm:pt modelId="{E6B7A12E-D792-4506-9B2A-818D9EC2E909}" type="pres">
      <dgm:prSet presAssocID="{CB240EB0-B7E3-4313-8BE6-86A373066FC0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5D07B7CB-CC6D-470B-A290-F73F830AFF10}" type="pres">
      <dgm:prSet presAssocID="{B2C2B9A3-D102-43C5-90AF-B27BB147D0E4}" presName="spacer" presStyleCnt="0"/>
      <dgm:spPr/>
    </dgm:pt>
    <dgm:pt modelId="{45C12075-D00F-442E-A6A9-C54BDB913377}" type="pres">
      <dgm:prSet presAssocID="{1F603C45-D35E-4948-9009-D7C94A8C1435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39078FF2-F1EC-40C3-BAAF-B7E0186B9F1D}" type="pres">
      <dgm:prSet presAssocID="{2F97ECAD-E528-4032-8363-66279D481FFB}" presName="spacer" presStyleCnt="0"/>
      <dgm:spPr/>
    </dgm:pt>
    <dgm:pt modelId="{56822E35-C193-43A7-8AA0-3E3F8B75E6AF}" type="pres">
      <dgm:prSet presAssocID="{B50812C8-80F2-490C-9037-0BD38C7BFB0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371C6D21-FFCB-4F1F-B4E5-D6FD518E88EE}" type="presOf" srcId="{1F603C45-D35E-4948-9009-D7C94A8C1435}" destId="{45C12075-D00F-442E-A6A9-C54BDB913377}" srcOrd="0" destOrd="0" presId="urn:microsoft.com/office/officeart/2005/8/layout/vList2"/>
    <dgm:cxn modelId="{2C014A22-DB82-42CD-8D37-3C2ED5D3426D}" srcId="{8358F112-1D6F-44C5-AF73-A5EEB7AA45FA}" destId="{B50812C8-80F2-490C-9037-0BD38C7BFB0D}" srcOrd="8" destOrd="0" parTransId="{266074CD-B9AD-4397-B112-2B436D8DE8E3}" sibTransId="{1874C836-D8E5-4E6F-AEF4-03B61705FE42}"/>
    <dgm:cxn modelId="{27607829-2BEA-4479-BA11-DA1E46672A0F}" srcId="{8358F112-1D6F-44C5-AF73-A5EEB7AA45FA}" destId="{CB240EB0-B7E3-4313-8BE6-86A373066FC0}" srcOrd="5" destOrd="0" parTransId="{45D2F17A-5A34-4858-AB73-0B514DBF108F}" sibTransId="{D5CBEA7A-8159-4F0B-9E46-848769A3E3FD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67F4AD3B-B4C3-472F-9879-B0140E3E0DE9}" type="presOf" srcId="{ADEE3B03-8F75-4A56-A2B9-E5FCC9D2739C}" destId="{55313F2D-5CDE-46B8-8A43-4BDEBD17AE52}" srcOrd="0" destOrd="0" presId="urn:microsoft.com/office/officeart/2005/8/layout/vList2"/>
    <dgm:cxn modelId="{95A2473E-CBF9-4900-8628-576F552EC3CF}" srcId="{8358F112-1D6F-44C5-AF73-A5EEB7AA45FA}" destId="{51033821-32B1-4180-8938-81C20F48826C}" srcOrd="4" destOrd="0" parTransId="{43856D5B-5E5C-415B-9F4C-AC0CAE990B98}" sibTransId="{035ED25E-0FE0-4619-8994-1AD37F43611F}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F4715084-44ED-4B3F-B066-9E81FC87E97E}" type="presOf" srcId="{51033821-32B1-4180-8938-81C20F48826C}" destId="{905CD053-2E33-4C8A-8986-F77979FF064A}" srcOrd="0" destOrd="0" presId="urn:microsoft.com/office/officeart/2005/8/layout/vList2"/>
    <dgm:cxn modelId="{AA55B694-F293-4A6C-9BC9-51B2DBF37CA6}" srcId="{8358F112-1D6F-44C5-AF73-A5EEB7AA45FA}" destId="{20C80331-3DF2-434B-B8AC-7634E5807512}" srcOrd="6" destOrd="0" parTransId="{2140B65D-0D78-4CD9-AB98-107EF3E82F92}" sibTransId="{B2C2B9A3-D102-43C5-90AF-B27BB147D0E4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CC0E68D0-FC6D-4351-801D-C226B33763E1}" srcId="{8358F112-1D6F-44C5-AF73-A5EEB7AA45FA}" destId="{1F603C45-D35E-4948-9009-D7C94A8C1435}" srcOrd="7" destOrd="0" parTransId="{EE555CD1-BCF1-4157-9D1D-F25B22F9F551}" sibTransId="{2F97ECAD-E528-4032-8363-66279D481FFB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506E4DED-1720-496B-8F33-33D71E64BB02}" srcId="{8358F112-1D6F-44C5-AF73-A5EEB7AA45FA}" destId="{ADEE3B03-8F75-4A56-A2B9-E5FCC9D2739C}" srcOrd="3" destOrd="0" parTransId="{E217D24D-9E04-4306-B32C-C499D2AD459C}" sibTransId="{A906C243-A6B4-403D-B3F0-E043D50F154B}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981B5251-DE37-46A3-B9AF-EDE10D86EBEE}" type="presParOf" srcId="{FA152123-58CE-48F0-AD32-399CCFB0B709}" destId="{55313F2D-5CDE-46B8-8A43-4BDEBD17AE52}" srcOrd="6" destOrd="0" presId="urn:microsoft.com/office/officeart/2005/8/layout/vList2"/>
    <dgm:cxn modelId="{AA3410C5-BF26-4805-86CF-0385740101B1}" type="presParOf" srcId="{FA152123-58CE-48F0-AD32-399CCFB0B709}" destId="{6D9E1F8E-D99A-4BB3-AC7E-887140C4A339}" srcOrd="7" destOrd="0" presId="urn:microsoft.com/office/officeart/2005/8/layout/vList2"/>
    <dgm:cxn modelId="{D8B07D24-03F7-4239-BD11-9A52D53F44DC}" type="presParOf" srcId="{FA152123-58CE-48F0-AD32-399CCFB0B709}" destId="{905CD053-2E33-4C8A-8986-F77979FF064A}" srcOrd="8" destOrd="0" presId="urn:microsoft.com/office/officeart/2005/8/layout/vList2"/>
    <dgm:cxn modelId="{BA270D8B-1DD8-4006-B583-D4F9679144E9}" type="presParOf" srcId="{FA152123-58CE-48F0-AD32-399CCFB0B709}" destId="{D9592F5F-9C77-4F8D-BE90-104435F8518E}" srcOrd="9" destOrd="0" presId="urn:microsoft.com/office/officeart/2005/8/layout/vList2"/>
    <dgm:cxn modelId="{B0D8726F-7BC7-4B9A-ACE7-946C79141BE7}" type="presParOf" srcId="{FA152123-58CE-48F0-AD32-399CCFB0B709}" destId="{E6B7A12E-D792-4506-9B2A-818D9EC2E909}" srcOrd="10" destOrd="0" presId="urn:microsoft.com/office/officeart/2005/8/layout/vList2"/>
    <dgm:cxn modelId="{949D8935-7902-4F90-8D40-4C30C969C01D}" type="presParOf" srcId="{FA152123-58CE-48F0-AD32-399CCFB0B709}" destId="{0EB01F03-3097-4A9C-AE2B-3E53A59D9AAA}" srcOrd="11" destOrd="0" presId="urn:microsoft.com/office/officeart/2005/8/layout/vList2"/>
    <dgm:cxn modelId="{0F5C8029-F824-4AFD-95D1-8A53A160EFD2}" type="presParOf" srcId="{FA152123-58CE-48F0-AD32-399CCFB0B709}" destId="{9498D6D7-D1DE-4880-A122-141F0CC4C4C8}" srcOrd="12" destOrd="0" presId="urn:microsoft.com/office/officeart/2005/8/layout/vList2"/>
    <dgm:cxn modelId="{953E324D-49E7-4059-B411-0A14ECE25117}" type="presParOf" srcId="{FA152123-58CE-48F0-AD32-399CCFB0B709}" destId="{5D07B7CB-CC6D-470B-A290-F73F830AFF10}" srcOrd="13" destOrd="0" presId="urn:microsoft.com/office/officeart/2005/8/layout/vList2"/>
    <dgm:cxn modelId="{5A0D0FA0-1EAA-40F9-A4F7-436CDD916C7E}" type="presParOf" srcId="{FA152123-58CE-48F0-AD32-399CCFB0B709}" destId="{45C12075-D00F-442E-A6A9-C54BDB913377}" srcOrd="14" destOrd="0" presId="urn:microsoft.com/office/officeart/2005/8/layout/vList2"/>
    <dgm:cxn modelId="{07680A78-AFA7-409E-9523-3ECF934D3169}" type="presParOf" srcId="{FA152123-58CE-48F0-AD32-399CCFB0B709}" destId="{39078FF2-F1EC-40C3-BAAF-B7E0186B9F1D}" srcOrd="15" destOrd="0" presId="urn:microsoft.com/office/officeart/2005/8/layout/vList2"/>
    <dgm:cxn modelId="{F979FD33-EEC6-4601-B9A6-F7846D11685D}" type="presParOf" srcId="{FA152123-58CE-48F0-AD32-399CCFB0B709}" destId="{56822E35-C193-43A7-8AA0-3E3F8B75E6A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11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Prosedur</a:t>
          </a:r>
          <a:r>
            <a:rPr lang="en-US" sz="2800" b="0" dirty="0">
              <a:latin typeface="Agency FB" panose="020B0503020202020204" pitchFamily="34" charset="0"/>
            </a:rPr>
            <a:t> dan </a:t>
          </a:r>
          <a:r>
            <a:rPr lang="en-US" sz="2800" b="0" dirty="0" err="1">
              <a:latin typeface="Agency FB" panose="020B0503020202020204" pitchFamily="34" charset="0"/>
            </a:rPr>
            <a:t>Fungsi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57C8B451-A66D-43BF-BF89-6B515DA7FB2B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Array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5B93216-5CB3-410A-9E67-C00F331D677D}" type="parTrans" cxnId="{352B3C21-6615-4BA1-8297-7D6F5F1FCFEC}">
      <dgm:prSet/>
      <dgm:spPr/>
      <dgm:t>
        <a:bodyPr/>
        <a:lstStyle/>
        <a:p>
          <a:endParaRPr lang="en-US" sz="2600"/>
        </a:p>
      </dgm:t>
    </dgm:pt>
    <dgm:pt modelId="{81E8DB39-DF98-495A-9E7A-8460BE2FB6A3}" type="sibTrans" cxnId="{352B3C21-6615-4BA1-8297-7D6F5F1FCFEC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6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Linked List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10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Looping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58A7C433-FDDE-421D-AB06-F6CAC1ABBA2F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17.</a:t>
          </a:r>
          <a:r>
            <a:rPr lang="en-US" sz="2800" b="0" dirty="0">
              <a:latin typeface="Agency FB" panose="020B0503020202020204" pitchFamily="34" charset="0"/>
            </a:rPr>
            <a:t> 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327E8E02-A54A-4312-BF33-FF265C068203}" type="parTrans" cxnId="{562A4640-4A45-4DD6-817F-DE17698E3633}">
      <dgm:prSet/>
      <dgm:spPr/>
      <dgm:t>
        <a:bodyPr/>
        <a:lstStyle/>
        <a:p>
          <a:endParaRPr lang="en-ID"/>
        </a:p>
      </dgm:t>
    </dgm:pt>
    <dgm:pt modelId="{5D963E43-9AAD-4ED3-B198-6B7C39B8C341}" type="sibTrans" cxnId="{562A4640-4A45-4DD6-817F-DE17698E3633}">
      <dgm:prSet/>
      <dgm:spPr/>
      <dgm:t>
        <a:bodyPr/>
        <a:lstStyle/>
        <a:p>
          <a:endParaRPr lang="en-ID"/>
        </a:p>
      </dgm:t>
    </dgm:pt>
    <dgm:pt modelId="{FAF86DAD-23B1-43CF-9AED-0710B80DED84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13.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Algoritma</a:t>
          </a:r>
          <a:r>
            <a:rPr lang="en-US" sz="2800" b="0" dirty="0">
              <a:latin typeface="Agency FB" panose="020B0503020202020204" pitchFamily="34" charset="0"/>
            </a:rPr>
            <a:t> Sorting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83CDCEF7-689A-4CBA-B576-F01DDE92CD29}" type="parTrans" cxnId="{A4E6EDFD-27C8-4B1A-AFE3-2A1C6012C5F7}">
      <dgm:prSet/>
      <dgm:spPr/>
      <dgm:t>
        <a:bodyPr/>
        <a:lstStyle/>
        <a:p>
          <a:endParaRPr lang="en-ID"/>
        </a:p>
      </dgm:t>
    </dgm:pt>
    <dgm:pt modelId="{1F0A93E9-B812-433A-8A88-AE0FCBFF3DEE}" type="sibTrans" cxnId="{A4E6EDFD-27C8-4B1A-AFE3-2A1C6012C5F7}">
      <dgm:prSet/>
      <dgm:spPr/>
      <dgm:t>
        <a:bodyPr/>
        <a:lstStyle/>
        <a:p>
          <a:endParaRPr lang="en-ID"/>
        </a:p>
      </dgm:t>
    </dgm:pt>
    <dgm:pt modelId="{05686A0A-4804-4110-8882-700D9BCAF54B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14.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Algoritma</a:t>
          </a:r>
          <a:r>
            <a:rPr lang="en-US" sz="2800" b="0" dirty="0">
              <a:latin typeface="Agency FB" panose="020B0503020202020204" pitchFamily="34" charset="0"/>
            </a:rPr>
            <a:t> Search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8DF9F390-8E8B-4B32-8E96-BE024CB3D4EC}" type="parTrans" cxnId="{4132F5D3-A99A-450B-8FF1-D1B7E205CE51}">
      <dgm:prSet/>
      <dgm:spPr/>
      <dgm:t>
        <a:bodyPr/>
        <a:lstStyle/>
        <a:p>
          <a:endParaRPr lang="en-ID"/>
        </a:p>
      </dgm:t>
    </dgm:pt>
    <dgm:pt modelId="{4687D017-C162-4844-9ED9-5033A49EF5F2}" type="sibTrans" cxnId="{4132F5D3-A99A-450B-8FF1-D1B7E205CE51}">
      <dgm:prSet/>
      <dgm:spPr/>
      <dgm:t>
        <a:bodyPr/>
        <a:lstStyle/>
        <a:p>
          <a:endParaRPr lang="en-ID"/>
        </a:p>
      </dgm:t>
    </dgm:pt>
    <dgm:pt modelId="{16739EDE-B311-43E6-8879-F7A3E7933E6C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15. </a:t>
          </a:r>
          <a:r>
            <a:rPr lang="en-US" sz="2800" b="0" dirty="0">
              <a:latin typeface="Agency FB" panose="020B0503020202020204" pitchFamily="34" charset="0"/>
            </a:rPr>
            <a:t>Queue and Stack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94A9DEED-A52A-4BCB-8863-800DD4F8087E}" type="parTrans" cxnId="{8A48D309-5473-4C0E-B0BB-7A6D70C0BB90}">
      <dgm:prSet/>
      <dgm:spPr/>
      <dgm:t>
        <a:bodyPr/>
        <a:lstStyle/>
        <a:p>
          <a:endParaRPr lang="en-ID"/>
        </a:p>
      </dgm:t>
    </dgm:pt>
    <dgm:pt modelId="{80CC70B0-715B-4A20-A7B4-879171BD96CF}" type="sibTrans" cxnId="{8A48D309-5473-4C0E-B0BB-7A6D70C0BB90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6F268465-018D-415F-9342-5F99EA4F989A}" type="pres">
      <dgm:prSet presAssocID="{A8758CBD-2F5C-468E-AF8A-A294A393DC9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15958AA4-8D6C-4081-B41A-A71B0A1A4517}" type="pres">
      <dgm:prSet presAssocID="{042BEBE6-60AA-414D-A745-1DED3A6F379E}" presName="spacer" presStyleCnt="0"/>
      <dgm:spPr/>
    </dgm:pt>
    <dgm:pt modelId="{0EECE8F9-7854-4534-B995-B5E9BDCC3AC9}" type="pres">
      <dgm:prSet presAssocID="{57C8B451-A66D-43BF-BF89-6B515DA7FB2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14877787-10CA-49FC-B872-2B6BA8779E56}" type="pres">
      <dgm:prSet presAssocID="{81E8DB39-DF98-495A-9E7A-8460BE2FB6A3}" presName="spacer" presStyleCnt="0"/>
      <dgm:spPr/>
    </dgm:pt>
    <dgm:pt modelId="{98B7C7B9-0ACF-47E5-BE70-7D8863ECF3BC}" type="pres">
      <dgm:prSet presAssocID="{FAF86DAD-23B1-43CF-9AED-0710B80DED84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5EFF3EA6-65BC-4E91-9233-EDFF21B20B3E}" type="pres">
      <dgm:prSet presAssocID="{1F0A93E9-B812-433A-8A88-AE0FCBFF3DEE}" presName="spacer" presStyleCnt="0"/>
      <dgm:spPr/>
    </dgm:pt>
    <dgm:pt modelId="{DA948AEC-D1BD-4831-8C49-1D0F09A33AB9}" type="pres">
      <dgm:prSet presAssocID="{05686A0A-4804-4110-8882-700D9BCAF54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9F4A158-CD91-42CC-8C70-92E6FE9D91AA}" type="pres">
      <dgm:prSet presAssocID="{4687D017-C162-4844-9ED9-5033A49EF5F2}" presName="spacer" presStyleCnt="0"/>
      <dgm:spPr/>
    </dgm:pt>
    <dgm:pt modelId="{AB0F6EC3-4A3C-41CD-AB51-4D7C669E32F4}" type="pres">
      <dgm:prSet presAssocID="{16739EDE-B311-43E6-8879-F7A3E7933E6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864E4395-08B2-431C-98A9-842742C19475}" type="pres">
      <dgm:prSet presAssocID="{80CC70B0-715B-4A20-A7B4-879171BD96CF}" presName="spacer" presStyleCnt="0"/>
      <dgm:spPr/>
    </dgm:pt>
    <dgm:pt modelId="{F4223B3F-7A5F-4B4B-BB64-825656D9084A}" type="pres">
      <dgm:prSet presAssocID="{45FAB24C-9B2D-4C9F-AC5C-BE1CC33E0AE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ED09C2E3-455C-489D-979E-43371C128A15}" type="pres">
      <dgm:prSet presAssocID="{7C430DA0-B913-451B-A53D-59E09BFA30CD}" presName="spacer" presStyleCnt="0"/>
      <dgm:spPr/>
    </dgm:pt>
    <dgm:pt modelId="{6D91ED1E-1C01-4CEA-BA64-500F855B3639}" type="pres">
      <dgm:prSet presAssocID="{58A7C433-FDDE-421D-AB06-F6CAC1ABBA2F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8A48D309-5473-4C0E-B0BB-7A6D70C0BB90}" srcId="{8358F112-1D6F-44C5-AF73-A5EEB7AA45FA}" destId="{16739EDE-B311-43E6-8879-F7A3E7933E6C}" srcOrd="5" destOrd="0" parTransId="{94A9DEED-A52A-4BCB-8863-800DD4F8087E}" sibTransId="{80CC70B0-715B-4A20-A7B4-879171BD96CF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52B3C21-6615-4BA1-8297-7D6F5F1FCFEC}" srcId="{8358F112-1D6F-44C5-AF73-A5EEB7AA45FA}" destId="{57C8B451-A66D-43BF-BF89-6B515DA7FB2B}" srcOrd="2" destOrd="0" parTransId="{D5B93216-5CB3-410A-9E67-C00F331D677D}" sibTransId="{81E8DB39-DF98-495A-9E7A-8460BE2FB6A3}"/>
    <dgm:cxn modelId="{562A4640-4A45-4DD6-817F-DE17698E3633}" srcId="{8358F112-1D6F-44C5-AF73-A5EEB7AA45FA}" destId="{58A7C433-FDDE-421D-AB06-F6CAC1ABBA2F}" srcOrd="7" destOrd="0" parTransId="{327E8E02-A54A-4312-BF33-FF265C068203}" sibTransId="{5D963E43-9AAD-4ED3-B198-6B7C39B8C341}"/>
    <dgm:cxn modelId="{E2806A68-672B-4B8A-A376-D713014FEDEC}" type="presOf" srcId="{05686A0A-4804-4110-8882-700D9BCAF54B}" destId="{DA948AEC-D1BD-4831-8C49-1D0F09A33AB9}" srcOrd="0" destOrd="0" presId="urn:microsoft.com/office/officeart/2005/8/layout/vList2"/>
    <dgm:cxn modelId="{188B778B-13CD-450F-AF5E-4B6FDE8ECBC2}" type="presOf" srcId="{57C8B451-A66D-43BF-BF89-6B515DA7FB2B}" destId="{0EECE8F9-7854-4534-B995-B5E9BDCC3AC9}" srcOrd="0" destOrd="0" presId="urn:microsoft.com/office/officeart/2005/8/layout/vList2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6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2091D6BB-0351-4DD8-9FCF-D80FE0749825}" type="presOf" srcId="{58A7C433-FDDE-421D-AB06-F6CAC1ABBA2F}" destId="{6D91ED1E-1C01-4CEA-BA64-500F855B3639}" srcOrd="0" destOrd="0" presId="urn:microsoft.com/office/officeart/2005/8/layout/vList2"/>
    <dgm:cxn modelId="{ACB64CC6-96EE-45F6-B6B9-47F9665F8442}" type="presOf" srcId="{16739EDE-B311-43E6-8879-F7A3E7933E6C}" destId="{AB0F6EC3-4A3C-41CD-AB51-4D7C669E32F4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4132F5D3-A99A-450B-8FF1-D1B7E205CE51}" srcId="{8358F112-1D6F-44C5-AF73-A5EEB7AA45FA}" destId="{05686A0A-4804-4110-8882-700D9BCAF54B}" srcOrd="4" destOrd="0" parTransId="{8DF9F390-8E8B-4B32-8E96-BE024CB3D4EC}" sibTransId="{4687D017-C162-4844-9ED9-5033A49EF5F2}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D524BAFB-E4CC-4F74-82C7-2A3A3B51F695}" type="presOf" srcId="{FAF86DAD-23B1-43CF-9AED-0710B80DED84}" destId="{98B7C7B9-0ACF-47E5-BE70-7D8863ECF3BC}" srcOrd="0" destOrd="0" presId="urn:microsoft.com/office/officeart/2005/8/layout/vList2"/>
    <dgm:cxn modelId="{A4E6EDFD-27C8-4B1A-AFE3-2A1C6012C5F7}" srcId="{8358F112-1D6F-44C5-AF73-A5EEB7AA45FA}" destId="{FAF86DAD-23B1-43CF-9AED-0710B80DED84}" srcOrd="3" destOrd="0" parTransId="{83CDCEF7-689A-4CBA-B576-F01DDE92CD29}" sibTransId="{1F0A93E9-B812-433A-8A88-AE0FCBFF3DEE}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011C09-9BDF-4580-A017-BF72160DED65}" type="presParOf" srcId="{FA152123-58CE-48F0-AD32-399CCFB0B709}" destId="{0EECE8F9-7854-4534-B995-B5E9BDCC3AC9}" srcOrd="4" destOrd="0" presId="urn:microsoft.com/office/officeart/2005/8/layout/vList2"/>
    <dgm:cxn modelId="{D133A527-78BE-439A-9138-8530F7EC610C}" type="presParOf" srcId="{FA152123-58CE-48F0-AD32-399CCFB0B709}" destId="{14877787-10CA-49FC-B872-2B6BA8779E56}" srcOrd="5" destOrd="0" presId="urn:microsoft.com/office/officeart/2005/8/layout/vList2"/>
    <dgm:cxn modelId="{F47BCD60-A1ED-4C3C-A5F6-7F6166B55F5E}" type="presParOf" srcId="{FA152123-58CE-48F0-AD32-399CCFB0B709}" destId="{98B7C7B9-0ACF-47E5-BE70-7D8863ECF3BC}" srcOrd="6" destOrd="0" presId="urn:microsoft.com/office/officeart/2005/8/layout/vList2"/>
    <dgm:cxn modelId="{2E64353C-DF18-42C5-8544-BF7005E48238}" type="presParOf" srcId="{FA152123-58CE-48F0-AD32-399CCFB0B709}" destId="{5EFF3EA6-65BC-4E91-9233-EDFF21B20B3E}" srcOrd="7" destOrd="0" presId="urn:microsoft.com/office/officeart/2005/8/layout/vList2"/>
    <dgm:cxn modelId="{3C71CE1C-5560-4B9B-A623-C243D450B7B6}" type="presParOf" srcId="{FA152123-58CE-48F0-AD32-399CCFB0B709}" destId="{DA948AEC-D1BD-4831-8C49-1D0F09A33AB9}" srcOrd="8" destOrd="0" presId="urn:microsoft.com/office/officeart/2005/8/layout/vList2"/>
    <dgm:cxn modelId="{385E8945-1AE4-4D19-B346-3596FEB78E1C}" type="presParOf" srcId="{FA152123-58CE-48F0-AD32-399CCFB0B709}" destId="{99F4A158-CD91-42CC-8C70-92E6FE9D91AA}" srcOrd="9" destOrd="0" presId="urn:microsoft.com/office/officeart/2005/8/layout/vList2"/>
    <dgm:cxn modelId="{D62232BE-96A5-4B41-A9D9-E377A8F785E4}" type="presParOf" srcId="{FA152123-58CE-48F0-AD32-399CCFB0B709}" destId="{AB0F6EC3-4A3C-41CD-AB51-4D7C669E32F4}" srcOrd="10" destOrd="0" presId="urn:microsoft.com/office/officeart/2005/8/layout/vList2"/>
    <dgm:cxn modelId="{C9D2FC28-5596-4EDD-955B-44AD51788271}" type="presParOf" srcId="{FA152123-58CE-48F0-AD32-399CCFB0B709}" destId="{864E4395-08B2-431C-98A9-842742C19475}" srcOrd="11" destOrd="0" presId="urn:microsoft.com/office/officeart/2005/8/layout/vList2"/>
    <dgm:cxn modelId="{C5203D51-591C-4774-8949-D56B7504CB66}" type="presParOf" srcId="{FA152123-58CE-48F0-AD32-399CCFB0B709}" destId="{F4223B3F-7A5F-4B4B-BB64-825656D9084A}" srcOrd="12" destOrd="0" presId="urn:microsoft.com/office/officeart/2005/8/layout/vList2"/>
    <dgm:cxn modelId="{D0E8991B-1E12-4A62-B535-9FD6B1C215F3}" type="presParOf" srcId="{FA152123-58CE-48F0-AD32-399CCFB0B709}" destId="{ED09C2E3-455C-489D-979E-43371C128A15}" srcOrd="13" destOrd="0" presId="urn:microsoft.com/office/officeart/2005/8/layout/vList2"/>
    <dgm:cxn modelId="{D4F919A5-1F72-49A0-8C13-6044F2E8A653}" type="presParOf" srcId="{FA152123-58CE-48F0-AD32-399CCFB0B709}" destId="{6D91ED1E-1C01-4CEA-BA64-500F855B363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1648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01. </a:t>
          </a:r>
          <a:r>
            <a:rPr lang="en-US" sz="2800" b="0" kern="1200" dirty="0">
              <a:latin typeface="Agency FB" panose="020B0503020202020204" pitchFamily="34" charset="0"/>
            </a:rPr>
            <a:t>SAP &amp; </a:t>
          </a:r>
          <a:r>
            <a:rPr lang="en-US" sz="2800" b="0" kern="1200" dirty="0" err="1">
              <a:latin typeface="Agency FB" panose="020B0503020202020204" pitchFamily="34" charset="0"/>
            </a:rPr>
            <a:t>Pengantar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000" b="0" kern="1200" dirty="0" err="1">
              <a:latin typeface="Agency FB" panose="020B0503020202020204" pitchFamily="34" charset="0"/>
            </a:rPr>
            <a:t>Algoritma</a:t>
          </a:r>
          <a:r>
            <a:rPr lang="en-US" sz="2000" b="0" kern="1200" dirty="0">
              <a:latin typeface="Agency FB" panose="020B0503020202020204" pitchFamily="34" charset="0"/>
            </a:rPr>
            <a:t> dan </a:t>
          </a:r>
          <a:r>
            <a:rPr lang="en-US" sz="2000" b="0" kern="1200" dirty="0" err="1">
              <a:latin typeface="Agency FB" panose="020B0503020202020204" pitchFamily="34" charset="0"/>
            </a:rPr>
            <a:t>Pemrograman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102" y="27750"/>
        <a:ext cx="5005839" cy="482488"/>
      </dsp:txXfrm>
    </dsp:sp>
    <dsp:sp modelId="{2B0E2AB5-C119-4743-96E1-6DE15C2A42E9}">
      <dsp:nvSpPr>
        <dsp:cNvPr id="0" name=""/>
        <dsp:cNvSpPr/>
      </dsp:nvSpPr>
      <dsp:spPr>
        <a:xfrm>
          <a:off x="0" y="547886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>
              <a:latin typeface="Agency FB" panose="020B0503020202020204" pitchFamily="34" charset="0"/>
            </a:rPr>
            <a:t>Dasar-Dasar </a:t>
          </a:r>
          <a:r>
            <a:rPr lang="en-US" sz="2000" b="0" kern="1200" dirty="0" err="1">
              <a:latin typeface="Agency FB" panose="020B0503020202020204" pitchFamily="34" charset="0"/>
            </a:rPr>
            <a:t>Algoritma</a:t>
          </a:r>
          <a:r>
            <a:rPr lang="en-US" sz="2000" b="0" kern="1200" dirty="0">
              <a:latin typeface="Agency FB" panose="020B0503020202020204" pitchFamily="34" charset="0"/>
            </a:rPr>
            <a:t> </a:t>
          </a:r>
          <a:r>
            <a:rPr lang="en-US" sz="2000" b="0" kern="1200" dirty="0" err="1">
              <a:latin typeface="Agency FB" panose="020B0503020202020204" pitchFamily="34" charset="0"/>
            </a:rPr>
            <a:t>Pemrograman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102" y="573988"/>
        <a:ext cx="5005839" cy="482488"/>
      </dsp:txXfrm>
    </dsp:sp>
    <dsp:sp modelId="{EBF2DBB0-09AC-46B7-9297-8EC140618313}">
      <dsp:nvSpPr>
        <dsp:cNvPr id="0" name=""/>
        <dsp:cNvSpPr/>
      </dsp:nvSpPr>
      <dsp:spPr>
        <a:xfrm>
          <a:off x="0" y="1094123"/>
          <a:ext cx="5058043" cy="534692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Dasar </a:t>
          </a:r>
          <a:r>
            <a:rPr lang="en-US" sz="2800" b="0" kern="1200" dirty="0" err="1">
              <a:latin typeface="Agency FB" panose="020B0503020202020204" pitchFamily="34" charset="0"/>
            </a:rPr>
            <a:t>Pemrograman</a:t>
          </a:r>
          <a:r>
            <a:rPr lang="en-US" sz="2800" b="0" kern="1200" dirty="0">
              <a:latin typeface="Agency FB" panose="020B0503020202020204" pitchFamily="34" charset="0"/>
            </a:rPr>
            <a:t> Bahasa C++</a:t>
          </a:r>
        </a:p>
      </dsp:txBody>
      <dsp:txXfrm>
        <a:off x="26102" y="1120225"/>
        <a:ext cx="5005839" cy="482488"/>
      </dsp:txXfrm>
    </dsp:sp>
    <dsp:sp modelId="{55313F2D-5CDE-46B8-8A43-4BDEBD17AE52}">
      <dsp:nvSpPr>
        <dsp:cNvPr id="0" name=""/>
        <dsp:cNvSpPr/>
      </dsp:nvSpPr>
      <dsp:spPr>
        <a:xfrm>
          <a:off x="0" y="1640361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4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Tipe</a:t>
          </a:r>
          <a:r>
            <a:rPr lang="en-US" sz="2800" b="0" kern="1200" dirty="0">
              <a:latin typeface="Agency FB" panose="020B0503020202020204" pitchFamily="34" charset="0"/>
            </a:rPr>
            <a:t> Data, </a:t>
          </a:r>
          <a:r>
            <a:rPr lang="en-US" sz="2800" b="0" kern="1200" dirty="0" err="1">
              <a:latin typeface="Agency FB" panose="020B0503020202020204" pitchFamily="34" charset="0"/>
            </a:rPr>
            <a:t>Variabel</a:t>
          </a:r>
          <a:r>
            <a:rPr lang="en-US" sz="2800" b="0" kern="1200" dirty="0">
              <a:latin typeface="Agency FB" panose="020B0503020202020204" pitchFamily="34" charset="0"/>
            </a:rPr>
            <a:t>, dan </a:t>
          </a:r>
          <a:r>
            <a:rPr lang="en-US" sz="2800" b="0" kern="1200" dirty="0" err="1">
              <a:latin typeface="Agency FB" panose="020B0503020202020204" pitchFamily="34" charset="0"/>
            </a:rPr>
            <a:t>Konstanta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102" y="1666463"/>
        <a:ext cx="5005839" cy="482488"/>
      </dsp:txXfrm>
    </dsp:sp>
    <dsp:sp modelId="{905CD053-2E33-4C8A-8986-F77979FF064A}">
      <dsp:nvSpPr>
        <dsp:cNvPr id="0" name=""/>
        <dsp:cNvSpPr/>
      </dsp:nvSpPr>
      <dsp:spPr>
        <a:xfrm>
          <a:off x="0" y="2186598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05. </a:t>
          </a:r>
          <a:r>
            <a:rPr lang="en-US" sz="2800" b="0" kern="1200" dirty="0">
              <a:latin typeface="Agency FB" panose="020B0503020202020204" pitchFamily="34" charset="0"/>
            </a:rPr>
            <a:t>Nilai, </a:t>
          </a:r>
          <a:r>
            <a:rPr lang="en-US" sz="2800" b="0" kern="1200" dirty="0" err="1">
              <a:latin typeface="Agency FB" panose="020B0503020202020204" pitchFamily="34" charset="0"/>
            </a:rPr>
            <a:t>Ekspresi</a:t>
          </a:r>
          <a:r>
            <a:rPr lang="en-US" sz="2800" b="0" kern="1200" dirty="0">
              <a:latin typeface="Agency FB" panose="020B0503020202020204" pitchFamily="34" charset="0"/>
            </a:rPr>
            <a:t>, </a:t>
          </a:r>
          <a:r>
            <a:rPr lang="en-US" sz="2800" b="0" kern="1200" dirty="0" err="1">
              <a:latin typeface="Agency FB" panose="020B0503020202020204" pitchFamily="34" charset="0"/>
            </a:rPr>
            <a:t>Input/Output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102" y="2212700"/>
        <a:ext cx="5005839" cy="482488"/>
      </dsp:txXfrm>
    </dsp:sp>
    <dsp:sp modelId="{E6B7A12E-D792-4506-9B2A-818D9EC2E909}">
      <dsp:nvSpPr>
        <dsp:cNvPr id="0" name=""/>
        <dsp:cNvSpPr/>
      </dsp:nvSpPr>
      <dsp:spPr>
        <a:xfrm>
          <a:off x="0" y="2732836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6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>
              <a:latin typeface="Agency FB" panose="020B0503020202020204" pitchFamily="34" charset="0"/>
            </a:rPr>
            <a:t>Operator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2758938"/>
        <a:ext cx="5005839" cy="482488"/>
      </dsp:txXfrm>
    </dsp:sp>
    <dsp:sp modelId="{9498D6D7-D1DE-4880-A122-141F0CC4C4C8}">
      <dsp:nvSpPr>
        <dsp:cNvPr id="0" name=""/>
        <dsp:cNvSpPr/>
      </dsp:nvSpPr>
      <dsp:spPr>
        <a:xfrm>
          <a:off x="0" y="3279074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7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Structured/ Sequence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3305176"/>
        <a:ext cx="5005839" cy="482488"/>
      </dsp:txXfrm>
    </dsp:sp>
    <dsp:sp modelId="{45C12075-D00F-442E-A6A9-C54BDB913377}">
      <dsp:nvSpPr>
        <dsp:cNvPr id="0" name=""/>
        <dsp:cNvSpPr/>
      </dsp:nvSpPr>
      <dsp:spPr>
        <a:xfrm>
          <a:off x="0" y="3825311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08.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Condition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3851413"/>
        <a:ext cx="5005839" cy="482488"/>
      </dsp:txXfrm>
    </dsp:sp>
    <dsp:sp modelId="{56822E35-C193-43A7-8AA0-3E3F8B75E6AF}">
      <dsp:nvSpPr>
        <dsp:cNvPr id="0" name=""/>
        <dsp:cNvSpPr/>
      </dsp:nvSpPr>
      <dsp:spPr>
        <a:xfrm>
          <a:off x="0" y="4371549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09. </a:t>
          </a:r>
          <a:r>
            <a:rPr lang="en-US" sz="2800" b="0" kern="1200" dirty="0">
              <a:latin typeface="Agency FB" panose="020B0503020202020204" pitchFamily="34" charset="0"/>
            </a:rPr>
            <a:t>UTS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4397651"/>
        <a:ext cx="5005839" cy="4824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1374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10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Looping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30750"/>
        <a:ext cx="3487733" cy="543021"/>
      </dsp:txXfrm>
    </dsp:sp>
    <dsp:sp modelId="{AADA161B-0E44-4493-B862-AA188302F13F}">
      <dsp:nvSpPr>
        <dsp:cNvPr id="0" name=""/>
        <dsp:cNvSpPr/>
      </dsp:nvSpPr>
      <dsp:spPr>
        <a:xfrm>
          <a:off x="0" y="616141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11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Prosedur</a:t>
          </a:r>
          <a:r>
            <a:rPr lang="en-US" sz="2800" b="0" kern="1200" dirty="0">
              <a:latin typeface="Agency FB" panose="020B0503020202020204" pitchFamily="34" charset="0"/>
            </a:rPr>
            <a:t> dan </a:t>
          </a:r>
          <a:r>
            <a:rPr lang="en-US" sz="2800" b="0" kern="1200" dirty="0" err="1">
              <a:latin typeface="Agency FB" panose="020B0503020202020204" pitchFamily="34" charset="0"/>
            </a:rPr>
            <a:t>Fungsi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645517"/>
        <a:ext cx="3487733" cy="543021"/>
      </dsp:txXfrm>
    </dsp:sp>
    <dsp:sp modelId="{0EECE8F9-7854-4534-B995-B5E9BDCC3AC9}">
      <dsp:nvSpPr>
        <dsp:cNvPr id="0" name=""/>
        <dsp:cNvSpPr/>
      </dsp:nvSpPr>
      <dsp:spPr>
        <a:xfrm>
          <a:off x="0" y="1230908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Array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1260284"/>
        <a:ext cx="3487733" cy="543021"/>
      </dsp:txXfrm>
    </dsp:sp>
    <dsp:sp modelId="{98B7C7B9-0ACF-47E5-BE70-7D8863ECF3BC}">
      <dsp:nvSpPr>
        <dsp:cNvPr id="0" name=""/>
        <dsp:cNvSpPr/>
      </dsp:nvSpPr>
      <dsp:spPr>
        <a:xfrm>
          <a:off x="0" y="1845675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13.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Algoritma</a:t>
          </a:r>
          <a:r>
            <a:rPr lang="en-US" sz="2800" b="0" kern="1200" dirty="0">
              <a:latin typeface="Agency FB" panose="020B0503020202020204" pitchFamily="34" charset="0"/>
            </a:rPr>
            <a:t> Sorting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1875051"/>
        <a:ext cx="3487733" cy="543021"/>
      </dsp:txXfrm>
    </dsp:sp>
    <dsp:sp modelId="{DA948AEC-D1BD-4831-8C49-1D0F09A33AB9}">
      <dsp:nvSpPr>
        <dsp:cNvPr id="0" name=""/>
        <dsp:cNvSpPr/>
      </dsp:nvSpPr>
      <dsp:spPr>
        <a:xfrm>
          <a:off x="0" y="2460441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14.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Algoritma</a:t>
          </a:r>
          <a:r>
            <a:rPr lang="en-US" sz="2800" b="0" kern="1200" dirty="0">
              <a:latin typeface="Agency FB" panose="020B0503020202020204" pitchFamily="34" charset="0"/>
            </a:rPr>
            <a:t> Search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2489817"/>
        <a:ext cx="3487733" cy="543021"/>
      </dsp:txXfrm>
    </dsp:sp>
    <dsp:sp modelId="{AB0F6EC3-4A3C-41CD-AB51-4D7C669E32F4}">
      <dsp:nvSpPr>
        <dsp:cNvPr id="0" name=""/>
        <dsp:cNvSpPr/>
      </dsp:nvSpPr>
      <dsp:spPr>
        <a:xfrm>
          <a:off x="0" y="3075208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15. </a:t>
          </a:r>
          <a:r>
            <a:rPr lang="en-US" sz="2800" b="0" kern="1200" dirty="0">
              <a:latin typeface="Agency FB" panose="020B0503020202020204" pitchFamily="34" charset="0"/>
            </a:rPr>
            <a:t>Queue and Stack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3104584"/>
        <a:ext cx="3487733" cy="543021"/>
      </dsp:txXfrm>
    </dsp:sp>
    <dsp:sp modelId="{F4223B3F-7A5F-4B4B-BB64-825656D9084A}">
      <dsp:nvSpPr>
        <dsp:cNvPr id="0" name=""/>
        <dsp:cNvSpPr/>
      </dsp:nvSpPr>
      <dsp:spPr>
        <a:xfrm>
          <a:off x="0" y="3689975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6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Linked List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3719351"/>
        <a:ext cx="3487733" cy="543021"/>
      </dsp:txXfrm>
    </dsp:sp>
    <dsp:sp modelId="{6D91ED1E-1C01-4CEA-BA64-500F855B3639}">
      <dsp:nvSpPr>
        <dsp:cNvPr id="0" name=""/>
        <dsp:cNvSpPr/>
      </dsp:nvSpPr>
      <dsp:spPr>
        <a:xfrm>
          <a:off x="0" y="4304742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17.</a:t>
          </a:r>
          <a:r>
            <a:rPr lang="en-US" sz="2800" b="0" kern="1200" dirty="0">
              <a:latin typeface="Agency FB" panose="020B0503020202020204" pitchFamily="34" charset="0"/>
            </a:rPr>
            <a:t> 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4334118"/>
        <a:ext cx="3487733" cy="543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http://www.teguhpribadi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.com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/telegram 0857 3600 3963 ||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/call 082 337 475 885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ALGORITMA PEMROGRAMAN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>
                <a:solidFill>
                  <a:srgbClr val="0070C0"/>
                </a:solidFill>
              </a:rPr>
              <a:t>0</a:t>
            </a:r>
            <a:r>
              <a:rPr lang="en-US" sz="3600" dirty="0">
                <a:solidFill>
                  <a:srgbClr val="0070C0"/>
                </a:solidFill>
              </a:rPr>
              <a:t>3</a:t>
            </a:r>
            <a:r>
              <a:rPr lang="id-ID" sz="3600" dirty="0">
                <a:solidFill>
                  <a:srgbClr val="0070C0"/>
                </a:solidFill>
              </a:rPr>
              <a:t>. </a:t>
            </a:r>
            <a:r>
              <a:rPr lang="id-ID" sz="3500" dirty="0">
                <a:solidFill>
                  <a:srgbClr val="0070C0"/>
                </a:solidFill>
              </a:rPr>
              <a:t>Dasar Pemrograman Bahasa C++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3E58-7C0B-4986-80E0-BFCD0693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Console Application : C++ </a:t>
            </a:r>
            <a:r>
              <a:rPr lang="en-US" dirty="0">
                <a:sym typeface="Wingdings" panose="05000000000000000000" pitchFamily="2" charset="2"/>
              </a:rPr>
              <a:t> Next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E0C0-B81D-4E9F-8363-B85650E57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44277-753A-4EA5-840F-3BC94F55F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3657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8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DC03-6718-48F6-8D2D-AA0674AB4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1" y="116943"/>
            <a:ext cx="8319407" cy="1332716"/>
          </a:xfrm>
        </p:spPr>
        <p:txBody>
          <a:bodyPr>
            <a:normAutofit/>
          </a:bodyPr>
          <a:lstStyle/>
          <a:p>
            <a:r>
              <a:rPr lang="en-US" dirty="0"/>
              <a:t>d. Console Application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1A7B1-0A48-4D1E-AAC0-A68493823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734" y="1659855"/>
            <a:ext cx="3975433" cy="4067175"/>
          </a:xfrm>
        </p:spPr>
        <p:txBody>
          <a:bodyPr>
            <a:normAutofit/>
          </a:bodyPr>
          <a:lstStyle/>
          <a:p>
            <a:pPr marL="361950" indent="-361950">
              <a:buFont typeface="+mj-lt"/>
              <a:buAutoNum type="alphaUcPeriod"/>
            </a:pPr>
            <a:r>
              <a:rPr lang="en-US" sz="2400" b="1" dirty="0">
                <a:solidFill>
                  <a:srgbClr val="FF0000"/>
                </a:solidFill>
              </a:rPr>
              <a:t>Project title </a:t>
            </a:r>
            <a:r>
              <a:rPr lang="en-US" sz="2400" dirty="0"/>
              <a:t>: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project</a:t>
            </a:r>
          </a:p>
          <a:p>
            <a:pPr marL="361950" indent="-361950">
              <a:buFont typeface="+mj-lt"/>
              <a:buAutoNum type="alphaUcPeriod"/>
            </a:pPr>
            <a:r>
              <a:rPr lang="en-US" sz="2400" b="1" dirty="0">
                <a:solidFill>
                  <a:srgbClr val="FF0000"/>
                </a:solidFill>
              </a:rPr>
              <a:t>Folder to create project in</a:t>
            </a:r>
            <a:r>
              <a:rPr lang="en-US" sz="2400" dirty="0"/>
              <a:t>: </a:t>
            </a:r>
            <a:r>
              <a:rPr lang="en-US" sz="2400" dirty="0" err="1"/>
              <a:t>letak</a:t>
            </a:r>
            <a:r>
              <a:rPr lang="en-US" sz="2400" dirty="0"/>
              <a:t> </a:t>
            </a:r>
            <a:r>
              <a:rPr lang="en-US" sz="2400" dirty="0" err="1"/>
              <a:t>penempatan</a:t>
            </a:r>
            <a:r>
              <a:rPr lang="en-US" sz="2400" dirty="0"/>
              <a:t> folder </a:t>
            </a:r>
            <a:r>
              <a:rPr lang="en-US" sz="2400" dirty="0" err="1"/>
              <a:t>dari</a:t>
            </a:r>
            <a:r>
              <a:rPr lang="en-US" sz="2400" dirty="0"/>
              <a:t> project</a:t>
            </a:r>
          </a:p>
          <a:p>
            <a:pPr marL="361950" indent="-361950">
              <a:buFont typeface="+mj-lt"/>
              <a:buAutoNum type="alphaUcPeriod"/>
            </a:pPr>
            <a:r>
              <a:rPr lang="en-US" sz="2400" b="1" dirty="0">
                <a:solidFill>
                  <a:srgbClr val="FF0000"/>
                </a:solidFill>
              </a:rPr>
              <a:t>Project File Name </a:t>
            </a:r>
            <a:r>
              <a:rPr lang="en-US" sz="2400" dirty="0"/>
              <a:t>: </a:t>
            </a:r>
            <a:r>
              <a:rPr lang="en-US" sz="2400" dirty="0" err="1"/>
              <a:t>nama</a:t>
            </a:r>
            <a:r>
              <a:rPr lang="en-US" sz="2400" dirty="0"/>
              <a:t> file project</a:t>
            </a:r>
          </a:p>
          <a:p>
            <a:pPr marL="361950" indent="-361950">
              <a:buFont typeface="+mj-lt"/>
              <a:buAutoNum type="alphaUcPeriod"/>
            </a:pPr>
            <a:r>
              <a:rPr lang="en-US" sz="2400" b="1" dirty="0">
                <a:solidFill>
                  <a:srgbClr val="FF0000"/>
                </a:solidFill>
              </a:rPr>
              <a:t>Resulting filename </a:t>
            </a:r>
            <a:r>
              <a:rPr lang="en-US" sz="2400" dirty="0"/>
              <a:t>: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letak</a:t>
            </a:r>
            <a:r>
              <a:rPr lang="en-US" sz="2400" dirty="0"/>
              <a:t> dan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filenya</a:t>
            </a:r>
            <a:r>
              <a:rPr lang="en-US" sz="2400" dirty="0"/>
              <a:t>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9F9036-5A1E-42D8-B63A-FB591F770E23}"/>
              </a:ext>
            </a:extLst>
          </p:cNvPr>
          <p:cNvSpPr/>
          <p:nvPr/>
        </p:nvSpPr>
        <p:spPr>
          <a:xfrm>
            <a:off x="3850105" y="4162926"/>
            <a:ext cx="276727" cy="252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C6CD83-B305-469D-9FD5-47733155D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" y="1659856"/>
            <a:ext cx="4895850" cy="40671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0AA4F3-49B7-4DF2-B01B-D4D12328A17A}"/>
              </a:ext>
            </a:extLst>
          </p:cNvPr>
          <p:cNvSpPr/>
          <p:nvPr/>
        </p:nvSpPr>
        <p:spPr>
          <a:xfrm>
            <a:off x="1437773" y="2526632"/>
            <a:ext cx="366963" cy="3368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A</a:t>
            </a:r>
            <a:endParaRPr lang="en-ID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F2A8A8-D3FC-4588-9043-619AF85E242B}"/>
              </a:ext>
            </a:extLst>
          </p:cNvPr>
          <p:cNvSpPr/>
          <p:nvPr/>
        </p:nvSpPr>
        <p:spPr>
          <a:xfrm>
            <a:off x="1437773" y="2918254"/>
            <a:ext cx="366963" cy="3368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B</a:t>
            </a:r>
            <a:endParaRPr lang="en-ID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A97435-8C30-45B2-9CC2-A111226D1B18}"/>
              </a:ext>
            </a:extLst>
          </p:cNvPr>
          <p:cNvSpPr/>
          <p:nvPr/>
        </p:nvSpPr>
        <p:spPr>
          <a:xfrm>
            <a:off x="1437773" y="3309876"/>
            <a:ext cx="366963" cy="3368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C</a:t>
            </a:r>
            <a:endParaRPr lang="en-ID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9C411F-BD6F-43E2-BEC4-739A6555FA98}"/>
              </a:ext>
            </a:extLst>
          </p:cNvPr>
          <p:cNvSpPr/>
          <p:nvPr/>
        </p:nvSpPr>
        <p:spPr>
          <a:xfrm>
            <a:off x="1437773" y="3702690"/>
            <a:ext cx="366963" cy="3368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D</a:t>
            </a:r>
            <a:endParaRPr lang="en-ID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42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FD08-7E80-456E-9EB4-4DF7FE86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 Console Application </a:t>
            </a:r>
            <a:r>
              <a:rPr lang="en-US" dirty="0">
                <a:sym typeface="Wingdings" panose="05000000000000000000" pitchFamily="2" charset="2"/>
              </a:rPr>
              <a:t> Finish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2D703-6208-4688-B53C-D41FF6F0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198D2-26C4-4FFA-BC4C-21F800407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3657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7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6E22-F8DF-4AF9-8687-0EA5F5FA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f. Hasil </a:t>
            </a:r>
            <a:r>
              <a:rPr lang="en-US" dirty="0" err="1"/>
              <a:t>buat</a:t>
            </a:r>
            <a:r>
              <a:rPr lang="en-US" dirty="0"/>
              <a:t> file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F910-4A9B-41A7-BCA9-94F671EFA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95F3B-CF53-4DE9-B014-1147F058D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3657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68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D203-9ABC-4113-84FF-2935B2DA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g. </a:t>
            </a:r>
            <a:r>
              <a:rPr lang="en-US" dirty="0" err="1"/>
              <a:t>Berkas</a:t>
            </a:r>
            <a:r>
              <a:rPr lang="en-US" dirty="0"/>
              <a:t> C++ : Sources </a:t>
            </a:r>
            <a:r>
              <a:rPr lang="en-US" dirty="0">
                <a:sym typeface="Wingdings" panose="05000000000000000000" pitchFamily="2" charset="2"/>
              </a:rPr>
              <a:t> main.cpp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AC83D-3136-4540-A493-8CE9C25DD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1D5D1-D0D6-446A-8B1E-0E813CBE5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3657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21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7B28-6B7A-4DD3-8A9A-84C8CD9B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h. Compile : Build and run 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4D14D-4C3E-4B3F-88C9-FBAD47B3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0841F-CA09-40E8-938A-5A562C97E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3657"/>
            <a:ext cx="9144000" cy="5715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CCEABF-EF01-493C-B079-8C54E39B3FAB}"/>
              </a:ext>
            </a:extLst>
          </p:cNvPr>
          <p:cNvSpPr/>
          <p:nvPr/>
        </p:nvSpPr>
        <p:spPr>
          <a:xfrm>
            <a:off x="2051824" y="1025912"/>
            <a:ext cx="1170878" cy="5464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0F844-F5FB-4C03-81E8-2027DAEC8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870" y="196468"/>
            <a:ext cx="888032" cy="502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BA3789-488A-445B-9788-AA71F0E0D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929" y="257667"/>
            <a:ext cx="888032" cy="50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81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918F-58BE-45AE-B5BF-CAE98E44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. Hasil build and run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B1729-68A2-4020-A997-80F614CCB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1F0199-9BBF-4676-BA0A-98A655BBC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3657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63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15A0-46B2-4928-B4B6-6CB87E19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Coding C++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F0540-7D13-4FF1-B30A-7C24764A5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7188" indent="-357188">
              <a:buFont typeface="+mj-lt"/>
              <a:buAutoNum type="alphaLcPeriod"/>
            </a:pPr>
            <a:r>
              <a:rPr lang="en-US" dirty="0"/>
              <a:t>Translator</a:t>
            </a:r>
          </a:p>
          <a:p>
            <a:pPr marL="357188" indent="-357188">
              <a:buFont typeface="+mj-lt"/>
              <a:buAutoNum type="alphaLcPeriod"/>
            </a:pPr>
            <a:r>
              <a:rPr lang="en-US" dirty="0" err="1"/>
              <a:t>Kode</a:t>
            </a:r>
            <a:r>
              <a:rPr lang="en-US" dirty="0"/>
              <a:t> C++</a:t>
            </a:r>
          </a:p>
          <a:p>
            <a:pPr marL="357188" indent="-357188">
              <a:buFont typeface="+mj-lt"/>
              <a:buAutoNum type="alphaLcPeriod"/>
            </a:pPr>
            <a:r>
              <a:rPr lang="en-US" dirty="0" err="1"/>
              <a:t>Komentar</a:t>
            </a:r>
            <a:r>
              <a:rPr lang="en-US" dirty="0"/>
              <a:t> di C++</a:t>
            </a:r>
          </a:p>
          <a:p>
            <a:pPr marL="357188" indent="-357188">
              <a:buFont typeface="+mj-lt"/>
              <a:buAutoNum type="alphaLcPeriod"/>
            </a:pPr>
            <a:r>
              <a:rPr lang="en-US" dirty="0" err="1"/>
              <a:t>Contoh</a:t>
            </a:r>
            <a:r>
              <a:rPr lang="en-US" dirty="0"/>
              <a:t> Coding di C++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80046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EB17-B9AA-46C8-BFD1-D0904872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Translator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2A69C-1276-4C46-8C1D-2D3F5F27A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oleh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diterjemahkan</a:t>
            </a:r>
            <a:endParaRPr lang="en-US" dirty="0"/>
          </a:p>
          <a:p>
            <a:r>
              <a:rPr lang="en-US" dirty="0"/>
              <a:t>Translator </a:t>
            </a:r>
            <a:r>
              <a:rPr lang="en-US" dirty="0">
                <a:sym typeface="Wingdings"/>
              </a:rPr>
              <a:t> </a:t>
            </a:r>
            <a:r>
              <a:rPr lang="en-US" dirty="0" err="1">
                <a:sym typeface="Wingdings"/>
              </a:rPr>
              <a:t>digunakan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untuk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menterjemahkan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bahasa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pemrograman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hingga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bisa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dikenali</a:t>
            </a:r>
            <a:r>
              <a:rPr lang="en-US" dirty="0">
                <a:sym typeface="Wingdings"/>
              </a:rPr>
              <a:t> dan </a:t>
            </a:r>
            <a:r>
              <a:rPr lang="en-US" dirty="0" err="1">
                <a:sym typeface="Wingdings"/>
              </a:rPr>
              <a:t>dieksekusi</a:t>
            </a:r>
            <a:r>
              <a:rPr lang="en-US" dirty="0">
                <a:sym typeface="Wingdings"/>
              </a:rPr>
              <a:t> oleh </a:t>
            </a:r>
            <a:r>
              <a:rPr lang="en-US" dirty="0" err="1">
                <a:sym typeface="Wingdings"/>
              </a:rPr>
              <a:t>komputer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Ada 2 </a:t>
            </a:r>
            <a:r>
              <a:rPr lang="en-US" dirty="0" err="1">
                <a:sym typeface="Wingdings"/>
              </a:rPr>
              <a:t>macam</a:t>
            </a:r>
            <a:r>
              <a:rPr lang="en-US" dirty="0">
                <a:sym typeface="Wingdings"/>
              </a:rPr>
              <a:t>:</a:t>
            </a:r>
          </a:p>
          <a:p>
            <a:pPr marL="809625" lvl="1" indent="-355600">
              <a:buFont typeface="+mj-lt"/>
              <a:buAutoNum type="arabicParenR"/>
            </a:pPr>
            <a:r>
              <a:rPr lang="en-US" dirty="0">
                <a:sym typeface="Wingdings"/>
              </a:rPr>
              <a:t>Interpreter</a:t>
            </a:r>
          </a:p>
          <a:p>
            <a:pPr marL="809625" lvl="1" indent="-355600">
              <a:buFont typeface="+mj-lt"/>
              <a:buAutoNum type="arabicParenR"/>
            </a:pPr>
            <a:r>
              <a:rPr lang="en-US" dirty="0">
                <a:sym typeface="Wingdings"/>
              </a:rPr>
              <a:t>Compiler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74375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540C-3C50-4CA8-90D3-0F94173C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Translator: 1) </a:t>
            </a:r>
            <a:r>
              <a:rPr lang="en-US" dirty="0" err="1"/>
              <a:t>Intrepeter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4D064-82F7-47E3-99A6-A1B1831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Source Code / </a:t>
            </a:r>
            <a:r>
              <a:rPr lang="en-US" dirty="0" err="1"/>
              <a:t>Kode</a:t>
            </a:r>
            <a:r>
              <a:rPr lang="en-US" dirty="0"/>
              <a:t> Program.</a:t>
            </a:r>
          </a:p>
          <a:p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Interpreter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file </a:t>
            </a:r>
            <a:r>
              <a:rPr lang="en-US" dirty="0" err="1"/>
              <a:t>baru</a:t>
            </a:r>
            <a:r>
              <a:rPr lang="en-US" dirty="0"/>
              <a:t>/file </a:t>
            </a:r>
            <a:r>
              <a:rPr lang="en-US" dirty="0" err="1"/>
              <a:t>objek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Source code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diterjemahkan</a:t>
            </a:r>
            <a:r>
              <a:rPr lang="en-US" dirty="0"/>
              <a:t> oleh interpreter dan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file </a:t>
            </a:r>
            <a:r>
              <a:rPr lang="en-US" dirty="0" err="1"/>
              <a:t>objek</a:t>
            </a:r>
            <a:r>
              <a:rPr lang="en-US" dirty="0"/>
              <a:t>.</a:t>
            </a:r>
          </a:p>
          <a:p>
            <a:r>
              <a:rPr lang="en-US" b="1" dirty="0" err="1"/>
              <a:t>Contoh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49532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59FE-64E2-4553-AE54-F515858C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ALGORITMA PEMROGRAMAN </a:t>
            </a:r>
            <a:endParaRPr lang="en-ID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AFD1B7F2-0C1B-4E17-9ADC-EEB3167E97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7910042"/>
              </p:ext>
            </p:extLst>
          </p:nvPr>
        </p:nvGraphicFramePr>
        <p:xfrm>
          <a:off x="167100" y="1698184"/>
          <a:ext cx="5058043" cy="490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B4874A72-4BE9-424A-8707-9BA44CD417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689572"/>
              </p:ext>
            </p:extLst>
          </p:nvPr>
        </p:nvGraphicFramePr>
        <p:xfrm>
          <a:off x="5430416" y="1698184"/>
          <a:ext cx="3546485" cy="490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40019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1C7A-5DB9-42D9-9D38-796C732A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Translator: 2) Compiler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10C16-30D7-48C7-A2A5-A1DFD486D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Source Code / </a:t>
            </a:r>
            <a:r>
              <a:rPr lang="en-US" dirty="0" err="1"/>
              <a:t>Kode</a:t>
            </a:r>
            <a:r>
              <a:rPr lang="en-US" dirty="0"/>
              <a:t> Program</a:t>
            </a:r>
          </a:p>
          <a:p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Compiler </a:t>
            </a:r>
            <a:r>
              <a:rPr lang="en-US" dirty="0" err="1"/>
              <a:t>menghasilkan</a:t>
            </a:r>
            <a:r>
              <a:rPr lang="en-US" dirty="0"/>
              <a:t> file </a:t>
            </a:r>
            <a:r>
              <a:rPr lang="en-US" dirty="0" err="1"/>
              <a:t>baru</a:t>
            </a:r>
            <a:r>
              <a:rPr lang="en-US" dirty="0"/>
              <a:t>/file </a:t>
            </a:r>
            <a:r>
              <a:rPr lang="en-US" dirty="0" err="1"/>
              <a:t>objek</a:t>
            </a:r>
            <a:endParaRPr lang="en-US" dirty="0"/>
          </a:p>
          <a:p>
            <a:pPr lvl="1"/>
            <a:r>
              <a:rPr lang="en-US" dirty="0"/>
              <a:t>Source code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dianalisis</a:t>
            </a:r>
            <a:r>
              <a:rPr lang="en-US" dirty="0"/>
              <a:t> oleh compiler dan </a:t>
            </a:r>
            <a:r>
              <a:rPr lang="en-US" dirty="0" err="1"/>
              <a:t>diterjemahkan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object code dan </a:t>
            </a:r>
            <a:r>
              <a:rPr lang="en-US" dirty="0" err="1"/>
              <a:t>ditulus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file </a:t>
            </a:r>
            <a:r>
              <a:rPr lang="en-US" dirty="0" err="1"/>
              <a:t>objek</a:t>
            </a:r>
            <a:r>
              <a:rPr lang="en-US" dirty="0"/>
              <a:t>/file </a:t>
            </a:r>
            <a:r>
              <a:rPr lang="en-US" dirty="0" err="1"/>
              <a:t>baru</a:t>
            </a:r>
            <a:r>
              <a:rPr lang="en-US" dirty="0"/>
              <a:t>  (COMPILE TIME)</a:t>
            </a:r>
          </a:p>
          <a:p>
            <a:pPr lvl="1"/>
            <a:r>
              <a:rPr lang="en-US" dirty="0"/>
              <a:t>Object code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(RUN TIME)</a:t>
            </a:r>
          </a:p>
          <a:p>
            <a:r>
              <a:rPr lang="en-US" b="1" dirty="0" err="1"/>
              <a:t>Contoh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C, C++, Java </a:t>
            </a:r>
            <a:r>
              <a:rPr lang="en-US" dirty="0" err="1"/>
              <a:t>dsb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70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EC0115-C487-449B-8DB6-1E9FA9C10055}"/>
              </a:ext>
            </a:extLst>
          </p:cNvPr>
          <p:cNvSpPr/>
          <p:nvPr/>
        </p:nvSpPr>
        <p:spPr>
          <a:xfrm>
            <a:off x="0" y="5021944"/>
            <a:ext cx="9144000" cy="15731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10344-94DD-4742-954F-787CA868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Translator: 2) Compiler (2)</a:t>
            </a:r>
            <a:br>
              <a:rPr lang="en-US" dirty="0"/>
            </a:b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8AA9D-BA49-4F70-ABBF-FF9E26BBD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7647"/>
            <a:ext cx="9144000" cy="35269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9CF3DF-D4EB-44DF-A307-A14060946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05172"/>
            <a:ext cx="9144000" cy="572771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>
                <a:latin typeface="Arial Rounded MT Bold" panose="020F0704030504030204" pitchFamily="34" charset="0"/>
              </a:rPr>
              <a:t>C++ Source Code </a:t>
            </a:r>
            <a:r>
              <a:rPr lang="en-US" dirty="0">
                <a:latin typeface="Arial Rounded MT Bold" panose="020F0704030504030204" pitchFamily="34" charset="0"/>
                <a:sym typeface="Wingdings"/>
              </a:rPr>
              <a:t> </a:t>
            </a:r>
            <a:r>
              <a:rPr lang="en-US" u="sng" dirty="0">
                <a:latin typeface="Arial Rounded MT Bold" panose="020F0704030504030204" pitchFamily="34" charset="0"/>
                <a:sym typeface="Wingdings"/>
              </a:rPr>
              <a:t>File Obj</a:t>
            </a:r>
            <a:r>
              <a:rPr lang="en-US" dirty="0">
                <a:latin typeface="Arial Rounded MT Bold" panose="020F0704030504030204" pitchFamily="34" charset="0"/>
                <a:sym typeface="Wingdings"/>
              </a:rPr>
              <a:t>ect  </a:t>
            </a:r>
            <a:r>
              <a:rPr lang="en-US" u="sng" dirty="0">
                <a:latin typeface="Arial Rounded MT Bold" panose="020F0704030504030204" pitchFamily="34" charset="0"/>
                <a:sym typeface="Wingdings"/>
              </a:rPr>
              <a:t>Running</a:t>
            </a:r>
            <a:endParaRPr lang="en-US" u="sng" dirty="0">
              <a:latin typeface="Arial Rounded MT Bold" panose="020F0704030504030204" pitchFamily="34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7A51D55-87FE-4170-A26C-80F5CF9CF654}"/>
              </a:ext>
            </a:extLst>
          </p:cNvPr>
          <p:cNvSpPr/>
          <p:nvPr/>
        </p:nvSpPr>
        <p:spPr>
          <a:xfrm rot="16200000">
            <a:off x="4160907" y="4993860"/>
            <a:ext cx="369336" cy="1573501"/>
          </a:xfrm>
          <a:prstGeom prst="leftBrac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720E3A9-9765-498B-A348-7D389733EE8B}"/>
              </a:ext>
            </a:extLst>
          </p:cNvPr>
          <p:cNvSpPr/>
          <p:nvPr/>
        </p:nvSpPr>
        <p:spPr>
          <a:xfrm rot="16200000">
            <a:off x="6171152" y="4993858"/>
            <a:ext cx="369331" cy="1573501"/>
          </a:xfrm>
          <a:prstGeom prst="leftBrac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5CF72-4D75-4A27-8BB8-248BC9E65E3D}"/>
              </a:ext>
            </a:extLst>
          </p:cNvPr>
          <p:cNvSpPr txBox="1"/>
          <p:nvPr/>
        </p:nvSpPr>
        <p:spPr>
          <a:xfrm>
            <a:off x="3222173" y="6151711"/>
            <a:ext cx="208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Rounded MT Bold" panose="020F0704030504030204" pitchFamily="34" charset="0"/>
              </a:rPr>
              <a:t>COMPILE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D4716-59C4-4FA7-BCA8-C82BE583AE26}"/>
              </a:ext>
            </a:extLst>
          </p:cNvPr>
          <p:cNvSpPr txBox="1"/>
          <p:nvPr/>
        </p:nvSpPr>
        <p:spPr>
          <a:xfrm>
            <a:off x="5658791" y="6133447"/>
            <a:ext cx="148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Rounded MT Bold" panose="020F0704030504030204" pitchFamily="34" charset="0"/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2789026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3F5E-92A6-4FA4-AE4D-AA3F9D65A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Kode</a:t>
            </a:r>
            <a:r>
              <a:rPr lang="en-US" dirty="0"/>
              <a:t> C++</a:t>
            </a:r>
            <a:br>
              <a:rPr lang="en-US" dirty="0"/>
            </a:br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31C70A-8467-40EB-85C2-D9E9CE22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0964"/>
            <a:ext cx="4508047" cy="3173037"/>
          </a:xfr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//STRUKTUR 1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preprocessor_directive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&lt;statement&gt; 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&lt;statement&gt; 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&lt;statement&gt; 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1;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C72A3-43F5-413B-9960-F51A95196C19}"/>
              </a:ext>
            </a:extLst>
          </p:cNvPr>
          <p:cNvSpPr txBox="1">
            <a:spLocks/>
          </p:cNvSpPr>
          <p:nvPr/>
        </p:nvSpPr>
        <p:spPr>
          <a:xfrm>
            <a:off x="4635954" y="890964"/>
            <a:ext cx="4508046" cy="31730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Brush Script MT" pitchFamily="66" charset="0"/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//STRUKTUR 2</a:t>
            </a:r>
          </a:p>
          <a:p>
            <a:pPr marL="0" indent="0">
              <a:buFont typeface="Brush Script MT" pitchFamily="66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preprocessor_directive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Brush Script MT" pitchFamily="66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</a:p>
          <a:p>
            <a:pPr marL="0" indent="0">
              <a:buFont typeface="Brush Script MT" pitchFamily="66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&lt;statement&gt; ;</a:t>
            </a:r>
          </a:p>
          <a:p>
            <a:pPr marL="0" indent="0">
              <a:buFont typeface="Brush Script MT" pitchFamily="66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&lt;statement&gt; ;</a:t>
            </a:r>
          </a:p>
          <a:p>
            <a:pPr marL="0" indent="0">
              <a:buFont typeface="Brush Script MT" pitchFamily="66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&lt;statement&gt; ;</a:t>
            </a:r>
          </a:p>
          <a:p>
            <a:pPr marL="0" indent="0">
              <a:buFont typeface="Brush Script MT" pitchFamily="66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615EA1-E1DD-4C46-ABE2-A17071D5C406}"/>
              </a:ext>
            </a:extLst>
          </p:cNvPr>
          <p:cNvSpPr txBox="1">
            <a:spLocks/>
          </p:cNvSpPr>
          <p:nvPr/>
        </p:nvSpPr>
        <p:spPr>
          <a:xfrm>
            <a:off x="0" y="4223656"/>
            <a:ext cx="9144000" cy="26343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363538">
              <a:buFont typeface="+mj-lt"/>
              <a:buAutoNum type="alphaLcParenR"/>
            </a:pPr>
            <a:r>
              <a:rPr lang="en-US" b="1" dirty="0">
                <a:solidFill>
                  <a:srgbClr val="FF0000"/>
                </a:solidFill>
              </a:rPr>
              <a:t>Preprocessor Directive </a:t>
            </a:r>
            <a:r>
              <a:rPr lang="en-US" dirty="0"/>
              <a:t>: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mengikutsertakan</a:t>
            </a:r>
            <a:r>
              <a:rPr lang="en-US" dirty="0"/>
              <a:t> file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berkas-berkas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pendefinisian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makro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pPr marL="363538" indent="-363538">
              <a:buFont typeface="+mj-lt"/>
              <a:buAutoNum type="alphaLcParenR"/>
            </a:pPr>
            <a:r>
              <a:rPr lang="en-US" b="1" dirty="0" err="1">
                <a:solidFill>
                  <a:srgbClr val="FF0000"/>
                </a:solidFill>
              </a:rPr>
              <a:t>Fungsi</a:t>
            </a:r>
            <a:r>
              <a:rPr lang="en-US" b="1" dirty="0">
                <a:solidFill>
                  <a:srgbClr val="FF0000"/>
                </a:solidFill>
              </a:rPr>
              <a:t> main() </a:t>
            </a:r>
            <a:r>
              <a:rPr lang="en-US" dirty="0"/>
              <a:t>: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program yang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. Program C/C++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main()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langsung</a:t>
            </a:r>
            <a:endParaRPr lang="en-US" dirty="0"/>
          </a:p>
          <a:p>
            <a:pPr marL="363538" indent="-363538">
              <a:buFont typeface="+mj-lt"/>
              <a:buAutoNum type="alphaLcParenR"/>
            </a:pPr>
            <a:r>
              <a:rPr lang="en-US" b="1" dirty="0">
                <a:solidFill>
                  <a:srgbClr val="FF0000"/>
                </a:solidFill>
              </a:rPr>
              <a:t>Statement</a:t>
            </a:r>
            <a:r>
              <a:rPr lang="en-US" dirty="0"/>
              <a:t> :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Dan </a:t>
            </a:r>
            <a:r>
              <a:rPr lang="en-US" dirty="0" err="1"/>
              <a:t>setiap</a:t>
            </a:r>
            <a:r>
              <a:rPr lang="en-US" dirty="0"/>
              <a:t> statement </a:t>
            </a:r>
            <a:r>
              <a:rPr lang="en-US" dirty="0" err="1"/>
              <a:t>diakhiri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33910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6DEB-1C63-4A9D-8D46-F686B57E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a) </a:t>
            </a:r>
            <a:r>
              <a:rPr lang="en-US" dirty="0" err="1">
                <a:sym typeface="Wingdings" panose="05000000000000000000" pitchFamily="2" charset="2"/>
              </a:rPr>
              <a:t>Sintaks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Penulisan</a:t>
            </a:r>
            <a:r>
              <a:rPr lang="en-US" dirty="0">
                <a:sym typeface="Wingdings" panose="05000000000000000000" pitchFamily="2" charset="2"/>
              </a:rPr>
              <a:t> Preprocessor Directive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03263-6F24-4495-8AB5-B9BF9294A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nama_header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00" dirty="0"/>
          </a:p>
          <a:p>
            <a:r>
              <a:rPr lang="en-US" b="1" dirty="0"/>
              <a:t>#include</a:t>
            </a:r>
            <a:r>
              <a:rPr lang="en-US" dirty="0"/>
              <a:t> :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pemanggil</a:t>
            </a:r>
            <a:r>
              <a:rPr lang="en-US" dirty="0"/>
              <a:t> header.</a:t>
            </a:r>
          </a:p>
          <a:p>
            <a:r>
              <a:rPr lang="en-US" b="1" dirty="0"/>
              <a:t>&lt;</a:t>
            </a:r>
            <a:r>
              <a:rPr lang="en-US" b="1" dirty="0" err="1"/>
              <a:t>nama_header</a:t>
            </a:r>
            <a:r>
              <a:rPr lang="en-US" b="1" dirty="0"/>
              <a:t>&gt;</a:t>
            </a:r>
            <a:r>
              <a:rPr lang="en-US" dirty="0"/>
              <a:t> : </a:t>
            </a:r>
            <a:r>
              <a:rPr lang="en-US" dirty="0" err="1"/>
              <a:t>masukkan</a:t>
            </a:r>
            <a:r>
              <a:rPr lang="en-US" dirty="0"/>
              <a:t> file header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. </a:t>
            </a:r>
          </a:p>
          <a:p>
            <a:r>
              <a:rPr lang="en-US" dirty="0" err="1"/>
              <a:t>Contoh</a:t>
            </a:r>
            <a:r>
              <a:rPr lang="en-US" dirty="0"/>
              <a:t>: 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 err="1"/>
              <a:t>Artinya</a:t>
            </a:r>
            <a:r>
              <a:rPr lang="en-US" dirty="0"/>
              <a:t> file header </a:t>
            </a:r>
            <a:r>
              <a:rPr lang="en-US" b="1" dirty="0"/>
              <a:t>iostream</a:t>
            </a:r>
            <a:r>
              <a:rPr lang="en-US" dirty="0"/>
              <a:t> </a:t>
            </a:r>
            <a:r>
              <a:rPr lang="en-US" dirty="0" err="1"/>
              <a:t>diload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program </a:t>
            </a:r>
            <a:r>
              <a:rPr lang="en-US" dirty="0" err="1"/>
              <a:t>tsb</a:t>
            </a:r>
            <a:r>
              <a:rPr lang="en-US" dirty="0"/>
              <a:t>.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549C1-F3DA-4748-AC04-B7DAE1B96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846" y="3359332"/>
            <a:ext cx="5081251" cy="23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23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6697-EA3C-45F4-B21C-5CC6A704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Sintaks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Penulisan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fungsi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main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BC71-72BB-4E9F-ADA3-FE40C8ADB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/>
              <a:t>int</a:t>
            </a:r>
            <a:r>
              <a:rPr lang="en-US" dirty="0"/>
              <a:t>. </a:t>
            </a:r>
            <a:r>
              <a:rPr lang="en-US" dirty="0" err="1"/>
              <a:t>Beberapa</a:t>
            </a:r>
            <a:r>
              <a:rPr lang="en-US" dirty="0"/>
              <a:t> compiler </a:t>
            </a:r>
            <a:r>
              <a:rPr lang="en-US" dirty="0" err="1"/>
              <a:t>mengharuskan</a:t>
            </a:r>
            <a:r>
              <a:rPr lang="en-US" dirty="0"/>
              <a:t>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b="1" dirty="0"/>
              <a:t>int.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int </a:t>
            </a:r>
            <a:r>
              <a:rPr lang="en-US" dirty="0" err="1"/>
              <a:t>makafungsi</a:t>
            </a:r>
            <a:r>
              <a:rPr lang="en-US" dirty="0"/>
              <a:t> main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diakhiri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return 1</a:t>
            </a:r>
            <a:r>
              <a:rPr lang="en-US" dirty="0"/>
              <a:t>.</a:t>
            </a:r>
            <a:r>
              <a:rPr lang="en-US" b="1" dirty="0"/>
              <a:t> </a:t>
            </a:r>
            <a:r>
              <a:rPr lang="en-US" dirty="0" err="1"/>
              <a:t>Jika</a:t>
            </a:r>
            <a:r>
              <a:rPr lang="en-US" dirty="0"/>
              <a:t> void, </a:t>
            </a:r>
            <a:r>
              <a:rPr lang="en-US" dirty="0" err="1"/>
              <a:t>fungsi</a:t>
            </a:r>
            <a:r>
              <a:rPr lang="en-US" dirty="0"/>
              <a:t> main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diakhiri</a:t>
            </a:r>
            <a:r>
              <a:rPr lang="en-US" dirty="0"/>
              <a:t> </a:t>
            </a:r>
            <a:r>
              <a:rPr lang="en-US" b="1" dirty="0"/>
              <a:t>return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Nama </a:t>
            </a:r>
            <a:r>
              <a:rPr lang="en-US" dirty="0" err="1"/>
              <a:t>fungsi</a:t>
            </a:r>
            <a:r>
              <a:rPr lang="en-US" dirty="0"/>
              <a:t> main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dan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(), </a:t>
            </a:r>
            <a:r>
              <a:rPr lang="en-US" dirty="0" err="1"/>
              <a:t>seperti</a:t>
            </a:r>
            <a:r>
              <a:rPr lang="en-US" dirty="0"/>
              <a:t> main()</a:t>
            </a:r>
          </a:p>
          <a:p>
            <a:r>
              <a:rPr lang="en-US" dirty="0" err="1"/>
              <a:t>Kemudian</a:t>
            </a:r>
            <a:r>
              <a:rPr lang="en-US" dirty="0"/>
              <a:t> statement-statement </a:t>
            </a:r>
            <a:r>
              <a:rPr lang="en-US" dirty="0" err="1"/>
              <a:t>dituliskan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{……..}</a:t>
            </a:r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            void main(){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&lt;statement&gt;;		   &lt;statement&gt;;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&lt;statement&gt;;		   &lt;statement&gt;;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1;		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D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112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EAF7-B8C6-4BD2-8763-E47DFFA6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Sintaks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Statement</a:t>
            </a:r>
            <a:endParaRPr lang="en-ID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9783B2-B0F3-4773-8472-6C9264C21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645707"/>
            <a:ext cx="8319407" cy="259246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b="1" dirty="0" err="1"/>
              <a:t>printf</a:t>
            </a:r>
            <a:r>
              <a:rPr lang="en-US" b="1" dirty="0"/>
              <a:t>(“……….”);</a:t>
            </a:r>
          </a:p>
          <a:p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preprocessor directive </a:t>
            </a:r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449263" lvl="1" indent="0">
              <a:buNone/>
            </a:pPr>
            <a:r>
              <a:rPr lang="en-US" sz="2600" b="1" dirty="0" err="1"/>
              <a:t>printf</a:t>
            </a:r>
            <a:r>
              <a:rPr lang="en-US" sz="2600" b="1" dirty="0"/>
              <a:t>(“Hello World”);</a:t>
            </a:r>
          </a:p>
          <a:p>
            <a:pPr marL="449263" lvl="1" indent="0">
              <a:buNone/>
            </a:pPr>
            <a:r>
              <a:rPr lang="en-US" sz="2600" b="1" dirty="0" err="1"/>
              <a:t>printf</a:t>
            </a:r>
            <a:r>
              <a:rPr lang="en-US" sz="2600" b="1" dirty="0"/>
              <a:t>(“</a:t>
            </a:r>
            <a:r>
              <a:rPr lang="en-US" sz="2600" b="1" dirty="0" err="1"/>
              <a:t>Nama</a:t>
            </a:r>
            <a:r>
              <a:rPr lang="en-US" sz="2600" b="1" dirty="0"/>
              <a:t> \t : Imam F \n”);</a:t>
            </a:r>
          </a:p>
          <a:p>
            <a:pPr marL="449263" lvl="1" indent="0">
              <a:buNone/>
            </a:pPr>
            <a:r>
              <a:rPr lang="en-US" sz="2600" b="1" dirty="0" err="1"/>
              <a:t>printf</a:t>
            </a:r>
            <a:r>
              <a:rPr lang="en-US" sz="2600" b="1" dirty="0"/>
              <a:t>(“</a:t>
            </a:r>
            <a:r>
              <a:rPr lang="en-US" sz="2600" b="1" dirty="0" err="1"/>
              <a:t>Nilai</a:t>
            </a:r>
            <a:r>
              <a:rPr lang="en-US" sz="2600" b="1" dirty="0"/>
              <a:t> </a:t>
            </a:r>
            <a:r>
              <a:rPr lang="en-US" sz="2600" b="1" dirty="0" err="1"/>
              <a:t>Panjang</a:t>
            </a:r>
            <a:r>
              <a:rPr lang="en-US" sz="2600" b="1" dirty="0"/>
              <a:t> = %</a:t>
            </a:r>
            <a:r>
              <a:rPr lang="en-US" sz="2600" b="1" dirty="0" err="1"/>
              <a:t>i</a:t>
            </a:r>
            <a:r>
              <a:rPr lang="en-US" sz="2600" b="1" dirty="0"/>
              <a:t> \n”, p);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0FCEC8-E7BD-4993-937A-C14714F5F53F}"/>
              </a:ext>
            </a:extLst>
          </p:cNvPr>
          <p:cNvSpPr txBox="1"/>
          <p:nvPr/>
        </p:nvSpPr>
        <p:spPr>
          <a:xfrm>
            <a:off x="0" y="4379262"/>
            <a:ext cx="9144000" cy="21236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/>
              <a:t> </a:t>
            </a:r>
            <a:r>
              <a:rPr lang="en-US" sz="2200" b="1" dirty="0">
                <a:solidFill>
                  <a:srgbClr val="FF0000"/>
                </a:solidFill>
              </a:rPr>
              <a:t>\t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menampilkan</a:t>
            </a:r>
            <a:r>
              <a:rPr lang="en-US" sz="2200" dirty="0"/>
              <a:t> tab, </a:t>
            </a:r>
            <a:r>
              <a:rPr lang="en-US" sz="2200" b="1" dirty="0">
                <a:solidFill>
                  <a:srgbClr val="FF0000"/>
                </a:solidFill>
              </a:rPr>
              <a:t>\n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menampilkan</a:t>
            </a:r>
            <a:r>
              <a:rPr lang="en-US" sz="2200" dirty="0"/>
              <a:t> </a:t>
            </a:r>
            <a:r>
              <a:rPr lang="en-US" sz="2200" dirty="0" err="1"/>
              <a:t>ganti</a:t>
            </a:r>
            <a:r>
              <a:rPr lang="en-US" sz="2200" dirty="0"/>
              <a:t> </a:t>
            </a:r>
            <a:r>
              <a:rPr lang="en-US" sz="2200" dirty="0" err="1"/>
              <a:t>baris</a:t>
            </a: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 </a:t>
            </a:r>
            <a:r>
              <a:rPr lang="en-US" sz="2200" b="1" dirty="0">
                <a:solidFill>
                  <a:srgbClr val="FF0000"/>
                </a:solidFill>
              </a:rPr>
              <a:t>%</a:t>
            </a:r>
            <a:r>
              <a:rPr lang="en-US" sz="2200" b="1" dirty="0" err="1">
                <a:solidFill>
                  <a:srgbClr val="FF0000"/>
                </a:solidFill>
              </a:rPr>
              <a:t>i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menampilkan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yang </a:t>
            </a:r>
            <a:r>
              <a:rPr lang="en-US" sz="2200" dirty="0" err="1"/>
              <a:t>ada</a:t>
            </a:r>
            <a:r>
              <a:rPr lang="en-US" sz="2200" dirty="0"/>
              <a:t> di </a:t>
            </a:r>
            <a:r>
              <a:rPr lang="en-US" sz="2200" dirty="0" err="1"/>
              <a:t>variabel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FF0000"/>
                </a:solidFill>
              </a:rPr>
              <a:t>p. </a:t>
            </a:r>
            <a:r>
              <a:rPr lang="en-US" sz="2200" dirty="0" err="1"/>
              <a:t>Asumsinya</a:t>
            </a:r>
            <a:r>
              <a:rPr lang="en-US" sz="2200" dirty="0"/>
              <a:t> </a:t>
            </a:r>
            <a:r>
              <a:rPr lang="en-US" sz="2200" dirty="0" err="1"/>
              <a:t>variabel</a:t>
            </a:r>
            <a:r>
              <a:rPr lang="en-US" sz="2200" dirty="0"/>
              <a:t> p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tipe</a:t>
            </a:r>
            <a:r>
              <a:rPr lang="en-US" sz="2200" dirty="0"/>
              <a:t> data integer.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menampilkan</a:t>
            </a:r>
            <a:r>
              <a:rPr lang="en-US" sz="2200" dirty="0"/>
              <a:t> data Float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%f, </a:t>
            </a:r>
            <a:r>
              <a:rPr lang="en-US" sz="2200" dirty="0" err="1"/>
              <a:t>jika</a:t>
            </a:r>
            <a:r>
              <a:rPr lang="en-US" sz="2200" dirty="0"/>
              <a:t> Char </a:t>
            </a:r>
            <a:r>
              <a:rPr lang="en-US" sz="2200" dirty="0" err="1"/>
              <a:t>digunakan</a:t>
            </a:r>
            <a:r>
              <a:rPr lang="en-US" sz="2200" dirty="0"/>
              <a:t> %c, </a:t>
            </a:r>
            <a:r>
              <a:rPr lang="en-US" sz="2200" dirty="0" err="1"/>
              <a:t>jika</a:t>
            </a:r>
            <a:r>
              <a:rPr lang="en-US" sz="2200" dirty="0"/>
              <a:t> String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</a:t>
            </a:r>
            <a:r>
              <a:rPr lang="en-US" sz="2200" dirty="0" err="1"/>
              <a:t>karakter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%s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 err="1">
                <a:solidFill>
                  <a:srgbClr val="000000"/>
                </a:solidFill>
              </a:rPr>
              <a:t>Perhatikan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penggunaan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tanda</a:t>
            </a:r>
            <a:r>
              <a:rPr lang="en-US" sz="2200" dirty="0">
                <a:solidFill>
                  <a:srgbClr val="000000"/>
                </a:solidFill>
              </a:rPr>
              <a:t> “…”</a:t>
            </a:r>
          </a:p>
        </p:txBody>
      </p:sp>
    </p:spTree>
    <p:extLst>
      <p:ext uri="{BB962C8B-B14F-4D97-AF65-F5344CB8AC3E}">
        <p14:creationId xmlns:p14="http://schemas.microsoft.com/office/powerpoint/2010/main" val="786009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56B3-E2AF-42AD-8E77-3AF776CC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c) </a:t>
            </a:r>
            <a:r>
              <a:rPr lang="en-US" dirty="0" err="1"/>
              <a:t>Komentar</a:t>
            </a:r>
            <a:r>
              <a:rPr lang="en-US" dirty="0"/>
              <a:t> di Bahasa C++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51572-35AA-4E01-8EE9-882783032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85967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D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comment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D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block comment */</a:t>
            </a:r>
            <a:endParaRPr lang="en-ID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Blok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keterangan</a:t>
            </a:r>
            <a:r>
              <a:rPr lang="en-US" sz="2400" dirty="0"/>
              <a:t> </a:t>
            </a:r>
            <a:r>
              <a:rPr lang="en-US" sz="2400" dirty="0" err="1"/>
              <a:t>tambahan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Dalam</a:t>
            </a:r>
            <a:r>
              <a:rPr lang="en-US" sz="2400" dirty="0"/>
              <a:t> source code,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komentar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diabaikan</a:t>
            </a:r>
            <a:r>
              <a:rPr lang="en-US" sz="2400" dirty="0">
                <a:solidFill>
                  <a:srgbClr val="FF0000"/>
                </a:solidFill>
              </a:rPr>
              <a:t> oleh compiler</a:t>
            </a:r>
            <a:r>
              <a:rPr lang="en-US" sz="2400" dirty="0"/>
              <a:t>.</a:t>
            </a:r>
            <a:endParaRPr lang="en-ID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E4E016-D207-4491-B17F-99909F630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19" y="3357640"/>
            <a:ext cx="5331317" cy="350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21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3536-2B74-4E16-AE2E-D8E71D85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</a:t>
            </a:r>
            <a:r>
              <a:rPr lang="en-US" dirty="0" err="1"/>
              <a:t>Contoh</a:t>
            </a:r>
            <a:r>
              <a:rPr lang="en-US" dirty="0"/>
              <a:t> Coding di C++ (1)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2C482-52E5-4EF1-879F-4E8E5C6A9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FA048-348A-4C05-988E-630A66D71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9724"/>
            <a:ext cx="9144000" cy="573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25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3536-2B74-4E16-AE2E-D8E71D85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</a:t>
            </a:r>
            <a:r>
              <a:rPr lang="en-US" dirty="0" err="1"/>
              <a:t>Contoh</a:t>
            </a:r>
            <a:r>
              <a:rPr lang="en-US" dirty="0"/>
              <a:t> Coding di C++ (2)</a:t>
            </a:r>
            <a:br>
              <a:rPr lang="en-US" dirty="0"/>
            </a:b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6BCE4-E6F1-473B-8ABE-AFCE9641E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9724"/>
            <a:ext cx="9144000" cy="584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1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265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Dawson, Michael. 2014. Beginning C++ Through Game Programming. USA-Course Technology, a part of Cengage Learning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d-ID" sz="1780" dirty="0"/>
              <a:t>Fachrurrozi, M. 20. Konsep dan Aplikasi Pemrograman Menggunakan Borland C++ Builder 6</a:t>
            </a:r>
            <a:endParaRPr lang="en-US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nn-NO" sz="1780" dirty="0"/>
              <a:t>Hendra. 2004. C, C++ Programming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Koening</a:t>
            </a:r>
            <a:r>
              <a:rPr lang="en-US" sz="1780" dirty="0"/>
              <a:t>, Andrew and E. Moo, Barbara. 2000. Accelerated-C++. USA-Addison Wesley 387page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Koening</a:t>
            </a:r>
            <a:r>
              <a:rPr lang="en-US" sz="1780" dirty="0"/>
              <a:t>, Andrew and E. Moo, Barbara. 2000. Accelerated-C++. USA-Addison Wesley 418page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Liberty, Jesse and Jones, Bradley. 2005. Teach Yourself C++ in 21 Days 5th Edition. USA-</a:t>
            </a:r>
            <a:r>
              <a:rPr lang="en-US" sz="1780" dirty="0" err="1"/>
              <a:t>Sams</a:t>
            </a:r>
            <a:r>
              <a:rPr lang="en-US" sz="1780" dirty="0"/>
              <a:t>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Meyers, Scott. 2014. Effective Modern C++_ 42 Specific Ways to Improve Your Use of C++11 and C++14.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sv-SE" sz="1780" dirty="0"/>
              <a:t>Munir, Rinaldi. 2010. Matematika Diskrit Ed 3. Penerbit Informatika  Bandung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d-ID" sz="1780" dirty="0"/>
              <a:t>Munir, RInaldi. 2011. Algoritma dan Pemrograman dalam Bahasa Pascal dan C</a:t>
            </a:r>
            <a:endParaRPr lang="en-US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Prata</a:t>
            </a:r>
            <a:r>
              <a:rPr lang="en-US" sz="1780" dirty="0"/>
              <a:t>, Stephen. 2005. C++ Primer Plus 5th Edition. USA-</a:t>
            </a:r>
            <a:r>
              <a:rPr lang="en-US" sz="1780" dirty="0" err="1"/>
              <a:t>Sams</a:t>
            </a:r>
            <a:r>
              <a:rPr lang="en-US" sz="1780" dirty="0"/>
              <a:t>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Prata</a:t>
            </a:r>
            <a:r>
              <a:rPr lang="en-US" sz="1780" dirty="0"/>
              <a:t>, Stephen. 2012. C++ Primer Plus 6th Edition. USA-Addison </a:t>
            </a:r>
            <a:r>
              <a:rPr lang="en-US" sz="1780" dirty="0" err="1"/>
              <a:t>Welley</a:t>
            </a:r>
            <a:endParaRPr lang="en-US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Randy Davis, Stephen. 2004. C++ For DUMMIES. </a:t>
            </a:r>
            <a:r>
              <a:rPr lang="en-US" sz="1780" dirty="0" err="1"/>
              <a:t>Indiana,Canada</a:t>
            </a:r>
            <a:r>
              <a:rPr lang="en-US" sz="1780" dirty="0"/>
              <a:t>-Wiley Publishing</a:t>
            </a:r>
            <a:endParaRPr lang="id-ID" sz="1780" dirty="0"/>
          </a:p>
        </p:txBody>
      </p:sp>
    </p:spTree>
    <p:extLst>
      <p:ext uri="{BB962C8B-B14F-4D97-AF65-F5344CB8AC3E}">
        <p14:creationId xmlns:p14="http://schemas.microsoft.com/office/powerpoint/2010/main" val="123522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prender programaciÃ³n web">
            <a:extLst>
              <a:ext uri="{FF2B5EF4-FFF2-40B4-BE49-F238E27FC236}">
                <a16:creationId xmlns:a16="http://schemas.microsoft.com/office/drawing/2014/main" id="{4CCDC42C-C82C-4C85-95A5-A173A2311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55" y="314600"/>
            <a:ext cx="6800936" cy="383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4E1109D-B1D5-4117-B7B7-585FB22DB08B}"/>
              </a:ext>
            </a:extLst>
          </p:cNvPr>
          <p:cNvSpPr/>
          <p:nvPr/>
        </p:nvSpPr>
        <p:spPr>
          <a:xfrm>
            <a:off x="2117260" y="4289823"/>
            <a:ext cx="3115354" cy="5132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Coding/ Scripting</a:t>
            </a:r>
            <a:endParaRPr lang="en-ID" b="1" dirty="0">
              <a:latin typeface="Agency FB" panose="020B05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BD3029-AE4B-465F-9D26-E2F06F9072DC}"/>
              </a:ext>
            </a:extLst>
          </p:cNvPr>
          <p:cNvSpPr/>
          <p:nvPr/>
        </p:nvSpPr>
        <p:spPr>
          <a:xfrm>
            <a:off x="2117260" y="4923669"/>
            <a:ext cx="3136912" cy="13330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Bahasa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matakuliah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r>
              <a:rPr lang="en-US" sz="3200" b="1" dirty="0"/>
              <a:t>C++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410646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392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Rao, Siddhartha. 2012. </a:t>
            </a:r>
            <a:r>
              <a:rPr lang="en-US" sz="1780" dirty="0" err="1"/>
              <a:t>Sams</a:t>
            </a:r>
            <a:r>
              <a:rPr lang="en-US" sz="1780" dirty="0"/>
              <a:t> teach yourself C++ in one hour a day 7th edition. Pearson Education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Sebesta, Robert. 2012. Concept of programming languages </a:t>
            </a:r>
            <a:r>
              <a:rPr lang="en-US" sz="1780" dirty="0" err="1"/>
              <a:t>edisi</a:t>
            </a:r>
            <a:r>
              <a:rPr lang="en-US" sz="1780" dirty="0"/>
              <a:t> 10th Addison Wesley Pub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Sethi, Ravi etc. 1986. Compiler Principles, Technique, and Tools. Pearson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Sethi</a:t>
            </a:r>
            <a:r>
              <a:rPr lang="en-US" sz="1780" dirty="0"/>
              <a:t>, Ravi etc. 2007. Programing languages </a:t>
            </a:r>
            <a:r>
              <a:rPr lang="en-US" sz="1780" dirty="0" err="1"/>
              <a:t>consepts</a:t>
            </a:r>
            <a:r>
              <a:rPr lang="en-US" sz="1780" dirty="0"/>
              <a:t> and </a:t>
            </a:r>
            <a:r>
              <a:rPr lang="en-US" sz="1780" dirty="0" err="1"/>
              <a:t>Construcst</a:t>
            </a:r>
            <a:r>
              <a:rPr lang="en-US" sz="1780" dirty="0"/>
              <a:t>, </a:t>
            </a:r>
            <a:r>
              <a:rPr lang="en-US" sz="1780" dirty="0" err="1"/>
              <a:t>addison</a:t>
            </a:r>
            <a:r>
              <a:rPr lang="en-US" sz="1780" dirty="0"/>
              <a:t> Wesley 2nd, Publ.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SMK N 1 Cianjur. RPL PEMROGRAMAN DASAR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1997. The C++ Programming Language 3rd Edition. Addison-Wesley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2013. The C++ Programming Language 4th Edition. Addison-Wesley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2014. Programming  Principles and Practice Using C++Second Edition. USA-Pearson –full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2014. Programming  Principles and Practice Using C++Second Edition. USA-Pearson -sample chapter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Suprapto. 2008. Bahasa Pemrograman untuk SMK. Indonesia-DitPSMK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Wibisono, Samuel. 2008. Matematika Diskrit Edisi 2 . Graha Ilmu</a:t>
            </a:r>
          </a:p>
        </p:txBody>
      </p:sp>
    </p:spTree>
    <p:extLst>
      <p:ext uri="{BB962C8B-B14F-4D97-AF65-F5344CB8AC3E}">
        <p14:creationId xmlns:p14="http://schemas.microsoft.com/office/powerpoint/2010/main" val="157046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A408-E455-461B-8F50-409F7E14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03. Dasar </a:t>
            </a:r>
            <a:r>
              <a:rPr lang="en-US" b="1" dirty="0" err="1"/>
              <a:t>Pemrograman</a:t>
            </a:r>
            <a:r>
              <a:rPr lang="en-US" b="1" dirty="0"/>
              <a:t> Bahasa C++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108A-CF8C-453B-9484-B5A4EEF1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>
                <a:latin typeface="Agency FB" panose="020B0503020202020204" pitchFamily="34" charset="0"/>
              </a:rPr>
              <a:t>Memulai</a:t>
            </a:r>
            <a:r>
              <a:rPr lang="en-US" dirty="0">
                <a:latin typeface="Agency FB" panose="020B0503020202020204" pitchFamily="34" charset="0"/>
              </a:rPr>
              <a:t> C++ </a:t>
            </a:r>
            <a:r>
              <a:rPr lang="en-US" dirty="0" err="1">
                <a:latin typeface="Agency FB" panose="020B0503020202020204" pitchFamily="34" charset="0"/>
              </a:rPr>
              <a:t>dengan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Codeblock</a:t>
            </a:r>
            <a:endParaRPr lang="en-US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Coding C++</a:t>
            </a:r>
          </a:p>
        </p:txBody>
      </p:sp>
    </p:spTree>
    <p:extLst>
      <p:ext uri="{BB962C8B-B14F-4D97-AF65-F5344CB8AC3E}">
        <p14:creationId xmlns:p14="http://schemas.microsoft.com/office/powerpoint/2010/main" val="145499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4909-074E-4F91-9FDF-3EA3A0D5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Memulai</a:t>
            </a:r>
            <a:r>
              <a:rPr lang="en-US" dirty="0"/>
              <a:t> C++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Codeblock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86208-60B2-4953-B54B-AE721B737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495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FA63-FE0C-4123-A6D4-3A884304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Buka </a:t>
            </a:r>
            <a:r>
              <a:rPr lang="en-US" dirty="0" err="1"/>
              <a:t>aplikasi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2432B-9208-403C-BC99-4C2A9CBD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AC4144-33F7-429F-B3CE-CBB8EF209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3657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4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F629-7B83-421C-A50C-9CFE7262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File </a:t>
            </a:r>
            <a:r>
              <a:rPr lang="en-US" dirty="0">
                <a:sym typeface="Wingdings" panose="05000000000000000000" pitchFamily="2" charset="2"/>
              </a:rPr>
              <a:t> New  Project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733D7-DEE5-4D49-883E-E5834C4EF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FC56F-1DA1-4348-B977-BAD7EDC45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3657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7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B0C4-2871-43F5-9A3E-C5A92261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c. New Form Template : Console Application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Go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3C21A-8673-4BE5-9E23-C22F784B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E14C6-E901-421A-B35A-9B14D90FF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3657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4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3E58-7C0B-4986-80E0-BFCD0693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Console Application : </a:t>
            </a:r>
            <a:r>
              <a:rPr lang="en-US" dirty="0" err="1"/>
              <a:t>centang</a:t>
            </a:r>
            <a:r>
              <a:rPr lang="en-US" dirty="0"/>
              <a:t> skip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Next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E0C0-B81D-4E9F-8363-B85650E57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A45C8-6581-40D1-9345-5D3DC442D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3657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1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3999</TotalTime>
  <Words>1210</Words>
  <Application>Microsoft Office PowerPoint</Application>
  <PresentationFormat>On-screen Show (4:3)</PresentationFormat>
  <Paragraphs>164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Adobe Heiti Std R</vt:lpstr>
      <vt:lpstr>Agency FB</vt:lpstr>
      <vt:lpstr>Arial</vt:lpstr>
      <vt:lpstr>Arial Rounded MT Bold</vt:lpstr>
      <vt:lpstr>Brush Script MT</vt:lpstr>
      <vt:lpstr>Calibri</vt:lpstr>
      <vt:lpstr>Calibri Light</vt:lpstr>
      <vt:lpstr>Courier New</vt:lpstr>
      <vt:lpstr>Rockwell</vt:lpstr>
      <vt:lpstr>Segoe UI Semilight</vt:lpstr>
      <vt:lpstr>Wingdings</vt:lpstr>
      <vt:lpstr>Office Theme</vt:lpstr>
      <vt:lpstr>ALGORITMA PEMROGRAMAN 03. Dasar Pemrograman Bahasa C++</vt:lpstr>
      <vt:lpstr>ALGORITMA PEMROGRAMAN </vt:lpstr>
      <vt:lpstr>PowerPoint Presentation</vt:lpstr>
      <vt:lpstr>03. Dasar Pemrograman Bahasa C++</vt:lpstr>
      <vt:lpstr>1. Memulai C++ dengan Codeblock</vt:lpstr>
      <vt:lpstr>a. Buka aplikasi </vt:lpstr>
      <vt:lpstr>b. File  New  Project </vt:lpstr>
      <vt:lpstr>c. New Form Template : Console Application  Go </vt:lpstr>
      <vt:lpstr>d. Console Application : centang skip  Next </vt:lpstr>
      <vt:lpstr>d. Console Application : C++  Next </vt:lpstr>
      <vt:lpstr>d. Console Application</vt:lpstr>
      <vt:lpstr>e. Console Application  Finish </vt:lpstr>
      <vt:lpstr>f. Hasil buat file </vt:lpstr>
      <vt:lpstr>g. Berkas C++ : Sources  main.cpp </vt:lpstr>
      <vt:lpstr>h. Compile : Build and run  </vt:lpstr>
      <vt:lpstr>i. Hasil build and run </vt:lpstr>
      <vt:lpstr>2. Coding C++</vt:lpstr>
      <vt:lpstr>a. Translator</vt:lpstr>
      <vt:lpstr>a. Translator: 1) Intrepeter</vt:lpstr>
      <vt:lpstr>a. Translator: 2) Compiler</vt:lpstr>
      <vt:lpstr>a. Translator: 2) Compiler (2) </vt:lpstr>
      <vt:lpstr>b. Kode C++ </vt:lpstr>
      <vt:lpstr>a) Sintaks Penulisan Preprocessor Directive</vt:lpstr>
      <vt:lpstr>b) Sintaks Penulisan fungsi main</vt:lpstr>
      <vt:lpstr>c) Sintaks Statement</vt:lpstr>
      <vt:lpstr>c) Komentar di Bahasa C++</vt:lpstr>
      <vt:lpstr>d. Contoh Coding di C++ (1) </vt:lpstr>
      <vt:lpstr>d. Contoh Coding di C++ (2) </vt:lpstr>
      <vt:lpstr>Referensi (1)</vt:lpstr>
      <vt:lpstr>Referensi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3479</cp:revision>
  <dcterms:created xsi:type="dcterms:W3CDTF">2016-09-02T03:38:50Z</dcterms:created>
  <dcterms:modified xsi:type="dcterms:W3CDTF">2018-09-18T07:34:36Z</dcterms:modified>
</cp:coreProperties>
</file>