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6" r:id="rId2"/>
    <p:sldId id="426" r:id="rId3"/>
    <p:sldId id="430" r:id="rId4"/>
    <p:sldId id="448" r:id="rId5"/>
    <p:sldId id="454" r:id="rId6"/>
    <p:sldId id="458" r:id="rId7"/>
    <p:sldId id="460" r:id="rId8"/>
    <p:sldId id="463" r:id="rId9"/>
    <p:sldId id="484" r:id="rId10"/>
    <p:sldId id="455" r:id="rId11"/>
    <p:sldId id="461" r:id="rId12"/>
    <p:sldId id="462" r:id="rId13"/>
    <p:sldId id="483" r:id="rId14"/>
    <p:sldId id="470" r:id="rId15"/>
    <p:sldId id="464" r:id="rId16"/>
    <p:sldId id="466" r:id="rId17"/>
    <p:sldId id="465" r:id="rId18"/>
    <p:sldId id="456" r:id="rId19"/>
    <p:sldId id="467" r:id="rId20"/>
    <p:sldId id="468" r:id="rId21"/>
    <p:sldId id="457" r:id="rId22"/>
    <p:sldId id="471" r:id="rId23"/>
    <p:sldId id="475" r:id="rId24"/>
    <p:sldId id="472" r:id="rId25"/>
    <p:sldId id="476" r:id="rId26"/>
    <p:sldId id="473" r:id="rId27"/>
    <p:sldId id="477" r:id="rId28"/>
    <p:sldId id="474" r:id="rId29"/>
    <p:sldId id="478" r:id="rId30"/>
    <p:sldId id="469" r:id="rId31"/>
    <p:sldId id="479" r:id="rId32"/>
    <p:sldId id="480" r:id="rId33"/>
    <p:sldId id="481" r:id="rId34"/>
    <p:sldId id="482" r:id="rId35"/>
    <p:sldId id="452" r:id="rId36"/>
    <p:sldId id="45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543" autoAdjust="0"/>
  </p:normalViewPr>
  <p:slideViewPr>
    <p:cSldViewPr snapToGrid="0">
      <p:cViewPr varScale="1">
        <p:scale>
          <a:sx n="81" d="100"/>
          <a:sy n="81" d="100"/>
        </p:scale>
        <p:origin x="36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01. </a:t>
          </a:r>
          <a:r>
            <a:rPr lang="en-US" sz="2800" b="0" dirty="0">
              <a:latin typeface="Agency FB" panose="020B0503020202020204" pitchFamily="34" charset="0"/>
            </a:rPr>
            <a:t>SAP &amp; </a:t>
          </a:r>
          <a:r>
            <a:rPr lang="en-US" sz="2800" b="0" dirty="0" err="1">
              <a:latin typeface="Agency FB" panose="020B0503020202020204" pitchFamily="34" charset="0"/>
            </a:rPr>
            <a:t>Pengantar</a:t>
          </a:r>
          <a:r>
            <a:rPr lang="en-US" sz="2800" b="0" dirty="0">
              <a:latin typeface="Agency FB" panose="020B0503020202020204" pitchFamily="34" charset="0"/>
            </a:rPr>
            <a:t> </a:t>
          </a:r>
          <a:r>
            <a:rPr lang="en-US" sz="2000" b="0" dirty="0" err="1">
              <a:latin typeface="Agency FB" panose="020B0503020202020204" pitchFamily="34" charset="0"/>
            </a:rPr>
            <a:t>Algoritma</a:t>
          </a:r>
          <a:r>
            <a:rPr lang="en-US" sz="2000" b="0" dirty="0">
              <a:latin typeface="Agency FB" panose="020B0503020202020204" pitchFamily="34" charset="0"/>
            </a:rPr>
            <a:t> dan </a:t>
          </a:r>
          <a:r>
            <a:rPr lang="en-US" sz="2000" b="0" dirty="0" err="1">
              <a:latin typeface="Agency FB" panose="020B0503020202020204" pitchFamily="34" charset="0"/>
            </a:rPr>
            <a:t>Pemrograman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6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6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2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>
              <a:latin typeface="Agency FB" panose="020B0503020202020204" pitchFamily="34" charset="0"/>
            </a:rPr>
            <a:t>Dasar-Dasar </a:t>
          </a:r>
          <a:r>
            <a:rPr lang="en-US" sz="2000" b="0" dirty="0" err="1">
              <a:latin typeface="Agency FB" panose="020B0503020202020204" pitchFamily="34" charset="0"/>
            </a:rPr>
            <a:t>Algoritma</a:t>
          </a:r>
          <a:r>
            <a:rPr lang="en-US" sz="2000" b="0" dirty="0">
              <a:latin typeface="Agency FB" panose="020B0503020202020204" pitchFamily="34" charset="0"/>
            </a:rPr>
            <a:t> </a:t>
          </a:r>
          <a:r>
            <a:rPr lang="en-US" sz="2000" b="0" dirty="0" err="1">
              <a:latin typeface="Agency FB" panose="020B0503020202020204" pitchFamily="34" charset="0"/>
            </a:rPr>
            <a:t>Pemrograman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6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600"/>
        </a:p>
      </dgm:t>
    </dgm:pt>
    <dgm:pt modelId="{20C80331-3DF2-434B-B8AC-7634E5807512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5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Structured/ Sequence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6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600"/>
        </a:p>
      </dgm:t>
    </dgm:pt>
    <dgm:pt modelId="{1F603C45-D35E-4948-9009-D7C94A8C1435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06.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Condition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EE555CD1-BCF1-4157-9D1D-F25B22F9F551}" type="parTrans" cxnId="{CC0E68D0-FC6D-4351-801D-C226B33763E1}">
      <dgm:prSet/>
      <dgm:spPr/>
      <dgm:t>
        <a:bodyPr/>
        <a:lstStyle/>
        <a:p>
          <a:endParaRPr lang="en-ID"/>
        </a:p>
      </dgm:t>
    </dgm:pt>
    <dgm:pt modelId="{2F97ECAD-E528-4032-8363-66279D481FFB}" type="sibTrans" cxnId="{CC0E68D0-FC6D-4351-801D-C226B33763E1}">
      <dgm:prSet/>
      <dgm:spPr/>
      <dgm:t>
        <a:bodyPr/>
        <a:lstStyle/>
        <a:p>
          <a:endParaRPr lang="en-ID"/>
        </a:p>
      </dgm:t>
    </dgm:pt>
    <dgm:pt modelId="{B50812C8-80F2-490C-9037-0BD38C7BFB0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09. </a:t>
          </a:r>
          <a:r>
            <a:rPr lang="en-US" sz="2800" b="0" dirty="0">
              <a:latin typeface="Agency FB" panose="020B0503020202020204" pitchFamily="34" charset="0"/>
            </a:rPr>
            <a:t>UTS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66074CD-B9AD-4397-B112-2B436D8DE8E3}" type="parTrans" cxnId="{2C014A22-DB82-42CD-8D37-3C2ED5D3426D}">
      <dgm:prSet/>
      <dgm:spPr/>
      <dgm:t>
        <a:bodyPr/>
        <a:lstStyle/>
        <a:p>
          <a:endParaRPr lang="en-ID"/>
        </a:p>
      </dgm:t>
    </dgm:pt>
    <dgm:pt modelId="{1874C836-D8E5-4E6F-AEF4-03B61705FE42}" type="sibTrans" cxnId="{2C014A22-DB82-42CD-8D37-3C2ED5D3426D}">
      <dgm:prSet/>
      <dgm:spPr/>
      <dgm:t>
        <a:bodyPr/>
        <a:lstStyle/>
        <a:p>
          <a:endParaRPr lang="en-ID"/>
        </a:p>
      </dgm:t>
    </dgm:pt>
    <dgm:pt modelId="{3687D782-6124-45EA-9A91-EB21C2D52BF0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3</a:t>
          </a:r>
          <a:r>
            <a:rPr lang="id-ID" sz="2800" b="1" dirty="0">
              <a:latin typeface="Agency FB" panose="020B0503020202020204" pitchFamily="34" charset="0"/>
            </a:rPr>
            <a:t>.</a:t>
          </a:r>
          <a:r>
            <a:rPr lang="en-US" sz="2800" b="1" dirty="0">
              <a:latin typeface="Agency FB" panose="020B0503020202020204" pitchFamily="34" charset="0"/>
            </a:rPr>
            <a:t> </a:t>
          </a:r>
          <a:r>
            <a:rPr lang="en-US" sz="2800" b="0" dirty="0">
              <a:latin typeface="Agency FB" panose="020B0503020202020204" pitchFamily="34" charset="0"/>
            </a:rPr>
            <a:t>Dasar </a:t>
          </a:r>
          <a:r>
            <a:rPr lang="en-US" sz="2800" b="0" dirty="0" err="1">
              <a:latin typeface="Agency FB" panose="020B0503020202020204" pitchFamily="34" charset="0"/>
            </a:rPr>
            <a:t>Pemrograman</a:t>
          </a:r>
          <a:r>
            <a:rPr lang="en-US" sz="2800" b="0" dirty="0">
              <a:latin typeface="Agency FB" panose="020B0503020202020204" pitchFamily="34" charset="0"/>
            </a:rPr>
            <a:t> Bahasa C++</a:t>
          </a: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/>
        </a:p>
      </dgm:t>
    </dgm:pt>
    <dgm:pt modelId="{ADEE3B03-8F75-4A56-A2B9-E5FCC9D2739C}">
      <dgm:prSet phldrT="[Text]" custT="1"/>
      <dgm:spPr>
        <a:solidFill>
          <a:srgbClr val="FFC000"/>
        </a:solidFill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4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600" b="0" dirty="0" err="1">
              <a:latin typeface="Agency FB" panose="020B0503020202020204" pitchFamily="34" charset="0"/>
            </a:rPr>
            <a:t>Tipe</a:t>
          </a:r>
          <a:r>
            <a:rPr lang="en-US" sz="2600" b="0" dirty="0">
              <a:latin typeface="Agency FB" panose="020B0503020202020204" pitchFamily="34" charset="0"/>
            </a:rPr>
            <a:t> Data, </a:t>
          </a:r>
          <a:r>
            <a:rPr lang="en-US" sz="2600" b="0" dirty="0" err="1">
              <a:latin typeface="Agency FB" panose="020B0503020202020204" pitchFamily="34" charset="0"/>
            </a:rPr>
            <a:t>Variabel</a:t>
          </a:r>
          <a:r>
            <a:rPr lang="en-US" sz="2600" b="0" dirty="0">
              <a:latin typeface="Agency FB" panose="020B0503020202020204" pitchFamily="34" charset="0"/>
            </a:rPr>
            <a:t>, </a:t>
          </a:r>
          <a:r>
            <a:rPr lang="en-US" sz="2600" b="0" dirty="0" err="1">
              <a:latin typeface="Agency FB" panose="020B0503020202020204" pitchFamily="34" charset="0"/>
            </a:rPr>
            <a:t>Konstanta</a:t>
          </a:r>
          <a:r>
            <a:rPr lang="en-US" sz="2600" b="0" dirty="0">
              <a:latin typeface="Agency FB" panose="020B0503020202020204" pitchFamily="34" charset="0"/>
            </a:rPr>
            <a:t>, Operator</a:t>
          </a:r>
        </a:p>
      </dgm:t>
    </dgm:pt>
    <dgm:pt modelId="{E217D24D-9E04-4306-B32C-C499D2AD459C}" type="parTrans" cxnId="{506E4DED-1720-496B-8F33-33D71E64BB02}">
      <dgm:prSet/>
      <dgm:spPr/>
      <dgm:t>
        <a:bodyPr/>
        <a:lstStyle/>
        <a:p>
          <a:endParaRPr lang="en-ID"/>
        </a:p>
      </dgm:t>
    </dgm:pt>
    <dgm:pt modelId="{A906C243-A6B4-403D-B3F0-E043D50F154B}" type="sibTrans" cxnId="{506E4DED-1720-496B-8F33-33D71E64BB02}">
      <dgm:prSet/>
      <dgm:spPr/>
      <dgm:t>
        <a:bodyPr/>
        <a:lstStyle/>
        <a:p>
          <a:endParaRPr lang="en-ID"/>
        </a:p>
      </dgm:t>
    </dgm:pt>
    <dgm:pt modelId="{004775BB-F2BD-427A-AFB2-C988D9CD564C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07.</a:t>
          </a:r>
          <a:r>
            <a:rPr lang="en-US" sz="2800" b="0" dirty="0">
              <a:latin typeface="Agency FB" panose="020B0503020202020204" pitchFamily="34" charset="0"/>
            </a:rPr>
            <a:t>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Looping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B3343978-718E-4C22-8EFF-28E32763EF42}" type="parTrans" cxnId="{71B76366-6D5D-407B-815D-5EC86AB5004F}">
      <dgm:prSet/>
      <dgm:spPr/>
      <dgm:t>
        <a:bodyPr/>
        <a:lstStyle/>
        <a:p>
          <a:endParaRPr lang="en-ID"/>
        </a:p>
      </dgm:t>
    </dgm:pt>
    <dgm:pt modelId="{20B4894A-6C2B-443A-9F7A-F6BD5F8481AC}" type="sibTrans" cxnId="{71B76366-6D5D-407B-815D-5EC86AB5004F}">
      <dgm:prSet/>
      <dgm:spPr/>
      <dgm:t>
        <a:bodyPr/>
        <a:lstStyle/>
        <a:p>
          <a:endParaRPr lang="en-ID"/>
        </a:p>
      </dgm:t>
    </dgm:pt>
    <dgm:pt modelId="{F88B6F3D-1CED-474C-9411-4CA1E1A294C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08.</a:t>
          </a:r>
          <a:r>
            <a:rPr lang="en-US" sz="2800" b="0" dirty="0">
              <a:latin typeface="Agency FB" panose="020B0503020202020204" pitchFamily="34" charset="0"/>
            </a:rPr>
            <a:t> </a:t>
          </a:r>
          <a:r>
            <a:rPr lang="en-US" sz="2800" b="0" dirty="0" err="1">
              <a:latin typeface="Agency FB" panose="020B0503020202020204" pitchFamily="34" charset="0"/>
            </a:rPr>
            <a:t>Prosedur</a:t>
          </a:r>
          <a:r>
            <a:rPr lang="en-US" sz="2800" b="0" dirty="0">
              <a:latin typeface="Agency FB" panose="020B0503020202020204" pitchFamily="34" charset="0"/>
            </a:rPr>
            <a:t> dan Function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94DD9975-100B-4CA7-A14E-0B038F4641DC}" type="parTrans" cxnId="{3FD66CAA-CCC8-4E58-A822-593FBF41CED8}">
      <dgm:prSet/>
      <dgm:spPr/>
      <dgm:t>
        <a:bodyPr/>
        <a:lstStyle/>
        <a:p>
          <a:endParaRPr lang="en-ID"/>
        </a:p>
      </dgm:t>
    </dgm:pt>
    <dgm:pt modelId="{3063B3F8-D351-4ED3-87D3-AAB2FFECE282}" type="sibTrans" cxnId="{3FD66CAA-CCC8-4E58-A822-593FBF41CED8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086980F9-6F38-4459-8BC9-85C438D0D44C}" type="pres">
      <dgm:prSet presAssocID="{3E0CF4D4-198B-4AFE-88D2-8E46B21E88EE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FB1C185E-CAB2-4C95-AF25-F3F9A8C7B33A}" type="pres">
      <dgm:prSet presAssocID="{5D9D8EC7-7331-4612-A9A4-59FA9BEA93A2}" presName="spacer" presStyleCnt="0"/>
      <dgm:spPr/>
    </dgm:pt>
    <dgm:pt modelId="{55313F2D-5CDE-46B8-8A43-4BDEBD17AE52}" type="pres">
      <dgm:prSet presAssocID="{ADEE3B03-8F75-4A56-A2B9-E5FCC9D2739C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6D9E1F8E-D99A-4BB3-AC7E-887140C4A339}" type="pres">
      <dgm:prSet presAssocID="{A906C243-A6B4-403D-B3F0-E043D50F154B}" presName="spacer" presStyleCnt="0"/>
      <dgm:spPr/>
    </dgm:pt>
    <dgm:pt modelId="{9498D6D7-D1DE-4880-A122-141F0CC4C4C8}" type="pres">
      <dgm:prSet presAssocID="{20C80331-3DF2-434B-B8AC-7634E5807512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5D07B7CB-CC6D-470B-A290-F73F830AFF10}" type="pres">
      <dgm:prSet presAssocID="{B2C2B9A3-D102-43C5-90AF-B27BB147D0E4}" presName="spacer" presStyleCnt="0"/>
      <dgm:spPr/>
    </dgm:pt>
    <dgm:pt modelId="{45C12075-D00F-442E-A6A9-C54BDB913377}" type="pres">
      <dgm:prSet presAssocID="{1F603C45-D35E-4948-9009-D7C94A8C1435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39078FF2-F1EC-40C3-BAAF-B7E0186B9F1D}" type="pres">
      <dgm:prSet presAssocID="{2F97ECAD-E528-4032-8363-66279D481FFB}" presName="spacer" presStyleCnt="0"/>
      <dgm:spPr/>
    </dgm:pt>
    <dgm:pt modelId="{01EB7823-847C-4B09-9EB6-7289C9B6DA53}" type="pres">
      <dgm:prSet presAssocID="{004775BB-F2BD-427A-AFB2-C988D9CD564C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F8B33C21-C5B5-4DE7-81EA-7D0906FB8DDE}" type="pres">
      <dgm:prSet presAssocID="{20B4894A-6C2B-443A-9F7A-F6BD5F8481AC}" presName="spacer" presStyleCnt="0"/>
      <dgm:spPr/>
    </dgm:pt>
    <dgm:pt modelId="{786D173B-CE9E-4721-B7BB-75F28E9DDEA0}" type="pres">
      <dgm:prSet presAssocID="{F88B6F3D-1CED-474C-9411-4CA1E1A294CD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39859E76-7393-4093-BACF-D235F86D4D25}" type="pres">
      <dgm:prSet presAssocID="{3063B3F8-D351-4ED3-87D3-AAB2FFECE282}" presName="spacer" presStyleCnt="0"/>
      <dgm:spPr/>
    </dgm:pt>
    <dgm:pt modelId="{56822E35-C193-43A7-8AA0-3E3F8B75E6AF}" type="pres">
      <dgm:prSet presAssocID="{B50812C8-80F2-490C-9037-0BD38C7BFB0D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60BC9D08-0593-40E9-A246-FB9055E15014}" type="presOf" srcId="{004775BB-F2BD-427A-AFB2-C988D9CD564C}" destId="{01EB7823-847C-4B09-9EB6-7289C9B6DA53}" srcOrd="0" destOrd="0" presId="urn:microsoft.com/office/officeart/2005/8/layout/vList2"/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371C6D21-FFCB-4F1F-B4E5-D6FD518E88EE}" type="presOf" srcId="{1F603C45-D35E-4948-9009-D7C94A8C1435}" destId="{45C12075-D00F-442E-A6A9-C54BDB913377}" srcOrd="0" destOrd="0" presId="urn:microsoft.com/office/officeart/2005/8/layout/vList2"/>
    <dgm:cxn modelId="{2C014A22-DB82-42CD-8D37-3C2ED5D3426D}" srcId="{8358F112-1D6F-44C5-AF73-A5EEB7AA45FA}" destId="{B50812C8-80F2-490C-9037-0BD38C7BFB0D}" srcOrd="8" destOrd="0" parTransId="{266074CD-B9AD-4397-B112-2B436D8DE8E3}" sibTransId="{1874C836-D8E5-4E6F-AEF4-03B61705FE42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67F4AD3B-B4C3-472F-9879-B0140E3E0DE9}" type="presOf" srcId="{ADEE3B03-8F75-4A56-A2B9-E5FCC9D2739C}" destId="{55313F2D-5CDE-46B8-8A43-4BDEBD17AE52}" srcOrd="0" destOrd="0" presId="urn:microsoft.com/office/officeart/2005/8/layout/vList2"/>
    <dgm:cxn modelId="{71B76366-6D5D-407B-815D-5EC86AB5004F}" srcId="{8358F112-1D6F-44C5-AF73-A5EEB7AA45FA}" destId="{004775BB-F2BD-427A-AFB2-C988D9CD564C}" srcOrd="6" destOrd="0" parTransId="{B3343978-718E-4C22-8EFF-28E32763EF42}" sibTransId="{20B4894A-6C2B-443A-9F7A-F6BD5F8481AC}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85410F78-AB55-4315-9A20-FB09E555815F}" type="presOf" srcId="{F88B6F3D-1CED-474C-9411-4CA1E1A294CD}" destId="{786D173B-CE9E-4721-B7BB-75F28E9DDEA0}" srcOrd="0" destOrd="0" presId="urn:microsoft.com/office/officeart/2005/8/layout/vList2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AA55B694-F293-4A6C-9BC9-51B2DBF37CA6}" srcId="{8358F112-1D6F-44C5-AF73-A5EEB7AA45FA}" destId="{20C80331-3DF2-434B-B8AC-7634E5807512}" srcOrd="4" destOrd="0" parTransId="{2140B65D-0D78-4CD9-AB98-107EF3E82F92}" sibTransId="{B2C2B9A3-D102-43C5-90AF-B27BB147D0E4}"/>
    <dgm:cxn modelId="{3FD66CAA-CCC8-4E58-A822-593FBF41CED8}" srcId="{8358F112-1D6F-44C5-AF73-A5EEB7AA45FA}" destId="{F88B6F3D-1CED-474C-9411-4CA1E1A294CD}" srcOrd="7" destOrd="0" parTransId="{94DD9975-100B-4CA7-A14E-0B038F4641DC}" sibTransId="{3063B3F8-D351-4ED3-87D3-AAB2FFECE282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CC0E68D0-FC6D-4351-801D-C226B33763E1}" srcId="{8358F112-1D6F-44C5-AF73-A5EEB7AA45FA}" destId="{1F603C45-D35E-4948-9009-D7C94A8C1435}" srcOrd="5" destOrd="0" parTransId="{EE555CD1-BCF1-4157-9D1D-F25B22F9F551}" sibTransId="{2F97ECAD-E528-4032-8363-66279D481FFB}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506E4DED-1720-496B-8F33-33D71E64BB02}" srcId="{8358F112-1D6F-44C5-AF73-A5EEB7AA45FA}" destId="{ADEE3B03-8F75-4A56-A2B9-E5FCC9D2739C}" srcOrd="3" destOrd="0" parTransId="{E217D24D-9E04-4306-B32C-C499D2AD459C}" sibTransId="{A906C243-A6B4-403D-B3F0-E043D50F154B}"/>
    <dgm:cxn modelId="{95B41BFC-9075-44E7-8963-0409E96DD9EA}" type="presOf" srcId="{B50812C8-80F2-490C-9037-0BD38C7BFB0D}" destId="{56822E35-C193-43A7-8AA0-3E3F8B75E6AF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981B5251-DE37-46A3-B9AF-EDE10D86EBEE}" type="presParOf" srcId="{FA152123-58CE-48F0-AD32-399CCFB0B709}" destId="{55313F2D-5CDE-46B8-8A43-4BDEBD17AE52}" srcOrd="6" destOrd="0" presId="urn:microsoft.com/office/officeart/2005/8/layout/vList2"/>
    <dgm:cxn modelId="{AA3410C5-BF26-4805-86CF-0385740101B1}" type="presParOf" srcId="{FA152123-58CE-48F0-AD32-399CCFB0B709}" destId="{6D9E1F8E-D99A-4BB3-AC7E-887140C4A339}" srcOrd="7" destOrd="0" presId="urn:microsoft.com/office/officeart/2005/8/layout/vList2"/>
    <dgm:cxn modelId="{0F5C8029-F824-4AFD-95D1-8A53A160EFD2}" type="presParOf" srcId="{FA152123-58CE-48F0-AD32-399CCFB0B709}" destId="{9498D6D7-D1DE-4880-A122-141F0CC4C4C8}" srcOrd="8" destOrd="0" presId="urn:microsoft.com/office/officeart/2005/8/layout/vList2"/>
    <dgm:cxn modelId="{953E324D-49E7-4059-B411-0A14ECE25117}" type="presParOf" srcId="{FA152123-58CE-48F0-AD32-399CCFB0B709}" destId="{5D07B7CB-CC6D-470B-A290-F73F830AFF10}" srcOrd="9" destOrd="0" presId="urn:microsoft.com/office/officeart/2005/8/layout/vList2"/>
    <dgm:cxn modelId="{5A0D0FA0-1EAA-40F9-A4F7-436CDD916C7E}" type="presParOf" srcId="{FA152123-58CE-48F0-AD32-399CCFB0B709}" destId="{45C12075-D00F-442E-A6A9-C54BDB913377}" srcOrd="10" destOrd="0" presId="urn:microsoft.com/office/officeart/2005/8/layout/vList2"/>
    <dgm:cxn modelId="{07680A78-AFA7-409E-9523-3ECF934D3169}" type="presParOf" srcId="{FA152123-58CE-48F0-AD32-399CCFB0B709}" destId="{39078FF2-F1EC-40C3-BAAF-B7E0186B9F1D}" srcOrd="11" destOrd="0" presId="urn:microsoft.com/office/officeart/2005/8/layout/vList2"/>
    <dgm:cxn modelId="{22A6031B-DD06-40D1-A82C-EF160D0A7BAA}" type="presParOf" srcId="{FA152123-58CE-48F0-AD32-399CCFB0B709}" destId="{01EB7823-847C-4B09-9EB6-7289C9B6DA53}" srcOrd="12" destOrd="0" presId="urn:microsoft.com/office/officeart/2005/8/layout/vList2"/>
    <dgm:cxn modelId="{D1331D00-9B98-455A-9528-F962CC79E95D}" type="presParOf" srcId="{FA152123-58CE-48F0-AD32-399CCFB0B709}" destId="{F8B33C21-C5B5-4DE7-81EA-7D0906FB8DDE}" srcOrd="13" destOrd="0" presId="urn:microsoft.com/office/officeart/2005/8/layout/vList2"/>
    <dgm:cxn modelId="{7328A679-A982-4067-A889-5A7C586E84C5}" type="presParOf" srcId="{FA152123-58CE-48F0-AD32-399CCFB0B709}" destId="{786D173B-CE9E-4721-B7BB-75F28E9DDEA0}" srcOrd="14" destOrd="0" presId="urn:microsoft.com/office/officeart/2005/8/layout/vList2"/>
    <dgm:cxn modelId="{940CBECD-D603-4733-809F-901F009EF194}" type="presParOf" srcId="{FA152123-58CE-48F0-AD32-399CCFB0B709}" destId="{39859E76-7393-4093-BACF-D235F86D4D25}" srcOrd="15" destOrd="0" presId="urn:microsoft.com/office/officeart/2005/8/layout/vList2"/>
    <dgm:cxn modelId="{F979FD33-EEC6-4601-B9A6-F7846D11685D}" type="presParOf" srcId="{FA152123-58CE-48F0-AD32-399CCFB0B709}" destId="{56822E35-C193-43A7-8AA0-3E3F8B75E6AF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11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Struktur</a:t>
          </a:r>
          <a:r>
            <a:rPr lang="en-US" sz="2800" b="0" dirty="0">
              <a:latin typeface="Agency FB" panose="020B0503020202020204" pitchFamily="34" charset="0"/>
            </a:rPr>
            <a:t> Data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57C8B451-A66D-43BF-BF89-6B515DA7FB2B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1</a:t>
          </a:r>
          <a:r>
            <a:rPr lang="en-US" sz="2800" b="1" dirty="0">
              <a:latin typeface="Agency FB" panose="020B0503020202020204" pitchFamily="34" charset="0"/>
            </a:rPr>
            <a:t>3</a:t>
          </a:r>
          <a:r>
            <a:rPr lang="id-ID" sz="2800" b="1" dirty="0">
              <a:latin typeface="Agency FB" panose="020B0503020202020204" pitchFamily="34" charset="0"/>
            </a:rPr>
            <a:t>.</a:t>
          </a:r>
          <a:r>
            <a:rPr lang="en-US" sz="2800" b="1" dirty="0">
              <a:latin typeface="Agency FB" panose="020B0503020202020204" pitchFamily="34" charset="0"/>
            </a:rPr>
            <a:t> </a:t>
          </a:r>
          <a:r>
            <a:rPr lang="en-US" sz="2800" b="0" dirty="0" err="1">
              <a:latin typeface="Agency FB" panose="020B0503020202020204" pitchFamily="34" charset="0"/>
            </a:rPr>
            <a:t>Algoritma</a:t>
          </a:r>
          <a:r>
            <a:rPr lang="en-US" sz="2800" b="0" dirty="0">
              <a:latin typeface="Agency FB" panose="020B0503020202020204" pitchFamily="34" charset="0"/>
            </a:rPr>
            <a:t> Sorting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D5B93216-5CB3-410A-9E67-C00F331D677D}" type="parTrans" cxnId="{352B3C21-6615-4BA1-8297-7D6F5F1FCFEC}">
      <dgm:prSet/>
      <dgm:spPr/>
      <dgm:t>
        <a:bodyPr/>
        <a:lstStyle/>
        <a:p>
          <a:endParaRPr lang="en-US" sz="2600"/>
        </a:p>
      </dgm:t>
    </dgm:pt>
    <dgm:pt modelId="{81E8DB39-DF98-495A-9E7A-8460BE2FB6A3}" type="sibTrans" cxnId="{352B3C21-6615-4BA1-8297-7D6F5F1FCFEC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1</a:t>
          </a:r>
          <a:r>
            <a:rPr lang="en-US" sz="2800" b="1" dirty="0">
              <a:latin typeface="Agency FB" panose="020B0503020202020204" pitchFamily="34" charset="0"/>
            </a:rPr>
            <a:t>7</a:t>
          </a:r>
          <a:r>
            <a:rPr lang="id-ID" sz="2800" b="1" dirty="0">
              <a:latin typeface="Agency FB" panose="020B0503020202020204" pitchFamily="34" charset="0"/>
            </a:rPr>
            <a:t>.</a:t>
          </a:r>
          <a:r>
            <a:rPr lang="en-US" sz="2800" b="1" dirty="0">
              <a:latin typeface="Agency FB" panose="020B0503020202020204" pitchFamily="34" charset="0"/>
            </a:rPr>
            <a:t> </a:t>
          </a:r>
          <a:r>
            <a:rPr lang="en-US" sz="2800" b="0" dirty="0">
              <a:latin typeface="Agency FB" panose="020B0503020202020204" pitchFamily="34" charset="0"/>
            </a:rPr>
            <a:t>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10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>
              <a:latin typeface="Agency FB" panose="020B0503020202020204" pitchFamily="34" charset="0"/>
            </a:rPr>
            <a:t>Array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05686A0A-4804-4110-8882-700D9BCAF54B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15.</a:t>
          </a:r>
          <a:r>
            <a:rPr lang="en-US" sz="2800" b="0" dirty="0">
              <a:latin typeface="Agency FB" panose="020B0503020202020204" pitchFamily="34" charset="0"/>
            </a:rPr>
            <a:t> </a:t>
          </a:r>
          <a:r>
            <a:rPr lang="en-US" sz="2800" b="0" dirty="0" err="1">
              <a:latin typeface="Agency FB" panose="020B0503020202020204" pitchFamily="34" charset="0"/>
            </a:rPr>
            <a:t>Algoritma</a:t>
          </a:r>
          <a:r>
            <a:rPr lang="en-US" sz="2800" b="0" dirty="0">
              <a:latin typeface="Agency FB" panose="020B0503020202020204" pitchFamily="34" charset="0"/>
            </a:rPr>
            <a:t> Search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8DF9F390-8E8B-4B32-8E96-BE024CB3D4EC}" type="parTrans" cxnId="{4132F5D3-A99A-450B-8FF1-D1B7E205CE51}">
      <dgm:prSet/>
      <dgm:spPr/>
      <dgm:t>
        <a:bodyPr/>
        <a:lstStyle/>
        <a:p>
          <a:endParaRPr lang="en-ID"/>
        </a:p>
      </dgm:t>
    </dgm:pt>
    <dgm:pt modelId="{4687D017-C162-4844-9ED9-5033A49EF5F2}" type="sibTrans" cxnId="{4132F5D3-A99A-450B-8FF1-D1B7E205CE51}">
      <dgm:prSet/>
      <dgm:spPr/>
      <dgm:t>
        <a:bodyPr/>
        <a:lstStyle/>
        <a:p>
          <a:endParaRPr lang="en-ID"/>
        </a:p>
      </dgm:t>
    </dgm:pt>
    <dgm:pt modelId="{16739EDE-B311-43E6-8879-F7A3E7933E6C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16. </a:t>
          </a:r>
          <a:r>
            <a:rPr lang="en-US" sz="2800" b="0" dirty="0" err="1">
              <a:latin typeface="Agency FB" panose="020B0503020202020204" pitchFamily="34" charset="0"/>
            </a:rPr>
            <a:t>Algoritma</a:t>
          </a:r>
          <a:r>
            <a:rPr lang="en-US" sz="2800" b="0" dirty="0">
              <a:latin typeface="Agency FB" panose="020B0503020202020204" pitchFamily="34" charset="0"/>
            </a:rPr>
            <a:t> Search 2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94A9DEED-A52A-4BCB-8863-800DD4F8087E}" type="parTrans" cxnId="{8A48D309-5473-4C0E-B0BB-7A6D70C0BB90}">
      <dgm:prSet/>
      <dgm:spPr/>
      <dgm:t>
        <a:bodyPr/>
        <a:lstStyle/>
        <a:p>
          <a:endParaRPr lang="en-ID"/>
        </a:p>
      </dgm:t>
    </dgm:pt>
    <dgm:pt modelId="{80CC70B0-715B-4A20-A7B4-879171BD96CF}" type="sibTrans" cxnId="{8A48D309-5473-4C0E-B0BB-7A6D70C0BB90}">
      <dgm:prSet/>
      <dgm:spPr/>
      <dgm:t>
        <a:bodyPr/>
        <a:lstStyle/>
        <a:p>
          <a:endParaRPr lang="en-ID"/>
        </a:p>
      </dgm:t>
    </dgm:pt>
    <dgm:pt modelId="{14E7079C-7959-474B-BF07-108A9C0EF11A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12.</a:t>
          </a:r>
          <a:r>
            <a:rPr lang="en-US" sz="2800" b="0" dirty="0">
              <a:latin typeface="Agency FB" panose="020B0503020202020204" pitchFamily="34" charset="0"/>
            </a:rPr>
            <a:t> </a:t>
          </a:r>
          <a:r>
            <a:rPr lang="en-US" sz="2800" b="0" dirty="0" err="1">
              <a:latin typeface="Agency FB" panose="020B0503020202020204" pitchFamily="34" charset="0"/>
            </a:rPr>
            <a:t>Struktur</a:t>
          </a:r>
          <a:r>
            <a:rPr lang="en-US" sz="2800" b="0" dirty="0">
              <a:latin typeface="Agency FB" panose="020B0503020202020204" pitchFamily="34" charset="0"/>
            </a:rPr>
            <a:t> Data 2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CF5A533-B4FC-470F-B7A9-BE87D158E98A}" type="parTrans" cxnId="{2CB48062-1BE0-4391-9289-06CB3E41D097}">
      <dgm:prSet/>
      <dgm:spPr/>
      <dgm:t>
        <a:bodyPr/>
        <a:lstStyle/>
        <a:p>
          <a:endParaRPr lang="en-ID"/>
        </a:p>
      </dgm:t>
    </dgm:pt>
    <dgm:pt modelId="{252C06EE-748E-4F04-B3EA-A5E12CAD9343}" type="sibTrans" cxnId="{2CB48062-1BE0-4391-9289-06CB3E41D097}">
      <dgm:prSet/>
      <dgm:spPr/>
      <dgm:t>
        <a:bodyPr/>
        <a:lstStyle/>
        <a:p>
          <a:endParaRPr lang="en-ID"/>
        </a:p>
      </dgm:t>
    </dgm:pt>
    <dgm:pt modelId="{59477254-134F-469B-94F5-3525BEAA65A5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14. </a:t>
          </a:r>
          <a:r>
            <a:rPr lang="en-US" sz="2800" b="0" dirty="0" err="1">
              <a:latin typeface="Agency FB" panose="020B0503020202020204" pitchFamily="34" charset="0"/>
            </a:rPr>
            <a:t>Algoritma</a:t>
          </a:r>
          <a:r>
            <a:rPr lang="en-US" sz="2800" b="0" dirty="0">
              <a:latin typeface="Agency FB" panose="020B0503020202020204" pitchFamily="34" charset="0"/>
            </a:rPr>
            <a:t> Sorting 2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FD7FA127-B1D4-4205-86EE-5E7123ACD840}" type="parTrans" cxnId="{20896882-177A-4ADA-8D69-A8F2312045A6}">
      <dgm:prSet/>
      <dgm:spPr/>
      <dgm:t>
        <a:bodyPr/>
        <a:lstStyle/>
        <a:p>
          <a:endParaRPr lang="en-ID"/>
        </a:p>
      </dgm:t>
    </dgm:pt>
    <dgm:pt modelId="{0F357AC4-92A6-47C7-902D-B1187CA4D1B7}" type="sibTrans" cxnId="{20896882-177A-4ADA-8D69-A8F2312045A6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6F268465-018D-415F-9342-5F99EA4F989A}" type="pres">
      <dgm:prSet presAssocID="{A8758CBD-2F5C-468E-AF8A-A294A393DC9D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15958AA4-8D6C-4081-B41A-A71B0A1A4517}" type="pres">
      <dgm:prSet presAssocID="{042BEBE6-60AA-414D-A745-1DED3A6F379E}" presName="spacer" presStyleCnt="0"/>
      <dgm:spPr/>
    </dgm:pt>
    <dgm:pt modelId="{761255AB-83EF-4434-9F4B-445CB35FC6E7}" type="pres">
      <dgm:prSet presAssocID="{14E7079C-7959-474B-BF07-108A9C0EF11A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F5849701-3F08-495A-98AF-77A1BE60A106}" type="pres">
      <dgm:prSet presAssocID="{252C06EE-748E-4F04-B3EA-A5E12CAD9343}" presName="spacer" presStyleCnt="0"/>
      <dgm:spPr/>
    </dgm:pt>
    <dgm:pt modelId="{0EECE8F9-7854-4534-B995-B5E9BDCC3AC9}" type="pres">
      <dgm:prSet presAssocID="{57C8B451-A66D-43BF-BF89-6B515DA7FB2B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14877787-10CA-49FC-B872-2B6BA8779E56}" type="pres">
      <dgm:prSet presAssocID="{81E8DB39-DF98-495A-9E7A-8460BE2FB6A3}" presName="spacer" presStyleCnt="0"/>
      <dgm:spPr/>
    </dgm:pt>
    <dgm:pt modelId="{D5ADD329-F7BA-4556-86DE-6CD2D64EAC8B}" type="pres">
      <dgm:prSet presAssocID="{59477254-134F-469B-94F5-3525BEAA65A5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F13EA1C-7EE3-4BFF-AC49-4ADF1FFC32C1}" type="pres">
      <dgm:prSet presAssocID="{0F357AC4-92A6-47C7-902D-B1187CA4D1B7}" presName="spacer" presStyleCnt="0"/>
      <dgm:spPr/>
    </dgm:pt>
    <dgm:pt modelId="{DA948AEC-D1BD-4831-8C49-1D0F09A33AB9}" type="pres">
      <dgm:prSet presAssocID="{05686A0A-4804-4110-8882-700D9BCAF54B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99F4A158-CD91-42CC-8C70-92E6FE9D91AA}" type="pres">
      <dgm:prSet presAssocID="{4687D017-C162-4844-9ED9-5033A49EF5F2}" presName="spacer" presStyleCnt="0"/>
      <dgm:spPr/>
    </dgm:pt>
    <dgm:pt modelId="{AB0F6EC3-4A3C-41CD-AB51-4D7C669E32F4}" type="pres">
      <dgm:prSet presAssocID="{16739EDE-B311-43E6-8879-F7A3E7933E6C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864E4395-08B2-431C-98A9-842742C19475}" type="pres">
      <dgm:prSet presAssocID="{80CC70B0-715B-4A20-A7B4-879171BD96CF}" presName="spacer" presStyleCnt="0"/>
      <dgm:spPr/>
    </dgm:pt>
    <dgm:pt modelId="{F4223B3F-7A5F-4B4B-BB64-825656D9084A}" type="pres">
      <dgm:prSet presAssocID="{45FAB24C-9B2D-4C9F-AC5C-BE1CC33E0AEC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8A48D309-5473-4C0E-B0BB-7A6D70C0BB90}" srcId="{8358F112-1D6F-44C5-AF73-A5EEB7AA45FA}" destId="{16739EDE-B311-43E6-8879-F7A3E7933E6C}" srcOrd="6" destOrd="0" parTransId="{94A9DEED-A52A-4BCB-8863-800DD4F8087E}" sibTransId="{80CC70B0-715B-4A20-A7B4-879171BD96CF}"/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352B3C21-6615-4BA1-8297-7D6F5F1FCFEC}" srcId="{8358F112-1D6F-44C5-AF73-A5EEB7AA45FA}" destId="{57C8B451-A66D-43BF-BF89-6B515DA7FB2B}" srcOrd="3" destOrd="0" parTransId="{D5B93216-5CB3-410A-9E67-C00F331D677D}" sibTransId="{81E8DB39-DF98-495A-9E7A-8460BE2FB6A3}"/>
    <dgm:cxn modelId="{2CB48062-1BE0-4391-9289-06CB3E41D097}" srcId="{8358F112-1D6F-44C5-AF73-A5EEB7AA45FA}" destId="{14E7079C-7959-474B-BF07-108A9C0EF11A}" srcOrd="2" destOrd="0" parTransId="{2CF5A533-B4FC-470F-B7A9-BE87D158E98A}" sibTransId="{252C06EE-748E-4F04-B3EA-A5E12CAD9343}"/>
    <dgm:cxn modelId="{E2806A68-672B-4B8A-A376-D713014FEDEC}" type="presOf" srcId="{05686A0A-4804-4110-8882-700D9BCAF54B}" destId="{DA948AEC-D1BD-4831-8C49-1D0F09A33AB9}" srcOrd="0" destOrd="0" presId="urn:microsoft.com/office/officeart/2005/8/layout/vList2"/>
    <dgm:cxn modelId="{20896882-177A-4ADA-8D69-A8F2312045A6}" srcId="{8358F112-1D6F-44C5-AF73-A5EEB7AA45FA}" destId="{59477254-134F-469B-94F5-3525BEAA65A5}" srcOrd="4" destOrd="0" parTransId="{FD7FA127-B1D4-4205-86EE-5E7123ACD840}" sibTransId="{0F357AC4-92A6-47C7-902D-B1187CA4D1B7}"/>
    <dgm:cxn modelId="{4D073586-9BE9-485B-AF9B-268483C42874}" type="presOf" srcId="{59477254-134F-469B-94F5-3525BEAA65A5}" destId="{D5ADD329-F7BA-4556-86DE-6CD2D64EAC8B}" srcOrd="0" destOrd="0" presId="urn:microsoft.com/office/officeart/2005/8/layout/vList2"/>
    <dgm:cxn modelId="{188B778B-13CD-450F-AF5E-4B6FDE8ECBC2}" type="presOf" srcId="{57C8B451-A66D-43BF-BF89-6B515DA7FB2B}" destId="{0EECE8F9-7854-4534-B995-B5E9BDCC3AC9}" srcOrd="0" destOrd="0" presId="urn:microsoft.com/office/officeart/2005/8/layout/vList2"/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7" destOrd="0" parTransId="{7134E2BB-6C9C-4AB9-B1F1-CAA0A219FAB6}" sibTransId="{7C430DA0-B913-451B-A53D-59E09BFA30CD}"/>
    <dgm:cxn modelId="{C1FB15BA-0572-4739-B268-2C3734120A75}" srcId="{8358F112-1D6F-44C5-AF73-A5EEB7AA45FA}" destId="{0C7B9932-39A1-47F9-9D81-48F5FB31E47A}" srcOrd="1" destOrd="0" parTransId="{D8421E35-5FBC-423C-A6D2-16363CA910C8}" sibTransId="{042BEBE6-60AA-414D-A745-1DED3A6F379E}"/>
    <dgm:cxn modelId="{ACB64CC6-96EE-45F6-B6B9-47F9665F8442}" type="presOf" srcId="{16739EDE-B311-43E6-8879-F7A3E7933E6C}" destId="{AB0F6EC3-4A3C-41CD-AB51-4D7C669E32F4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4132F5D3-A99A-450B-8FF1-D1B7E205CE51}" srcId="{8358F112-1D6F-44C5-AF73-A5EEB7AA45FA}" destId="{05686A0A-4804-4110-8882-700D9BCAF54B}" srcOrd="5" destOrd="0" parTransId="{8DF9F390-8E8B-4B32-8E96-BE024CB3D4EC}" sibTransId="{4687D017-C162-4844-9ED9-5033A49EF5F2}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A34253F5-9939-4491-B451-C1BCFC4D9BFF}" type="presOf" srcId="{14E7079C-7959-474B-BF07-108A9C0EF11A}" destId="{761255AB-83EF-4434-9F4B-445CB35FC6E7}" srcOrd="0" destOrd="0" presId="urn:microsoft.com/office/officeart/2005/8/layout/vList2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AF0937BE-C9F5-46F3-85AF-E8542270DE2A}" type="presParOf" srcId="{FA152123-58CE-48F0-AD32-399CCFB0B709}" destId="{AADA161B-0E44-4493-B862-AA188302F13F}" srcOrd="2" destOrd="0" presId="urn:microsoft.com/office/officeart/2005/8/layout/vList2"/>
    <dgm:cxn modelId="{68604E0A-C971-4845-B79D-022F39E75A77}" type="presParOf" srcId="{FA152123-58CE-48F0-AD32-399CCFB0B709}" destId="{15958AA4-8D6C-4081-B41A-A71B0A1A4517}" srcOrd="3" destOrd="0" presId="urn:microsoft.com/office/officeart/2005/8/layout/vList2"/>
    <dgm:cxn modelId="{7CB2B1EA-1E91-463D-B57D-B66200ABD932}" type="presParOf" srcId="{FA152123-58CE-48F0-AD32-399CCFB0B709}" destId="{761255AB-83EF-4434-9F4B-445CB35FC6E7}" srcOrd="4" destOrd="0" presId="urn:microsoft.com/office/officeart/2005/8/layout/vList2"/>
    <dgm:cxn modelId="{A2AC8B39-2667-441B-AD15-9EE112F2083D}" type="presParOf" srcId="{FA152123-58CE-48F0-AD32-399CCFB0B709}" destId="{F5849701-3F08-495A-98AF-77A1BE60A106}" srcOrd="5" destOrd="0" presId="urn:microsoft.com/office/officeart/2005/8/layout/vList2"/>
    <dgm:cxn modelId="{C5011C09-9BDF-4580-A017-BF72160DED65}" type="presParOf" srcId="{FA152123-58CE-48F0-AD32-399CCFB0B709}" destId="{0EECE8F9-7854-4534-B995-B5E9BDCC3AC9}" srcOrd="6" destOrd="0" presId="urn:microsoft.com/office/officeart/2005/8/layout/vList2"/>
    <dgm:cxn modelId="{D133A527-78BE-439A-9138-8530F7EC610C}" type="presParOf" srcId="{FA152123-58CE-48F0-AD32-399CCFB0B709}" destId="{14877787-10CA-49FC-B872-2B6BA8779E56}" srcOrd="7" destOrd="0" presId="urn:microsoft.com/office/officeart/2005/8/layout/vList2"/>
    <dgm:cxn modelId="{857BB6BA-4BE2-4198-920F-7E895A063E0C}" type="presParOf" srcId="{FA152123-58CE-48F0-AD32-399CCFB0B709}" destId="{D5ADD329-F7BA-4556-86DE-6CD2D64EAC8B}" srcOrd="8" destOrd="0" presId="urn:microsoft.com/office/officeart/2005/8/layout/vList2"/>
    <dgm:cxn modelId="{C2C8684C-E1D6-4307-919E-C92C992DBC65}" type="presParOf" srcId="{FA152123-58CE-48F0-AD32-399CCFB0B709}" destId="{9F13EA1C-7EE3-4BFF-AC49-4ADF1FFC32C1}" srcOrd="9" destOrd="0" presId="urn:microsoft.com/office/officeart/2005/8/layout/vList2"/>
    <dgm:cxn modelId="{3C71CE1C-5560-4B9B-A623-C243D450B7B6}" type="presParOf" srcId="{FA152123-58CE-48F0-AD32-399CCFB0B709}" destId="{DA948AEC-D1BD-4831-8C49-1D0F09A33AB9}" srcOrd="10" destOrd="0" presId="urn:microsoft.com/office/officeart/2005/8/layout/vList2"/>
    <dgm:cxn modelId="{385E8945-1AE4-4D19-B346-3596FEB78E1C}" type="presParOf" srcId="{FA152123-58CE-48F0-AD32-399CCFB0B709}" destId="{99F4A158-CD91-42CC-8C70-92E6FE9D91AA}" srcOrd="11" destOrd="0" presId="urn:microsoft.com/office/officeart/2005/8/layout/vList2"/>
    <dgm:cxn modelId="{D62232BE-96A5-4B41-A9D9-E377A8F785E4}" type="presParOf" srcId="{FA152123-58CE-48F0-AD32-399CCFB0B709}" destId="{AB0F6EC3-4A3C-41CD-AB51-4D7C669E32F4}" srcOrd="12" destOrd="0" presId="urn:microsoft.com/office/officeart/2005/8/layout/vList2"/>
    <dgm:cxn modelId="{C9D2FC28-5596-4EDD-955B-44AD51788271}" type="presParOf" srcId="{FA152123-58CE-48F0-AD32-399CCFB0B709}" destId="{864E4395-08B2-431C-98A9-842742C19475}" srcOrd="13" destOrd="0" presId="urn:microsoft.com/office/officeart/2005/8/layout/vList2"/>
    <dgm:cxn modelId="{C5203D51-591C-4774-8949-D56B7504CB66}" type="presParOf" srcId="{FA152123-58CE-48F0-AD32-399CCFB0B709}" destId="{F4223B3F-7A5F-4B4B-BB64-825656D9084A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1648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01. </a:t>
          </a:r>
          <a:r>
            <a:rPr lang="en-US" sz="2800" b="0" kern="1200" dirty="0">
              <a:latin typeface="Agency FB" panose="020B0503020202020204" pitchFamily="34" charset="0"/>
            </a:rPr>
            <a:t>SAP &amp; </a:t>
          </a:r>
          <a:r>
            <a:rPr lang="en-US" sz="2800" b="0" kern="1200" dirty="0" err="1">
              <a:latin typeface="Agency FB" panose="020B0503020202020204" pitchFamily="34" charset="0"/>
            </a:rPr>
            <a:t>Pengantar</a:t>
          </a:r>
          <a:r>
            <a:rPr lang="en-US" sz="2800" b="0" kern="1200" dirty="0">
              <a:latin typeface="Agency FB" panose="020B0503020202020204" pitchFamily="34" charset="0"/>
            </a:rPr>
            <a:t> </a:t>
          </a:r>
          <a:r>
            <a:rPr lang="en-US" sz="2000" b="0" kern="1200" dirty="0" err="1">
              <a:latin typeface="Agency FB" panose="020B0503020202020204" pitchFamily="34" charset="0"/>
            </a:rPr>
            <a:t>Algoritma</a:t>
          </a:r>
          <a:r>
            <a:rPr lang="en-US" sz="2000" b="0" kern="1200" dirty="0">
              <a:latin typeface="Agency FB" panose="020B0503020202020204" pitchFamily="34" charset="0"/>
            </a:rPr>
            <a:t> dan </a:t>
          </a:r>
          <a:r>
            <a:rPr lang="en-US" sz="2000" b="0" kern="1200" dirty="0" err="1">
              <a:latin typeface="Agency FB" panose="020B0503020202020204" pitchFamily="34" charset="0"/>
            </a:rPr>
            <a:t>Pemrograman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6102" y="27750"/>
        <a:ext cx="5005839" cy="482488"/>
      </dsp:txXfrm>
    </dsp:sp>
    <dsp:sp modelId="{2B0E2AB5-C119-4743-96E1-6DE15C2A42E9}">
      <dsp:nvSpPr>
        <dsp:cNvPr id="0" name=""/>
        <dsp:cNvSpPr/>
      </dsp:nvSpPr>
      <dsp:spPr>
        <a:xfrm>
          <a:off x="0" y="547886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2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>
              <a:latin typeface="Agency FB" panose="020B0503020202020204" pitchFamily="34" charset="0"/>
            </a:rPr>
            <a:t>Dasar-Dasar </a:t>
          </a:r>
          <a:r>
            <a:rPr lang="en-US" sz="2000" b="0" kern="1200" dirty="0" err="1">
              <a:latin typeface="Agency FB" panose="020B0503020202020204" pitchFamily="34" charset="0"/>
            </a:rPr>
            <a:t>Algoritma</a:t>
          </a:r>
          <a:r>
            <a:rPr lang="en-US" sz="2000" b="0" kern="1200" dirty="0">
              <a:latin typeface="Agency FB" panose="020B0503020202020204" pitchFamily="34" charset="0"/>
            </a:rPr>
            <a:t> </a:t>
          </a:r>
          <a:r>
            <a:rPr lang="en-US" sz="2000" b="0" kern="1200" dirty="0" err="1">
              <a:latin typeface="Agency FB" panose="020B0503020202020204" pitchFamily="34" charset="0"/>
            </a:rPr>
            <a:t>Pemrograman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6102" y="573988"/>
        <a:ext cx="5005839" cy="482488"/>
      </dsp:txXfrm>
    </dsp:sp>
    <dsp:sp modelId="{EBF2DBB0-09AC-46B7-9297-8EC140618313}">
      <dsp:nvSpPr>
        <dsp:cNvPr id="0" name=""/>
        <dsp:cNvSpPr/>
      </dsp:nvSpPr>
      <dsp:spPr>
        <a:xfrm>
          <a:off x="0" y="1094123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3</a:t>
          </a:r>
          <a:r>
            <a:rPr lang="id-ID" sz="2800" b="1" kern="1200" dirty="0">
              <a:latin typeface="Agency FB" panose="020B0503020202020204" pitchFamily="34" charset="0"/>
            </a:rPr>
            <a:t>.</a:t>
          </a:r>
          <a:r>
            <a:rPr lang="en-US" sz="2800" b="1" kern="1200" dirty="0">
              <a:latin typeface="Agency FB" panose="020B0503020202020204" pitchFamily="34" charset="0"/>
            </a:rPr>
            <a:t> </a:t>
          </a:r>
          <a:r>
            <a:rPr lang="en-US" sz="2800" b="0" kern="1200" dirty="0">
              <a:latin typeface="Agency FB" panose="020B0503020202020204" pitchFamily="34" charset="0"/>
            </a:rPr>
            <a:t>Dasar </a:t>
          </a:r>
          <a:r>
            <a:rPr lang="en-US" sz="2800" b="0" kern="1200" dirty="0" err="1">
              <a:latin typeface="Agency FB" panose="020B0503020202020204" pitchFamily="34" charset="0"/>
            </a:rPr>
            <a:t>Pemrograman</a:t>
          </a:r>
          <a:r>
            <a:rPr lang="en-US" sz="2800" b="0" kern="1200" dirty="0">
              <a:latin typeface="Agency FB" panose="020B0503020202020204" pitchFamily="34" charset="0"/>
            </a:rPr>
            <a:t> Bahasa C++</a:t>
          </a:r>
        </a:p>
      </dsp:txBody>
      <dsp:txXfrm>
        <a:off x="26102" y="1120225"/>
        <a:ext cx="5005839" cy="482488"/>
      </dsp:txXfrm>
    </dsp:sp>
    <dsp:sp modelId="{55313F2D-5CDE-46B8-8A43-4BDEBD17AE52}">
      <dsp:nvSpPr>
        <dsp:cNvPr id="0" name=""/>
        <dsp:cNvSpPr/>
      </dsp:nvSpPr>
      <dsp:spPr>
        <a:xfrm>
          <a:off x="0" y="1640361"/>
          <a:ext cx="5058043" cy="534692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4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600" b="0" kern="1200" dirty="0" err="1">
              <a:latin typeface="Agency FB" panose="020B0503020202020204" pitchFamily="34" charset="0"/>
            </a:rPr>
            <a:t>Tipe</a:t>
          </a:r>
          <a:r>
            <a:rPr lang="en-US" sz="2600" b="0" kern="1200" dirty="0">
              <a:latin typeface="Agency FB" panose="020B0503020202020204" pitchFamily="34" charset="0"/>
            </a:rPr>
            <a:t> Data, </a:t>
          </a:r>
          <a:r>
            <a:rPr lang="en-US" sz="2600" b="0" kern="1200" dirty="0" err="1">
              <a:latin typeface="Agency FB" panose="020B0503020202020204" pitchFamily="34" charset="0"/>
            </a:rPr>
            <a:t>Variabel</a:t>
          </a:r>
          <a:r>
            <a:rPr lang="en-US" sz="2600" b="0" kern="1200" dirty="0">
              <a:latin typeface="Agency FB" panose="020B0503020202020204" pitchFamily="34" charset="0"/>
            </a:rPr>
            <a:t>, </a:t>
          </a:r>
          <a:r>
            <a:rPr lang="en-US" sz="2600" b="0" kern="1200" dirty="0" err="1">
              <a:latin typeface="Agency FB" panose="020B0503020202020204" pitchFamily="34" charset="0"/>
            </a:rPr>
            <a:t>Konstanta</a:t>
          </a:r>
          <a:r>
            <a:rPr lang="en-US" sz="2600" b="0" kern="1200" dirty="0">
              <a:latin typeface="Agency FB" panose="020B0503020202020204" pitchFamily="34" charset="0"/>
            </a:rPr>
            <a:t>, Operator</a:t>
          </a:r>
        </a:p>
      </dsp:txBody>
      <dsp:txXfrm>
        <a:off x="26102" y="1666463"/>
        <a:ext cx="5005839" cy="482488"/>
      </dsp:txXfrm>
    </dsp:sp>
    <dsp:sp modelId="{9498D6D7-D1DE-4880-A122-141F0CC4C4C8}">
      <dsp:nvSpPr>
        <dsp:cNvPr id="0" name=""/>
        <dsp:cNvSpPr/>
      </dsp:nvSpPr>
      <dsp:spPr>
        <a:xfrm>
          <a:off x="0" y="2186598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5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Structured/ Sequence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6102" y="2212700"/>
        <a:ext cx="5005839" cy="482488"/>
      </dsp:txXfrm>
    </dsp:sp>
    <dsp:sp modelId="{45C12075-D00F-442E-A6A9-C54BDB913377}">
      <dsp:nvSpPr>
        <dsp:cNvPr id="0" name=""/>
        <dsp:cNvSpPr/>
      </dsp:nvSpPr>
      <dsp:spPr>
        <a:xfrm>
          <a:off x="0" y="2732836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06.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Condition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6102" y="2758938"/>
        <a:ext cx="5005839" cy="482488"/>
      </dsp:txXfrm>
    </dsp:sp>
    <dsp:sp modelId="{01EB7823-847C-4B09-9EB6-7289C9B6DA53}">
      <dsp:nvSpPr>
        <dsp:cNvPr id="0" name=""/>
        <dsp:cNvSpPr/>
      </dsp:nvSpPr>
      <dsp:spPr>
        <a:xfrm>
          <a:off x="0" y="3279074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07.</a:t>
          </a:r>
          <a:r>
            <a:rPr lang="en-US" sz="2800" b="0" kern="1200" dirty="0">
              <a:latin typeface="Agency FB" panose="020B0503020202020204" pitchFamily="34" charset="0"/>
            </a:rPr>
            <a:t>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Looping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6102" y="3305176"/>
        <a:ext cx="5005839" cy="482488"/>
      </dsp:txXfrm>
    </dsp:sp>
    <dsp:sp modelId="{786D173B-CE9E-4721-B7BB-75F28E9DDEA0}">
      <dsp:nvSpPr>
        <dsp:cNvPr id="0" name=""/>
        <dsp:cNvSpPr/>
      </dsp:nvSpPr>
      <dsp:spPr>
        <a:xfrm>
          <a:off x="0" y="3825311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08.</a:t>
          </a:r>
          <a:r>
            <a:rPr lang="en-US" sz="2800" b="0" kern="1200" dirty="0">
              <a:latin typeface="Agency FB" panose="020B0503020202020204" pitchFamily="34" charset="0"/>
            </a:rPr>
            <a:t> </a:t>
          </a:r>
          <a:r>
            <a:rPr lang="en-US" sz="2800" b="0" kern="1200" dirty="0" err="1">
              <a:latin typeface="Agency FB" panose="020B0503020202020204" pitchFamily="34" charset="0"/>
            </a:rPr>
            <a:t>Prosedur</a:t>
          </a:r>
          <a:r>
            <a:rPr lang="en-US" sz="2800" b="0" kern="1200" dirty="0">
              <a:latin typeface="Agency FB" panose="020B0503020202020204" pitchFamily="34" charset="0"/>
            </a:rPr>
            <a:t> dan Function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6102" y="3851413"/>
        <a:ext cx="5005839" cy="482488"/>
      </dsp:txXfrm>
    </dsp:sp>
    <dsp:sp modelId="{56822E35-C193-43A7-8AA0-3E3F8B75E6AF}">
      <dsp:nvSpPr>
        <dsp:cNvPr id="0" name=""/>
        <dsp:cNvSpPr/>
      </dsp:nvSpPr>
      <dsp:spPr>
        <a:xfrm>
          <a:off x="0" y="4371549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09. </a:t>
          </a:r>
          <a:r>
            <a:rPr lang="en-US" sz="2800" b="0" kern="1200" dirty="0">
              <a:latin typeface="Agency FB" panose="020B0503020202020204" pitchFamily="34" charset="0"/>
            </a:rPr>
            <a:t>UTS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6102" y="4397651"/>
        <a:ext cx="5005839" cy="4824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1374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10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>
              <a:latin typeface="Agency FB" panose="020B0503020202020204" pitchFamily="34" charset="0"/>
            </a:rPr>
            <a:t>Array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30750"/>
        <a:ext cx="3487733" cy="543021"/>
      </dsp:txXfrm>
    </dsp:sp>
    <dsp:sp modelId="{AADA161B-0E44-4493-B862-AA188302F13F}">
      <dsp:nvSpPr>
        <dsp:cNvPr id="0" name=""/>
        <dsp:cNvSpPr/>
      </dsp:nvSpPr>
      <dsp:spPr>
        <a:xfrm>
          <a:off x="0" y="616141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11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Struktur</a:t>
          </a:r>
          <a:r>
            <a:rPr lang="en-US" sz="2800" b="0" kern="1200" dirty="0">
              <a:latin typeface="Agency FB" panose="020B0503020202020204" pitchFamily="34" charset="0"/>
            </a:rPr>
            <a:t> Data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645517"/>
        <a:ext cx="3487733" cy="543021"/>
      </dsp:txXfrm>
    </dsp:sp>
    <dsp:sp modelId="{761255AB-83EF-4434-9F4B-445CB35FC6E7}">
      <dsp:nvSpPr>
        <dsp:cNvPr id="0" name=""/>
        <dsp:cNvSpPr/>
      </dsp:nvSpPr>
      <dsp:spPr>
        <a:xfrm>
          <a:off x="0" y="1230908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12.</a:t>
          </a:r>
          <a:r>
            <a:rPr lang="en-US" sz="2800" b="0" kern="1200" dirty="0">
              <a:latin typeface="Agency FB" panose="020B0503020202020204" pitchFamily="34" charset="0"/>
            </a:rPr>
            <a:t> </a:t>
          </a:r>
          <a:r>
            <a:rPr lang="en-US" sz="2800" b="0" kern="1200" dirty="0" err="1">
              <a:latin typeface="Agency FB" panose="020B0503020202020204" pitchFamily="34" charset="0"/>
            </a:rPr>
            <a:t>Struktur</a:t>
          </a:r>
          <a:r>
            <a:rPr lang="en-US" sz="2800" b="0" kern="1200" dirty="0">
              <a:latin typeface="Agency FB" panose="020B0503020202020204" pitchFamily="34" charset="0"/>
            </a:rPr>
            <a:t> Data 2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1260284"/>
        <a:ext cx="3487733" cy="543021"/>
      </dsp:txXfrm>
    </dsp:sp>
    <dsp:sp modelId="{0EECE8F9-7854-4534-B995-B5E9BDCC3AC9}">
      <dsp:nvSpPr>
        <dsp:cNvPr id="0" name=""/>
        <dsp:cNvSpPr/>
      </dsp:nvSpPr>
      <dsp:spPr>
        <a:xfrm>
          <a:off x="0" y="1845675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1</a:t>
          </a:r>
          <a:r>
            <a:rPr lang="en-US" sz="2800" b="1" kern="1200" dirty="0">
              <a:latin typeface="Agency FB" panose="020B0503020202020204" pitchFamily="34" charset="0"/>
            </a:rPr>
            <a:t>3</a:t>
          </a:r>
          <a:r>
            <a:rPr lang="id-ID" sz="2800" b="1" kern="1200" dirty="0">
              <a:latin typeface="Agency FB" panose="020B0503020202020204" pitchFamily="34" charset="0"/>
            </a:rPr>
            <a:t>.</a:t>
          </a:r>
          <a:r>
            <a:rPr lang="en-US" sz="2800" b="1" kern="1200" dirty="0">
              <a:latin typeface="Agency FB" panose="020B0503020202020204" pitchFamily="34" charset="0"/>
            </a:rPr>
            <a:t> </a:t>
          </a:r>
          <a:r>
            <a:rPr lang="en-US" sz="2800" b="0" kern="1200" dirty="0" err="1">
              <a:latin typeface="Agency FB" panose="020B0503020202020204" pitchFamily="34" charset="0"/>
            </a:rPr>
            <a:t>Algoritma</a:t>
          </a:r>
          <a:r>
            <a:rPr lang="en-US" sz="2800" b="0" kern="1200" dirty="0">
              <a:latin typeface="Agency FB" panose="020B0503020202020204" pitchFamily="34" charset="0"/>
            </a:rPr>
            <a:t> Sorting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1875051"/>
        <a:ext cx="3487733" cy="543021"/>
      </dsp:txXfrm>
    </dsp:sp>
    <dsp:sp modelId="{D5ADD329-F7BA-4556-86DE-6CD2D64EAC8B}">
      <dsp:nvSpPr>
        <dsp:cNvPr id="0" name=""/>
        <dsp:cNvSpPr/>
      </dsp:nvSpPr>
      <dsp:spPr>
        <a:xfrm>
          <a:off x="0" y="2460441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14. </a:t>
          </a:r>
          <a:r>
            <a:rPr lang="en-US" sz="2800" b="0" kern="1200" dirty="0" err="1">
              <a:latin typeface="Agency FB" panose="020B0503020202020204" pitchFamily="34" charset="0"/>
            </a:rPr>
            <a:t>Algoritma</a:t>
          </a:r>
          <a:r>
            <a:rPr lang="en-US" sz="2800" b="0" kern="1200" dirty="0">
              <a:latin typeface="Agency FB" panose="020B0503020202020204" pitchFamily="34" charset="0"/>
            </a:rPr>
            <a:t> Sorting 2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2489817"/>
        <a:ext cx="3487733" cy="543021"/>
      </dsp:txXfrm>
    </dsp:sp>
    <dsp:sp modelId="{DA948AEC-D1BD-4831-8C49-1D0F09A33AB9}">
      <dsp:nvSpPr>
        <dsp:cNvPr id="0" name=""/>
        <dsp:cNvSpPr/>
      </dsp:nvSpPr>
      <dsp:spPr>
        <a:xfrm>
          <a:off x="0" y="3075208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15.</a:t>
          </a:r>
          <a:r>
            <a:rPr lang="en-US" sz="2800" b="0" kern="1200" dirty="0">
              <a:latin typeface="Agency FB" panose="020B0503020202020204" pitchFamily="34" charset="0"/>
            </a:rPr>
            <a:t> </a:t>
          </a:r>
          <a:r>
            <a:rPr lang="en-US" sz="2800" b="0" kern="1200" dirty="0" err="1">
              <a:latin typeface="Agency FB" panose="020B0503020202020204" pitchFamily="34" charset="0"/>
            </a:rPr>
            <a:t>Algoritma</a:t>
          </a:r>
          <a:r>
            <a:rPr lang="en-US" sz="2800" b="0" kern="1200" dirty="0">
              <a:latin typeface="Agency FB" panose="020B0503020202020204" pitchFamily="34" charset="0"/>
            </a:rPr>
            <a:t> Search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3104584"/>
        <a:ext cx="3487733" cy="543021"/>
      </dsp:txXfrm>
    </dsp:sp>
    <dsp:sp modelId="{AB0F6EC3-4A3C-41CD-AB51-4D7C669E32F4}">
      <dsp:nvSpPr>
        <dsp:cNvPr id="0" name=""/>
        <dsp:cNvSpPr/>
      </dsp:nvSpPr>
      <dsp:spPr>
        <a:xfrm>
          <a:off x="0" y="3689975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16. </a:t>
          </a:r>
          <a:r>
            <a:rPr lang="en-US" sz="2800" b="0" kern="1200" dirty="0" err="1">
              <a:latin typeface="Agency FB" panose="020B0503020202020204" pitchFamily="34" charset="0"/>
            </a:rPr>
            <a:t>Algoritma</a:t>
          </a:r>
          <a:r>
            <a:rPr lang="en-US" sz="2800" b="0" kern="1200" dirty="0">
              <a:latin typeface="Agency FB" panose="020B0503020202020204" pitchFamily="34" charset="0"/>
            </a:rPr>
            <a:t> Search 2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3719351"/>
        <a:ext cx="3487733" cy="543021"/>
      </dsp:txXfrm>
    </dsp:sp>
    <dsp:sp modelId="{F4223B3F-7A5F-4B4B-BB64-825656D9084A}">
      <dsp:nvSpPr>
        <dsp:cNvPr id="0" name=""/>
        <dsp:cNvSpPr/>
      </dsp:nvSpPr>
      <dsp:spPr>
        <a:xfrm>
          <a:off x="0" y="4304742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1</a:t>
          </a:r>
          <a:r>
            <a:rPr lang="en-US" sz="2800" b="1" kern="1200" dirty="0">
              <a:latin typeface="Agency FB" panose="020B0503020202020204" pitchFamily="34" charset="0"/>
            </a:rPr>
            <a:t>7</a:t>
          </a:r>
          <a:r>
            <a:rPr lang="id-ID" sz="2800" b="1" kern="1200" dirty="0">
              <a:latin typeface="Agency FB" panose="020B0503020202020204" pitchFamily="34" charset="0"/>
            </a:rPr>
            <a:t>.</a:t>
          </a:r>
          <a:r>
            <a:rPr lang="en-US" sz="2800" b="1" kern="1200" dirty="0">
              <a:latin typeface="Agency FB" panose="020B0503020202020204" pitchFamily="34" charset="0"/>
            </a:rPr>
            <a:t> </a:t>
          </a:r>
          <a:r>
            <a:rPr lang="en-US" sz="2800" b="0" kern="1200" dirty="0">
              <a:latin typeface="Agency FB" panose="020B0503020202020204" pitchFamily="34" charset="0"/>
            </a:rPr>
            <a:t>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4334118"/>
        <a:ext cx="3487733" cy="543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20/09/2018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3200" dirty="0" err="1"/>
              <a:t>Teguh</a:t>
            </a:r>
            <a:r>
              <a:rPr lang="en-US" sz="3200" dirty="0"/>
              <a:t> </a:t>
            </a:r>
            <a:r>
              <a:rPr lang="en-US" sz="3200" dirty="0" err="1"/>
              <a:t>Pribadi</a:t>
            </a:r>
            <a:endParaRPr lang="en-US" sz="320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http://www.teguhpribadi</a:t>
            </a:r>
            <a:r>
              <a:rPr lang="id-ID" dirty="0">
                <a:solidFill>
                  <a:schemeClr val="bg1">
                    <a:lumMod val="65000"/>
                  </a:schemeClr>
                </a:solidFill>
              </a:rPr>
              <a:t>.com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/telegram 0857 3600 3963 ||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/call 082 337 475 885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en-US" sz="4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ALGORITMA PEMROGRAMAN</a:t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>
                <a:solidFill>
                  <a:srgbClr val="0070C0"/>
                </a:solidFill>
              </a:rPr>
              <a:t>0</a:t>
            </a:r>
            <a:r>
              <a:rPr lang="en-US" sz="3600" dirty="0">
                <a:solidFill>
                  <a:srgbClr val="0070C0"/>
                </a:solidFill>
              </a:rPr>
              <a:t>4. </a:t>
            </a:r>
            <a:r>
              <a:rPr lang="en-US" sz="3600" dirty="0" err="1">
                <a:solidFill>
                  <a:srgbClr val="0070C0"/>
                </a:solidFill>
              </a:rPr>
              <a:t>Variabel</a:t>
            </a:r>
            <a:r>
              <a:rPr lang="en-US" sz="3600" dirty="0">
                <a:solidFill>
                  <a:srgbClr val="0070C0"/>
                </a:solidFill>
              </a:rPr>
              <a:t>, </a:t>
            </a:r>
            <a:r>
              <a:rPr lang="en-US" sz="3600" dirty="0" err="1">
                <a:solidFill>
                  <a:srgbClr val="0070C0"/>
                </a:solidFill>
              </a:rPr>
              <a:t>Tipe</a:t>
            </a:r>
            <a:r>
              <a:rPr lang="en-US" sz="3600" dirty="0">
                <a:solidFill>
                  <a:srgbClr val="0070C0"/>
                </a:solidFill>
              </a:rPr>
              <a:t> Data, </a:t>
            </a:r>
            <a:r>
              <a:rPr lang="en-US" sz="3600" dirty="0" err="1">
                <a:solidFill>
                  <a:srgbClr val="0070C0"/>
                </a:solidFill>
              </a:rPr>
              <a:t>Konstanta</a:t>
            </a:r>
            <a:r>
              <a:rPr lang="en-US" sz="3600" dirty="0">
                <a:solidFill>
                  <a:srgbClr val="0070C0"/>
                </a:solidFill>
              </a:rPr>
              <a:t>, Operator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4909-074E-4F91-9FDF-3EA3A0D5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Tipe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86208-60B2-4953-B54B-AE721B7379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4013" indent="-354013">
              <a:buFont typeface="+mj-lt"/>
              <a:buAutoNum type="alphaLcPeriod"/>
            </a:pP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</a:t>
            </a:r>
          </a:p>
          <a:p>
            <a:pPr marL="354013" indent="-354013">
              <a:buFont typeface="+mj-lt"/>
              <a:buAutoNum type="alphaLcPeriod"/>
            </a:pPr>
            <a:r>
              <a:rPr lang="en-US" dirty="0" err="1"/>
              <a:t>Tipe-Tipe</a:t>
            </a:r>
            <a:r>
              <a:rPr lang="en-US" dirty="0"/>
              <a:t> Data</a:t>
            </a:r>
          </a:p>
          <a:p>
            <a:pPr marL="354013" indent="-354013">
              <a:buFont typeface="+mj-lt"/>
              <a:buAutoNum type="alphaLcPeriod"/>
            </a:pPr>
            <a:r>
              <a:rPr lang="en-US" dirty="0"/>
              <a:t>Value</a:t>
            </a:r>
          </a:p>
          <a:p>
            <a:pPr marL="354013" indent="-354013">
              <a:buFont typeface="+mj-lt"/>
              <a:buAutoNum type="alphaLcPeriod"/>
            </a:pP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Penentu</a:t>
            </a:r>
            <a:r>
              <a:rPr lang="en-US" dirty="0"/>
              <a:t> Format </a:t>
            </a:r>
            <a:r>
              <a:rPr lang="en-US" dirty="0" err="1"/>
              <a:t>Tipe</a:t>
            </a:r>
            <a:r>
              <a:rPr lang="en-US" dirty="0"/>
              <a:t> Data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83806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B5B34-C81E-48C0-94FB-3C054DA4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6BDEE-C0EF-4520-A2D8-FC97D7DF3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1658982"/>
            <a:ext cx="3927798" cy="4859675"/>
          </a:xfrm>
        </p:spPr>
        <p:txBody>
          <a:bodyPr/>
          <a:lstStyle/>
          <a:p>
            <a:r>
              <a:rPr lang="en-US" dirty="0"/>
              <a:t> </a:t>
            </a:r>
            <a:r>
              <a:rPr lang="id-ID" dirty="0">
                <a:solidFill>
                  <a:srgbClr val="FF0000"/>
                </a:solidFill>
              </a:rPr>
              <a:t>Jenis data</a:t>
            </a:r>
            <a:r>
              <a:rPr lang="id-ID" dirty="0"/>
              <a:t> yang digunakan untuk mendefinisikan isian dari </a:t>
            </a:r>
            <a:r>
              <a:rPr lang="id-ID" dirty="0">
                <a:solidFill>
                  <a:srgbClr val="FF0000"/>
                </a:solidFill>
              </a:rPr>
              <a:t>variabel</a:t>
            </a:r>
            <a:r>
              <a:rPr lang="id-ID" dirty="0"/>
              <a:t>.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Satu </a:t>
            </a:r>
            <a:r>
              <a:rPr lang="en-US" dirty="0" err="1">
                <a:solidFill>
                  <a:srgbClr val="FF0000"/>
                </a:solidFill>
              </a:rPr>
              <a:t>variabel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satu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tipe</a:t>
            </a:r>
            <a:r>
              <a:rPr lang="en-US" dirty="0">
                <a:solidFill>
                  <a:srgbClr val="FF0000"/>
                </a:solidFill>
              </a:rPr>
              <a:t> data</a:t>
            </a:r>
            <a:r>
              <a:rPr lang="en-US" dirty="0"/>
              <a:t>.</a:t>
            </a:r>
            <a:endParaRPr lang="id-ID" dirty="0"/>
          </a:p>
          <a:p>
            <a:endParaRPr lang="en-ID" dirty="0"/>
          </a:p>
        </p:txBody>
      </p:sp>
      <p:pic>
        <p:nvPicPr>
          <p:cNvPr id="4" name="Picture 4" descr="https://ecs7.tokopedia.net/img/cache/300/product-1/2017/1/14/2928953/2928953_07f326be-f3d8-4fe1-8db0-11963c106d99_600_600.jpg">
            <a:extLst>
              <a:ext uri="{FF2B5EF4-FFF2-40B4-BE49-F238E27FC236}">
                <a16:creationId xmlns:a16="http://schemas.microsoft.com/office/drawing/2014/main" id="{34BF5059-DD52-408E-8EC4-905FE7DF35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2" t="5454" r="12152" b="2426"/>
          <a:stretch/>
        </p:blipFill>
        <p:spPr bwMode="auto">
          <a:xfrm>
            <a:off x="4572000" y="3568316"/>
            <a:ext cx="1997844" cy="243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8">
            <a:extLst>
              <a:ext uri="{FF2B5EF4-FFF2-40B4-BE49-F238E27FC236}">
                <a16:creationId xmlns:a16="http://schemas.microsoft.com/office/drawing/2014/main" id="{C91036C1-6AF7-4E85-B6F1-D4FB36C232A8}"/>
              </a:ext>
            </a:extLst>
          </p:cNvPr>
          <p:cNvSpPr/>
          <p:nvPr/>
        </p:nvSpPr>
        <p:spPr>
          <a:xfrm>
            <a:off x="4571999" y="1658982"/>
            <a:ext cx="1997843" cy="1909334"/>
          </a:xfrm>
          <a:prstGeom prst="downArrow">
            <a:avLst>
              <a:gd name="adj1" fmla="val 64946"/>
              <a:gd name="adj2" fmla="val 500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gency FB" panose="020B0503020202020204" pitchFamily="34" charset="0"/>
              </a:rPr>
              <a:t>BILANGAN</a:t>
            </a:r>
            <a:endParaRPr lang="id-ID" sz="2800" b="1" dirty="0">
              <a:latin typeface="Agency FB" panose="020B0503020202020204" pitchFamily="34" charset="0"/>
            </a:endParaRPr>
          </a:p>
        </p:txBody>
      </p:sp>
      <p:pic>
        <p:nvPicPr>
          <p:cNvPr id="6" name="Picture 4" descr="https://ecs7.tokopedia.net/img/cache/300/product-1/2017/1/14/2928953/2928953_07f326be-f3d8-4fe1-8db0-11963c106d99_600_600.jpg">
            <a:extLst>
              <a:ext uri="{FF2B5EF4-FFF2-40B4-BE49-F238E27FC236}">
                <a16:creationId xmlns:a16="http://schemas.microsoft.com/office/drawing/2014/main" id="{101BF4A9-3085-4D3F-AA86-63F397B40C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2" t="5454" r="12152" b="2426"/>
          <a:stretch/>
        </p:blipFill>
        <p:spPr bwMode="auto">
          <a:xfrm>
            <a:off x="7044065" y="3568316"/>
            <a:ext cx="1997844" cy="243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Arrow 10">
            <a:extLst>
              <a:ext uri="{FF2B5EF4-FFF2-40B4-BE49-F238E27FC236}">
                <a16:creationId xmlns:a16="http://schemas.microsoft.com/office/drawing/2014/main" id="{C841A144-1A0B-4776-8C3A-51C7E6D0E264}"/>
              </a:ext>
            </a:extLst>
          </p:cNvPr>
          <p:cNvSpPr/>
          <p:nvPr/>
        </p:nvSpPr>
        <p:spPr>
          <a:xfrm>
            <a:off x="7120264" y="1658982"/>
            <a:ext cx="1997843" cy="1909334"/>
          </a:xfrm>
          <a:prstGeom prst="downArrow">
            <a:avLst>
              <a:gd name="adj1" fmla="val 68681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gency FB" panose="020B0503020202020204" pitchFamily="34" charset="0"/>
              </a:rPr>
              <a:t>HURUF</a:t>
            </a:r>
            <a:endParaRPr lang="id-ID" sz="20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418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52C77-94E2-48A5-8472-1C521C4BD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1" y="116943"/>
            <a:ext cx="8319407" cy="395675"/>
          </a:xfrm>
        </p:spPr>
        <p:txBody>
          <a:bodyPr>
            <a:normAutofit fontScale="90000"/>
          </a:bodyPr>
          <a:lstStyle/>
          <a:p>
            <a:r>
              <a:rPr lang="en-US" dirty="0"/>
              <a:t>b. </a:t>
            </a:r>
            <a:r>
              <a:rPr lang="en-US" dirty="0" err="1"/>
              <a:t>Tipe-Tipe</a:t>
            </a:r>
            <a:r>
              <a:rPr lang="en-US" dirty="0"/>
              <a:t> Data</a:t>
            </a:r>
            <a:endParaRPr lang="en-ID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1D39BB6-9253-41A5-B97B-03C316AEC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926187"/>
              </p:ext>
            </p:extLst>
          </p:nvPr>
        </p:nvGraphicFramePr>
        <p:xfrm>
          <a:off x="0" y="640080"/>
          <a:ext cx="9222871" cy="6217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2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6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4092">
                  <a:extLst>
                    <a:ext uri="{9D8B030D-6E8A-4147-A177-3AD203B41FA5}">
                      <a16:colId xmlns:a16="http://schemas.microsoft.com/office/drawing/2014/main" val="882704368"/>
                    </a:ext>
                  </a:extLst>
                </a:gridCol>
              </a:tblGrid>
              <a:tr h="83557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/>
                        <a:t>NO</a:t>
                      </a:r>
                      <a:endParaRPr lang="en-US" sz="1800" b="1" u="none" dirty="0">
                        <a:solidFill>
                          <a:srgbClr val="000000"/>
                        </a:solidFill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 dirty="0"/>
                        <a:t>TIPE</a:t>
                      </a:r>
                      <a:r>
                        <a:rPr lang="en-US" sz="2400" u="none" baseline="0" dirty="0"/>
                        <a:t> DATA</a:t>
                      </a:r>
                      <a:endParaRPr lang="en-US" sz="2400" b="1" u="none" dirty="0">
                        <a:solidFill>
                          <a:srgbClr val="000000"/>
                        </a:solidFill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 dirty="0"/>
                        <a:t>KETERANGAN</a:t>
                      </a:r>
                      <a:endParaRPr lang="en-US" sz="2400" b="1" u="none" dirty="0">
                        <a:solidFill>
                          <a:srgbClr val="000000"/>
                        </a:solidFill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 dirty="0"/>
                        <a:t>UKURAN : MEMORI JANGKAUAN</a:t>
                      </a:r>
                      <a:endParaRPr lang="en-US" sz="2400" b="1" u="none" dirty="0">
                        <a:solidFill>
                          <a:srgbClr val="000000"/>
                        </a:solidFill>
                      </a:endParaRP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557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int</a:t>
                      </a:r>
                      <a:endParaRPr lang="en-US" sz="2400" b="1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Integer, </a:t>
                      </a:r>
                      <a:r>
                        <a:rPr lang="en-US" sz="2400" dirty="0" err="1"/>
                        <a:t>untuk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bilangan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bulat</a:t>
                      </a:r>
                      <a:endParaRPr lang="en-US" sz="24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2 byte : 65.536 </a:t>
                      </a:r>
                    </a:p>
                    <a:p>
                      <a:r>
                        <a:rPr lang="en-US" sz="2400" b="0" dirty="0"/>
                        <a:t>32.768 s/d 32.767</a:t>
                      </a:r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557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long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Long, </a:t>
                      </a:r>
                      <a:r>
                        <a:rPr lang="en-US" sz="2400" dirty="0" err="1"/>
                        <a:t>untuk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bilangan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bulat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dengan</a:t>
                      </a:r>
                      <a:r>
                        <a:rPr lang="en-US" sz="2400" dirty="0"/>
                        <a:t> range yang </a:t>
                      </a:r>
                      <a:r>
                        <a:rPr lang="en-US" sz="2400" dirty="0" err="1"/>
                        <a:t>lebih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luas</a:t>
                      </a:r>
                      <a:endParaRPr lang="en-US" sz="24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4 byte : 65.536 </a:t>
                      </a:r>
                    </a:p>
                    <a:p>
                      <a:r>
                        <a:rPr lang="en-US" sz="2400" b="0" dirty="0"/>
                        <a:t>32.768 s/d 32.767</a:t>
                      </a:r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557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float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Float, </a:t>
                      </a:r>
                      <a:r>
                        <a:rPr lang="en-US" sz="2400" dirty="0" err="1"/>
                        <a:t>untuk</a:t>
                      </a:r>
                      <a:r>
                        <a:rPr lang="en-US" sz="2400" dirty="0"/>
                        <a:t> floating point,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 err="1"/>
                        <a:t>bilangan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pecahan</a:t>
                      </a:r>
                      <a:endParaRPr lang="en-US" sz="24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 byte : 4.294.967.296</a:t>
                      </a:r>
                    </a:p>
                    <a:p>
                      <a:r>
                        <a:rPr lang="en-US" sz="1800" dirty="0"/>
                        <a:t>2.147.483.648 s/d 2147483647</a:t>
                      </a:r>
                      <a:endParaRPr lang="en-US" sz="2400" dirty="0"/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93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double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Double, </a:t>
                      </a:r>
                      <a:r>
                        <a:rPr lang="en-US" sz="2400" dirty="0" err="1"/>
                        <a:t>untuk</a:t>
                      </a:r>
                      <a:r>
                        <a:rPr lang="en-US" sz="2400" dirty="0"/>
                        <a:t> floating point </a:t>
                      </a:r>
                      <a:r>
                        <a:rPr lang="en-US" sz="2400" dirty="0" err="1"/>
                        <a:t>dengan</a:t>
                      </a:r>
                      <a:r>
                        <a:rPr lang="en-US" sz="2400" dirty="0"/>
                        <a:t> range yang </a:t>
                      </a:r>
                      <a:r>
                        <a:rPr lang="en-US" sz="2400" dirty="0" err="1"/>
                        <a:t>belih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luas</a:t>
                      </a:r>
                      <a:endParaRPr lang="en-US" sz="24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 byte : </a:t>
                      </a:r>
                      <a:r>
                        <a:rPr lang="en-US" sz="1900" dirty="0"/>
                        <a:t>18.446.744.073.709.551.616</a:t>
                      </a:r>
                    </a:p>
                    <a:p>
                      <a:r>
                        <a:rPr lang="en-US" sz="1900" dirty="0"/>
                        <a:t>9.223.372.036.854.775.808 s/d </a:t>
                      </a:r>
                      <a:r>
                        <a:rPr lang="en-US" sz="1600" dirty="0"/>
                        <a:t>9.223.372.036.854.775.807</a:t>
                      </a:r>
                      <a:endParaRPr lang="en-US" sz="1900" dirty="0"/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557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char / string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Untuk</a:t>
                      </a:r>
                      <a:r>
                        <a:rPr lang="en-US" sz="2400" dirty="0"/>
                        <a:t> 1 </a:t>
                      </a:r>
                      <a:r>
                        <a:rPr lang="en-US" sz="2400" dirty="0" err="1"/>
                        <a:t>karakter</a:t>
                      </a:r>
                      <a:endParaRPr lang="en-US" sz="24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1 byte : 256</a:t>
                      </a:r>
                      <a:br>
                        <a:rPr lang="en-US" sz="2400" b="0" dirty="0"/>
                      </a:br>
                      <a:r>
                        <a:rPr lang="en-US" sz="2400" b="0" dirty="0"/>
                        <a:t>-128 </a:t>
                      </a:r>
                      <a:r>
                        <a:rPr lang="en-US" sz="2400" b="0" dirty="0">
                          <a:sym typeface="Wingdings" panose="05000000000000000000" pitchFamily="2" charset="2"/>
                        </a:rPr>
                        <a:t>s/d 127</a:t>
                      </a:r>
                      <a:endParaRPr lang="en-US" sz="2400" b="0" dirty="0"/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7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boolean</a:t>
                      </a:r>
                      <a:endParaRPr lang="en-US" sz="2400" b="1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Nilai True(1,Y) </a:t>
                      </a:r>
                      <a:r>
                        <a:rPr lang="en-US" sz="2400" dirty="0" err="1"/>
                        <a:t>atau</a:t>
                      </a:r>
                      <a:r>
                        <a:rPr lang="en-US" sz="2400" dirty="0"/>
                        <a:t> False (0,T)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628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52C77-94E2-48A5-8472-1C521C4BD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1" y="116943"/>
            <a:ext cx="8319407" cy="1331847"/>
          </a:xfrm>
        </p:spPr>
        <p:txBody>
          <a:bodyPr>
            <a:normAutofit/>
          </a:bodyPr>
          <a:lstStyle/>
          <a:p>
            <a:r>
              <a:rPr lang="en-US" dirty="0"/>
              <a:t>b. </a:t>
            </a:r>
            <a:r>
              <a:rPr lang="en-US" dirty="0" err="1"/>
              <a:t>Tipe-Tipe</a:t>
            </a:r>
            <a:r>
              <a:rPr lang="en-US" dirty="0"/>
              <a:t> Data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7F6FCA-1227-48F4-BF61-1F5CDE0F4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10047"/>
            <a:ext cx="9141549" cy="469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37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DDFD5-AFA9-483E-8E7F-88644417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Value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014A8-12A0-4E92-B0DF-C777E4B84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1658982"/>
            <a:ext cx="3621525" cy="4859675"/>
          </a:xfrm>
        </p:spPr>
        <p:txBody>
          <a:bodyPr/>
          <a:lstStyle/>
          <a:p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isi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nilai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variable.</a:t>
            </a:r>
            <a:endParaRPr lang="en-ID" dirty="0"/>
          </a:p>
        </p:txBody>
      </p:sp>
      <p:pic>
        <p:nvPicPr>
          <p:cNvPr id="4" name="Picture 4" descr="https://ecs7.tokopedia.net/img/cache/300/product-1/2017/1/14/2928953/2928953_07f326be-f3d8-4fe1-8db0-11963c106d99_600_600.jpg">
            <a:extLst>
              <a:ext uri="{FF2B5EF4-FFF2-40B4-BE49-F238E27FC236}">
                <a16:creationId xmlns:a16="http://schemas.microsoft.com/office/drawing/2014/main" id="{2E5EE33B-501A-43CE-99CC-8C5C2AEACC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2" t="5454" r="12152" b="2426"/>
          <a:stretch/>
        </p:blipFill>
        <p:spPr bwMode="auto">
          <a:xfrm>
            <a:off x="4285397" y="3773032"/>
            <a:ext cx="1997844" cy="243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8">
            <a:extLst>
              <a:ext uri="{FF2B5EF4-FFF2-40B4-BE49-F238E27FC236}">
                <a16:creationId xmlns:a16="http://schemas.microsoft.com/office/drawing/2014/main" id="{71F91051-DCF9-42B0-AF2B-A5FD34A12ECA}"/>
              </a:ext>
            </a:extLst>
          </p:cNvPr>
          <p:cNvSpPr/>
          <p:nvPr/>
        </p:nvSpPr>
        <p:spPr>
          <a:xfrm>
            <a:off x="4285396" y="1863698"/>
            <a:ext cx="1997843" cy="1909334"/>
          </a:xfrm>
          <a:prstGeom prst="downArrow">
            <a:avLst>
              <a:gd name="adj1" fmla="val 64946"/>
              <a:gd name="adj2" fmla="val 500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gency FB" panose="020B0503020202020204" pitchFamily="34" charset="0"/>
              </a:rPr>
              <a:t>10</a:t>
            </a:r>
            <a:endParaRPr lang="id-ID" sz="4400" b="1" dirty="0">
              <a:latin typeface="Agency FB" panose="020B0503020202020204" pitchFamily="34" charset="0"/>
            </a:endParaRPr>
          </a:p>
        </p:txBody>
      </p:sp>
      <p:pic>
        <p:nvPicPr>
          <p:cNvPr id="6" name="Picture 4" descr="https://ecs7.tokopedia.net/img/cache/300/product-1/2017/1/14/2928953/2928953_07f326be-f3d8-4fe1-8db0-11963c106d99_600_600.jpg">
            <a:extLst>
              <a:ext uri="{FF2B5EF4-FFF2-40B4-BE49-F238E27FC236}">
                <a16:creationId xmlns:a16="http://schemas.microsoft.com/office/drawing/2014/main" id="{269B0D81-FB04-4238-B50B-6359C8D4A8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2" t="5454" r="12152" b="2426"/>
          <a:stretch/>
        </p:blipFill>
        <p:spPr bwMode="auto">
          <a:xfrm>
            <a:off x="6757462" y="3773032"/>
            <a:ext cx="1997844" cy="243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Arrow 10">
            <a:extLst>
              <a:ext uri="{FF2B5EF4-FFF2-40B4-BE49-F238E27FC236}">
                <a16:creationId xmlns:a16="http://schemas.microsoft.com/office/drawing/2014/main" id="{DC7347BE-3893-49EA-8AA7-DC271720E1DB}"/>
              </a:ext>
            </a:extLst>
          </p:cNvPr>
          <p:cNvSpPr/>
          <p:nvPr/>
        </p:nvSpPr>
        <p:spPr>
          <a:xfrm>
            <a:off x="6833661" y="1863698"/>
            <a:ext cx="1997843" cy="1909334"/>
          </a:xfrm>
          <a:prstGeom prst="downArrow">
            <a:avLst>
              <a:gd name="adj1" fmla="val 68681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gency FB" panose="020B0503020202020204" pitchFamily="34" charset="0"/>
              </a:rPr>
              <a:t>TP</a:t>
            </a:r>
            <a:endParaRPr lang="id-ID" sz="20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610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52C77-94E2-48A5-8472-1C521C4B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- </a:t>
            </a:r>
            <a:r>
              <a:rPr lang="en-US" dirty="0" err="1"/>
              <a:t>Tipe</a:t>
            </a:r>
            <a:r>
              <a:rPr lang="en-US" dirty="0"/>
              <a:t> Data - Value</a:t>
            </a:r>
            <a:br>
              <a:rPr lang="en-US" dirty="0"/>
            </a:br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21ACA6-3988-4357-A8D3-16403997CF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2"/>
          <a:stretch/>
        </p:blipFill>
        <p:spPr>
          <a:xfrm>
            <a:off x="0" y="915782"/>
            <a:ext cx="9144000" cy="555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56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52C77-94E2-48A5-8472-1C521C4B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- </a:t>
            </a:r>
            <a:r>
              <a:rPr lang="en-US" dirty="0" err="1"/>
              <a:t>Tipe</a:t>
            </a:r>
            <a:r>
              <a:rPr lang="en-US" dirty="0"/>
              <a:t> Data - Value</a:t>
            </a:r>
            <a:br>
              <a:rPr lang="en-US" dirty="0"/>
            </a:b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8F582E-7A59-4996-A416-192763FF2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3035"/>
            <a:ext cx="9144000" cy="461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16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8A343-1E58-443D-872F-93A58938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Penentu</a:t>
            </a:r>
            <a:r>
              <a:rPr lang="en-US" dirty="0"/>
              <a:t> Format </a:t>
            </a:r>
            <a:r>
              <a:rPr lang="en-US" dirty="0" err="1"/>
              <a:t>Tipe</a:t>
            </a:r>
            <a:r>
              <a:rPr lang="en-US" dirty="0"/>
              <a:t> Data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F28DC5-579B-4157-BA2C-E49C7E7F23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908021"/>
              </p:ext>
            </p:extLst>
          </p:nvPr>
        </p:nvGraphicFramePr>
        <p:xfrm>
          <a:off x="0" y="1442505"/>
          <a:ext cx="9144000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1527">
                  <a:extLst>
                    <a:ext uri="{9D8B030D-6E8A-4147-A177-3AD203B41FA5}">
                      <a16:colId xmlns:a16="http://schemas.microsoft.com/office/drawing/2014/main" val="2599175875"/>
                    </a:ext>
                  </a:extLst>
                </a:gridCol>
                <a:gridCol w="1666831">
                  <a:extLst>
                    <a:ext uri="{9D8B030D-6E8A-4147-A177-3AD203B41FA5}">
                      <a16:colId xmlns:a16="http://schemas.microsoft.com/office/drawing/2014/main" val="1922237638"/>
                    </a:ext>
                  </a:extLst>
                </a:gridCol>
                <a:gridCol w="6755642">
                  <a:extLst>
                    <a:ext uri="{9D8B030D-6E8A-4147-A177-3AD203B41FA5}">
                      <a16:colId xmlns:a16="http://schemas.microsoft.com/office/drawing/2014/main" val="980729814"/>
                    </a:ext>
                  </a:extLst>
                </a:gridCol>
              </a:tblGrid>
              <a:tr h="40995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KODE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KEGUNAAN</a:t>
                      </a:r>
                      <a:endParaRPr lang="en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22772"/>
                  </a:ext>
                </a:extLst>
              </a:tr>
              <a:tr h="40995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400" dirty="0" err="1"/>
                        <a:t>Membaca</a:t>
                      </a:r>
                      <a:r>
                        <a:rPr lang="en-ID" sz="2400" dirty="0"/>
                        <a:t> </a:t>
                      </a:r>
                      <a:r>
                        <a:rPr lang="en-ID" sz="2400" dirty="0" err="1"/>
                        <a:t>sebuah</a:t>
                      </a:r>
                      <a:r>
                        <a:rPr lang="en-ID" sz="2400" dirty="0"/>
                        <a:t> </a:t>
                      </a:r>
                      <a:r>
                        <a:rPr lang="en-ID" sz="2400" dirty="0" err="1"/>
                        <a:t>karakter</a:t>
                      </a:r>
                      <a:endParaRPr lang="en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702469"/>
                  </a:ext>
                </a:extLst>
              </a:tr>
              <a:tr h="40995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400" dirty="0" err="1"/>
                        <a:t>Membaca</a:t>
                      </a:r>
                      <a:r>
                        <a:rPr lang="en-ID" sz="2400" dirty="0"/>
                        <a:t> </a:t>
                      </a:r>
                      <a:r>
                        <a:rPr lang="en-ID" sz="2400" dirty="0" err="1"/>
                        <a:t>sebuah</a:t>
                      </a:r>
                      <a:r>
                        <a:rPr lang="en-ID" sz="2400" dirty="0"/>
                        <a:t>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400835"/>
                  </a:ext>
                </a:extLst>
              </a:tr>
              <a:tr h="40995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ID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ID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%d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400" dirty="0" err="1"/>
                        <a:t>Membaca</a:t>
                      </a:r>
                      <a:r>
                        <a:rPr lang="en-ID" sz="2400" dirty="0"/>
                        <a:t> </a:t>
                      </a:r>
                      <a:r>
                        <a:rPr lang="en-ID" sz="2400" dirty="0" err="1"/>
                        <a:t>sebuah</a:t>
                      </a:r>
                      <a:r>
                        <a:rPr lang="en-ID" sz="2400" dirty="0"/>
                        <a:t> </a:t>
                      </a:r>
                      <a:r>
                        <a:rPr lang="en-ID" sz="2400" dirty="0" err="1"/>
                        <a:t>bilangan</a:t>
                      </a:r>
                      <a:r>
                        <a:rPr lang="en-ID" sz="2400" dirty="0"/>
                        <a:t> </a:t>
                      </a:r>
                      <a:r>
                        <a:rPr lang="en-ID" sz="2400" dirty="0" err="1"/>
                        <a:t>bulat</a:t>
                      </a:r>
                      <a:r>
                        <a:rPr lang="en-ID" sz="2400" dirty="0"/>
                        <a:t> (integer)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774192"/>
                  </a:ext>
                </a:extLst>
              </a:tr>
              <a:tr h="40995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%f, %e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400" dirty="0" err="1"/>
                        <a:t>Membaca</a:t>
                      </a:r>
                      <a:r>
                        <a:rPr lang="en-ID" sz="2400" dirty="0"/>
                        <a:t> </a:t>
                      </a:r>
                      <a:r>
                        <a:rPr lang="en-ID" sz="2400" dirty="0" err="1"/>
                        <a:t>sebuah</a:t>
                      </a:r>
                      <a:r>
                        <a:rPr lang="en-ID" sz="2400" dirty="0"/>
                        <a:t> </a:t>
                      </a:r>
                      <a:r>
                        <a:rPr lang="en-ID" sz="2400" dirty="0" err="1"/>
                        <a:t>bilangan</a:t>
                      </a:r>
                      <a:r>
                        <a:rPr lang="en-ID" sz="2400" dirty="0"/>
                        <a:t> </a:t>
                      </a:r>
                      <a:r>
                        <a:rPr lang="en-ID" sz="2400" dirty="0" err="1"/>
                        <a:t>pecahan</a:t>
                      </a:r>
                      <a:r>
                        <a:rPr lang="en-ID" sz="2400" dirty="0"/>
                        <a:t> (real)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654391"/>
                  </a:ext>
                </a:extLst>
              </a:tr>
              <a:tr h="40995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400" dirty="0" err="1"/>
                        <a:t>membaca</a:t>
                      </a:r>
                      <a:r>
                        <a:rPr lang="en-ID" sz="2400" dirty="0"/>
                        <a:t> </a:t>
                      </a:r>
                      <a:r>
                        <a:rPr lang="en-ID" sz="2400" dirty="0" err="1"/>
                        <a:t>sebuah</a:t>
                      </a:r>
                      <a:r>
                        <a:rPr lang="en-ID" sz="2400" dirty="0"/>
                        <a:t> </a:t>
                      </a:r>
                      <a:r>
                        <a:rPr lang="en-ID" sz="2400" dirty="0" err="1"/>
                        <a:t>bilangan</a:t>
                      </a:r>
                      <a:r>
                        <a:rPr lang="en-ID" sz="2400" dirty="0"/>
                        <a:t> octal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4532"/>
                  </a:ext>
                </a:extLst>
              </a:tr>
              <a:tr h="40995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400" dirty="0" err="1"/>
                        <a:t>Membaca</a:t>
                      </a:r>
                      <a:r>
                        <a:rPr lang="en-ID" sz="2400" dirty="0"/>
                        <a:t> </a:t>
                      </a:r>
                      <a:r>
                        <a:rPr lang="en-ID" sz="2400" dirty="0" err="1"/>
                        <a:t>sebuah</a:t>
                      </a:r>
                      <a:r>
                        <a:rPr lang="en-ID" sz="2400" dirty="0"/>
                        <a:t> </a:t>
                      </a:r>
                      <a:r>
                        <a:rPr lang="en-ID" sz="2400" dirty="0" err="1"/>
                        <a:t>bilangan</a:t>
                      </a:r>
                      <a:r>
                        <a:rPr lang="en-ID" sz="2400" dirty="0"/>
                        <a:t> </a:t>
                      </a:r>
                      <a:r>
                        <a:rPr lang="en-ID" sz="2400" dirty="0" err="1"/>
                        <a:t>heksadesimal</a:t>
                      </a:r>
                      <a:endParaRPr lang="en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147666"/>
                  </a:ext>
                </a:extLst>
              </a:tr>
              <a:tr h="40995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400" dirty="0" err="1"/>
                        <a:t>Membaca</a:t>
                      </a:r>
                      <a:r>
                        <a:rPr lang="en-ID" sz="2400" dirty="0"/>
                        <a:t> </a:t>
                      </a:r>
                      <a:r>
                        <a:rPr lang="en-ID" sz="2400" dirty="0" err="1"/>
                        <a:t>sebuah</a:t>
                      </a:r>
                      <a:r>
                        <a:rPr lang="en-ID" sz="2400" dirty="0"/>
                        <a:t> </a:t>
                      </a:r>
                      <a:r>
                        <a:rPr lang="en-ID" sz="2400" dirty="0" err="1"/>
                        <a:t>bilangan</a:t>
                      </a:r>
                      <a:r>
                        <a:rPr lang="en-ID" sz="2400" dirty="0"/>
                        <a:t> </a:t>
                      </a:r>
                      <a:r>
                        <a:rPr lang="en-ID" sz="2400" dirty="0" err="1"/>
                        <a:t>tak</a:t>
                      </a:r>
                      <a:r>
                        <a:rPr lang="en-ID" sz="2400" dirty="0"/>
                        <a:t> </a:t>
                      </a:r>
                      <a:r>
                        <a:rPr lang="en-ID" sz="2400" dirty="0" err="1"/>
                        <a:t>bertanda</a:t>
                      </a:r>
                      <a:endParaRPr lang="en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376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571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4909-074E-4F91-9FDF-3EA3A0D5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Konstanta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86208-60B2-4953-B54B-AE721B7379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5600" indent="-355600">
              <a:buFont typeface="+mj-lt"/>
              <a:buAutoNum type="alphaLcPeriod"/>
            </a:pP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konstanta</a:t>
            </a:r>
            <a:endParaRPr lang="en-US" dirty="0"/>
          </a:p>
          <a:p>
            <a:pPr marL="355600" indent="-355600">
              <a:buFont typeface="+mj-lt"/>
              <a:buAutoNum type="alphaLcPeriod"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Konstanta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13789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26F59-13BC-4E12-9938-ABC42A98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Konstanta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FCE6DF-A7FB-4F14-8BCD-97C16C18C1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/>
                  <a:t>Sebuah </a:t>
                </a:r>
                <a:r>
                  <a:rPr lang="id-ID" dirty="0">
                    <a:solidFill>
                      <a:srgbClr val="FF0000"/>
                    </a:solidFill>
                  </a:rPr>
                  <a:t>variabel dengan nilai/value tetap</a:t>
                </a:r>
                <a:r>
                  <a:rPr lang="id-ID" dirty="0"/>
                  <a:t>.</a:t>
                </a:r>
              </a:p>
              <a:p>
                <a:r>
                  <a:rPr lang="id-ID" dirty="0"/>
                  <a:t>Misal:</a:t>
                </a:r>
              </a:p>
              <a:p>
                <a:pPr lvl="1"/>
                <a:r>
                  <a:rPr lang="id-ID" dirty="0"/>
                  <a:t>nilai phi dalam lingkaran=3,14</a:t>
                </a:r>
              </a:p>
              <a:p>
                <a:pPr lvl="1"/>
                <a:r>
                  <a:rPr lang="id-ID" dirty="0"/>
                  <a:t>nilai kecepatan grafitasi </a:t>
                </a:r>
                <a14:m>
                  <m:oMath xmlns:m="http://schemas.openxmlformats.org/officeDocument/2006/math">
                    <m:r>
                      <a:rPr lang="id-ID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9,8 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 err="1"/>
                  <a:t>Definisinya</a:t>
                </a:r>
                <a:r>
                  <a:rPr lang="en-US" dirty="0"/>
                  <a:t> </a:t>
                </a:r>
                <a:r>
                  <a:rPr lang="en-US" dirty="0" err="1"/>
                  <a:t>menggunakan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#define </a:t>
                </a:r>
                <a:r>
                  <a:rPr lang="en-US" dirty="0" err="1">
                    <a:solidFill>
                      <a:srgbClr val="FF0000"/>
                    </a:solidFill>
                  </a:rPr>
                  <a:t>nama_konstanta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457177" lvl="1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#define pi=3.14</a:t>
                </a:r>
              </a:p>
              <a:p>
                <a:pPr marL="457177" lvl="1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#define g=9.8</a:t>
                </a:r>
                <a:endParaRPr lang="id-ID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FCE6DF-A7FB-4F14-8BCD-97C16C18C1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45" t="-200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3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59FE-64E2-4553-AE54-F515858C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ALGORITMA PEMROGRAMAN </a:t>
            </a:r>
            <a:endParaRPr lang="en-ID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AFD1B7F2-0C1B-4E17-9ADC-EEB3167E97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8721420"/>
              </p:ext>
            </p:extLst>
          </p:nvPr>
        </p:nvGraphicFramePr>
        <p:xfrm>
          <a:off x="167100" y="1698184"/>
          <a:ext cx="5058043" cy="4907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B4874A72-4BE9-424A-8707-9BA44CD417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0207030"/>
              </p:ext>
            </p:extLst>
          </p:nvPr>
        </p:nvGraphicFramePr>
        <p:xfrm>
          <a:off x="5430416" y="1698184"/>
          <a:ext cx="3546485" cy="4907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40019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5A458-9E9F-43CA-9D00-F502004B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konstanta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B0AF5-95FB-4984-A35D-024DADDD8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DA46E-6FE7-40B5-AA13-712D6E7CC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9444"/>
            <a:ext cx="9144000" cy="490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82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4909-074E-4F91-9FDF-3EA3A0D5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Operator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86208-60B2-4953-B54B-AE721B737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950550"/>
          </a:xfrm>
        </p:spPr>
        <p:txBody>
          <a:bodyPr>
            <a:normAutofit fontScale="92500" lnSpcReduction="20000"/>
          </a:bodyPr>
          <a:lstStyle/>
          <a:p>
            <a:pPr marL="355600" indent="-355600">
              <a:buFont typeface="+mj-lt"/>
              <a:buAutoNum type="alphaLcPeriod"/>
            </a:pPr>
            <a:r>
              <a:rPr lang="en-US" dirty="0" err="1"/>
              <a:t>Aritmetic</a:t>
            </a:r>
            <a:r>
              <a:rPr lang="en-US" dirty="0"/>
              <a:t> / </a:t>
            </a:r>
            <a:r>
              <a:rPr lang="en-US" dirty="0" err="1"/>
              <a:t>Aritmatika</a:t>
            </a:r>
            <a:endParaRPr lang="en-US" dirty="0"/>
          </a:p>
          <a:p>
            <a:pPr marL="355600" indent="-355600">
              <a:buFont typeface="+mj-lt"/>
              <a:buAutoNum type="alphaLcPeriod"/>
            </a:pPr>
            <a:r>
              <a:rPr lang="en-US" dirty="0"/>
              <a:t>Comparison / </a:t>
            </a:r>
            <a:r>
              <a:rPr lang="en-US" dirty="0" err="1"/>
              <a:t>Perbandingan</a:t>
            </a:r>
            <a:endParaRPr lang="en-US" dirty="0"/>
          </a:p>
          <a:p>
            <a:pPr marL="355600" indent="-355600">
              <a:buFont typeface="+mj-lt"/>
              <a:buAutoNum type="alphaLcPeriod"/>
            </a:pPr>
            <a:r>
              <a:rPr lang="en-US" dirty="0"/>
              <a:t>Logic / </a:t>
            </a:r>
            <a:r>
              <a:rPr lang="en-US" dirty="0" err="1"/>
              <a:t>Logika</a:t>
            </a:r>
            <a:endParaRPr lang="en-US" dirty="0"/>
          </a:p>
          <a:p>
            <a:pPr marL="355600" indent="-355600">
              <a:buFont typeface="+mj-lt"/>
              <a:buAutoNum type="alphaLcPeriod"/>
            </a:pPr>
            <a:r>
              <a:rPr lang="en-US" dirty="0"/>
              <a:t>Assignment / </a:t>
            </a:r>
            <a:r>
              <a:rPr lang="en-US" dirty="0" err="1"/>
              <a:t>Penugasan</a:t>
            </a:r>
            <a:endParaRPr lang="en-US" dirty="0"/>
          </a:p>
          <a:p>
            <a:pPr marL="355600" indent="-355600">
              <a:buFont typeface="+mj-lt"/>
              <a:buAutoNum type="alphaLcPeriod"/>
            </a:pPr>
            <a:r>
              <a:rPr lang="en-US" dirty="0"/>
              <a:t>Increment-Decrement</a:t>
            </a:r>
          </a:p>
          <a:p>
            <a:pPr marL="355600" indent="-355600">
              <a:buFont typeface="+mj-lt"/>
              <a:buAutoNum type="alphaLcPeriod"/>
            </a:pPr>
            <a:r>
              <a:rPr lang="en-US" dirty="0"/>
              <a:t>String</a:t>
            </a:r>
          </a:p>
          <a:p>
            <a:pPr marL="355600" indent="-355600">
              <a:buFont typeface="+mj-lt"/>
              <a:buAutoNum type="alphaLcPeriod"/>
            </a:pPr>
            <a:r>
              <a:rPr lang="en-US" dirty="0"/>
              <a:t>Ternary</a:t>
            </a:r>
          </a:p>
          <a:p>
            <a:pPr marL="355600" indent="-355600">
              <a:buFont typeface="+mj-lt"/>
              <a:buAutoNum type="alphaL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2692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7E74-CD0C-4911-830F-7625E51F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Operator </a:t>
            </a:r>
            <a:r>
              <a:rPr lang="en-US" dirty="0" err="1"/>
              <a:t>Aritmetic</a:t>
            </a:r>
            <a:r>
              <a:rPr lang="en-US" dirty="0"/>
              <a:t> / </a:t>
            </a:r>
            <a:r>
              <a:rPr lang="en-US" dirty="0" err="1"/>
              <a:t>Aritmatika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58D901-2A3A-455E-9D26-E0DD79B4DD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694242"/>
              </p:ext>
            </p:extLst>
          </p:nvPr>
        </p:nvGraphicFramePr>
        <p:xfrm>
          <a:off x="0" y="1442506"/>
          <a:ext cx="9144000" cy="44815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2764">
                  <a:extLst>
                    <a:ext uri="{9D8B030D-6E8A-4147-A177-3AD203B41FA5}">
                      <a16:colId xmlns:a16="http://schemas.microsoft.com/office/drawing/2014/main" val="2124471152"/>
                    </a:ext>
                  </a:extLst>
                </a:gridCol>
                <a:gridCol w="2115403">
                  <a:extLst>
                    <a:ext uri="{9D8B030D-6E8A-4147-A177-3AD203B41FA5}">
                      <a16:colId xmlns:a16="http://schemas.microsoft.com/office/drawing/2014/main" val="2483233143"/>
                    </a:ext>
                  </a:extLst>
                </a:gridCol>
                <a:gridCol w="3507475">
                  <a:extLst>
                    <a:ext uri="{9D8B030D-6E8A-4147-A177-3AD203B41FA5}">
                      <a16:colId xmlns:a16="http://schemas.microsoft.com/office/drawing/2014/main" val="3329282723"/>
                    </a:ext>
                  </a:extLst>
                </a:gridCol>
                <a:gridCol w="2388358">
                  <a:extLst>
                    <a:ext uri="{9D8B030D-6E8A-4147-A177-3AD203B41FA5}">
                      <a16:colId xmlns:a16="http://schemas.microsoft.com/office/drawing/2014/main" val="2544668024"/>
                    </a:ext>
                  </a:extLst>
                </a:gridCol>
              </a:tblGrid>
              <a:tr h="6174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OPERATOR</a:t>
                      </a:r>
                      <a:endParaRPr lang="en-ID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ARTI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CONTOH CODE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PEMROSESAN</a:t>
                      </a:r>
                      <a:endParaRPr lang="en-ID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429616"/>
                  </a:ext>
                </a:extLst>
              </a:tr>
              <a:tr h="61746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+</a:t>
                      </a:r>
                      <a:endParaRPr lang="en-ID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Penjumlahan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Luastotal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=luas1+luas2;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L=10+15=25</a:t>
                      </a:r>
                      <a:endParaRPr lang="en-ID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882980"/>
                  </a:ext>
                </a:extLst>
              </a:tr>
              <a:tr h="61746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-</a:t>
                      </a:r>
                      <a:endParaRPr lang="en-ID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Pengurangan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A – B;</a:t>
                      </a:r>
                      <a:endParaRPr lang="en-ID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L=10-15=-5 </a:t>
                      </a:r>
                      <a:endParaRPr lang="en-ID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370314"/>
                  </a:ext>
                </a:extLst>
              </a:tr>
              <a:tr h="61746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*</a:t>
                      </a:r>
                      <a:endParaRPr lang="en-ID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Perkalian</a:t>
                      </a:r>
                      <a:r>
                        <a:rPr lang="en-US" sz="2400" dirty="0"/>
                        <a:t> 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panjang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lebar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ID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L=50*10=500</a:t>
                      </a:r>
                      <a:endParaRPr lang="en-ID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893890"/>
                  </a:ext>
                </a:extLst>
              </a:tr>
              <a:tr h="61746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/</a:t>
                      </a:r>
                      <a:endParaRPr lang="en-ID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Pembagian</a:t>
                      </a:r>
                      <a:r>
                        <a:rPr lang="en-US" sz="2400" dirty="0"/>
                        <a:t> 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 = A / B;</a:t>
                      </a:r>
                      <a:endParaRPr lang="en-ID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AB=50/10=5</a:t>
                      </a:r>
                      <a:endParaRPr lang="en-ID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403036"/>
                  </a:ext>
                </a:extLst>
              </a:tr>
              <a:tr h="106575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%</a:t>
                      </a:r>
                      <a:endParaRPr lang="en-ID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Modulus / </a:t>
                      </a:r>
                      <a:r>
                        <a:rPr lang="en-US" sz="2400" dirty="0" err="1"/>
                        <a:t>hasil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sisa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pembagian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 = A % B;</a:t>
                      </a:r>
                      <a:endParaRPr lang="en-ID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AB=5%2=1</a:t>
                      </a:r>
                    </a:p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Z=10%4=2</a:t>
                      </a:r>
                    </a:p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B=10%2=0</a:t>
                      </a:r>
                      <a:endParaRPr lang="en-ID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406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285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7E74-CD0C-4911-830F-7625E51F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Operator </a:t>
            </a:r>
            <a:r>
              <a:rPr lang="en-US" dirty="0" err="1"/>
              <a:t>Aritmetic</a:t>
            </a:r>
            <a:r>
              <a:rPr lang="en-US" dirty="0"/>
              <a:t> / </a:t>
            </a:r>
            <a:r>
              <a:rPr lang="en-US" dirty="0" err="1"/>
              <a:t>Aritmatika</a:t>
            </a:r>
            <a:r>
              <a:rPr lang="en-US" dirty="0"/>
              <a:t> (script)</a:t>
            </a:r>
            <a:br>
              <a:rPr lang="en-US" dirty="0"/>
            </a:b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2271A1-1AC9-4871-A39E-9EAD13AE3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524505-221B-42FB-9272-8624D7E61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341"/>
          <a:stretch/>
        </p:blipFill>
        <p:spPr>
          <a:xfrm>
            <a:off x="0" y="779724"/>
            <a:ext cx="9144000" cy="574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58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7E74-CD0C-4911-830F-7625E51F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b. Operator Comparison / </a:t>
            </a:r>
            <a:r>
              <a:rPr lang="en-US" dirty="0" err="1"/>
              <a:t>Perbandingan</a:t>
            </a:r>
            <a:br>
              <a:rPr lang="en-US" dirty="0"/>
            </a:br>
            <a:r>
              <a:rPr lang="en-US" sz="2400" dirty="0" err="1">
                <a:latin typeface="+mn-lt"/>
              </a:rPr>
              <a:t>bersifat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pertanyaan</a:t>
            </a:r>
            <a:r>
              <a:rPr lang="en-US" sz="2400" dirty="0">
                <a:latin typeface="+mn-lt"/>
              </a:rPr>
              <a:t> dan </a:t>
            </a:r>
            <a:r>
              <a:rPr lang="en-US" sz="2400" dirty="0" err="1">
                <a:latin typeface="+mn-lt"/>
              </a:rPr>
              <a:t>hasilnya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merupakan</a:t>
            </a:r>
            <a:r>
              <a:rPr lang="en-US" sz="2400" dirty="0">
                <a:latin typeface="+mn-lt"/>
              </a:rPr>
              <a:t> Boolean(</a:t>
            </a:r>
            <a:r>
              <a:rPr lang="en-US" sz="2400" dirty="0" err="1">
                <a:latin typeface="+mn-lt"/>
              </a:rPr>
              <a:t>benar</a:t>
            </a:r>
            <a:r>
              <a:rPr lang="en-US" sz="2400" dirty="0">
                <a:latin typeface="+mn-lt"/>
              </a:rPr>
              <a:t>/salah).</a:t>
            </a:r>
            <a:endParaRPr lang="en-ID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7B525-B3B7-45F3-998B-1DCB075F0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81A316-DDDB-4C77-A06C-E341A727FA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3519579"/>
              </p:ext>
            </p:extLst>
          </p:nvPr>
        </p:nvGraphicFramePr>
        <p:xfrm>
          <a:off x="0" y="1386308"/>
          <a:ext cx="9144000" cy="51059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2764">
                  <a:extLst>
                    <a:ext uri="{9D8B030D-6E8A-4147-A177-3AD203B41FA5}">
                      <a16:colId xmlns:a16="http://schemas.microsoft.com/office/drawing/2014/main" val="2124471152"/>
                    </a:ext>
                  </a:extLst>
                </a:gridCol>
                <a:gridCol w="2634018">
                  <a:extLst>
                    <a:ext uri="{9D8B030D-6E8A-4147-A177-3AD203B41FA5}">
                      <a16:colId xmlns:a16="http://schemas.microsoft.com/office/drawing/2014/main" val="2483233143"/>
                    </a:ext>
                  </a:extLst>
                </a:gridCol>
                <a:gridCol w="1583140">
                  <a:extLst>
                    <a:ext uri="{9D8B030D-6E8A-4147-A177-3AD203B41FA5}">
                      <a16:colId xmlns:a16="http://schemas.microsoft.com/office/drawing/2014/main" val="3329282723"/>
                    </a:ext>
                  </a:extLst>
                </a:gridCol>
                <a:gridCol w="3794078">
                  <a:extLst>
                    <a:ext uri="{9D8B030D-6E8A-4147-A177-3AD203B41FA5}">
                      <a16:colId xmlns:a16="http://schemas.microsoft.com/office/drawing/2014/main" val="2544668024"/>
                    </a:ext>
                  </a:extLst>
                </a:gridCol>
              </a:tblGrid>
              <a:tr h="7432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OPERATOR</a:t>
                      </a:r>
                      <a:endParaRPr lang="en-ID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ARTI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CONTOH CODE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PEMROSESAN</a:t>
                      </a:r>
                      <a:endParaRPr lang="en-ID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429616"/>
                  </a:ext>
                </a:extLst>
              </a:tr>
              <a:tr h="49162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endParaRPr lang="en-ID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Sama </a:t>
                      </a:r>
                      <a:r>
                        <a:rPr lang="en-US" sz="2000" dirty="0" err="1"/>
                        <a:t>dengan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 == 10 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benar</a:t>
                      </a:r>
                      <a:endParaRPr lang="en-ID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882980"/>
                  </a:ext>
                </a:extLst>
              </a:tr>
              <a:tr h="49162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===</a:t>
                      </a:r>
                      <a:endParaRPr lang="en-ID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Sama </a:t>
                      </a:r>
                      <a:r>
                        <a:rPr lang="en-US" sz="2000" dirty="0" err="1"/>
                        <a:t>dengan</a:t>
                      </a:r>
                      <a:r>
                        <a:rPr lang="en-US" sz="2000" dirty="0"/>
                        <a:t> (identic)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=== B</a:t>
                      </a:r>
                      <a:endParaRPr lang="en-ID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 === 10 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benar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/salah</a:t>
                      </a:r>
                      <a:endParaRPr lang="en-ID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749617"/>
                  </a:ext>
                </a:extLst>
              </a:tr>
              <a:tr h="40793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Tidak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sama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dengan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!=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 != 10 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salah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370314"/>
                  </a:ext>
                </a:extLst>
              </a:tr>
              <a:tr h="63316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!==</a:t>
                      </a:r>
                      <a:endParaRPr lang="en-ID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Tidak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sama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dengan</a:t>
                      </a:r>
                      <a:r>
                        <a:rPr lang="en-US" sz="2000" dirty="0"/>
                        <a:t> (identic)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!== B</a:t>
                      </a:r>
                      <a:endParaRPr lang="en-ID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 != 10 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benar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/salah</a:t>
                      </a:r>
                      <a:endParaRPr lang="en-ID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524880"/>
                  </a:ext>
                </a:extLst>
              </a:tr>
              <a:tr h="49162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n-ID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Lebih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dari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&gt; B</a:t>
                      </a:r>
                      <a:endParaRPr lang="en-ID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&gt; 5 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salah</a:t>
                      </a:r>
                      <a:endParaRPr lang="en-ID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893890"/>
                  </a:ext>
                </a:extLst>
              </a:tr>
              <a:tr h="49162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  <a:endParaRPr lang="en-ID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Lebih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dari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sama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dengan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&gt;= B</a:t>
                      </a:r>
                      <a:endParaRPr lang="en-ID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&gt;= 5 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benar</a:t>
                      </a:r>
                      <a:endParaRPr lang="en-ID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403036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endParaRPr lang="en-ID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Kurang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dari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&lt; B</a:t>
                      </a:r>
                      <a:endParaRPr lang="en-ID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&lt; 4 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salah</a:t>
                      </a:r>
                      <a:endParaRPr lang="en-ID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406924"/>
                  </a:ext>
                </a:extLst>
              </a:tr>
              <a:tr h="63316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  <a:endParaRPr lang="en-ID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Kurang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dari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sama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dengan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&lt;= B</a:t>
                      </a:r>
                      <a:endParaRPr lang="en-ID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&lt;= 4 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benar</a:t>
                      </a:r>
                      <a:endParaRPr lang="en-ID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819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655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7E74-CD0C-4911-830F-7625E51F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b. Operator Comparison / </a:t>
            </a:r>
            <a:r>
              <a:rPr lang="en-US" dirty="0" err="1"/>
              <a:t>Perbandingan</a:t>
            </a:r>
            <a:r>
              <a:rPr lang="en-US" dirty="0"/>
              <a:t> (script)</a:t>
            </a:r>
            <a:br>
              <a:rPr lang="en-US" dirty="0"/>
            </a:br>
            <a:endParaRPr lang="en-ID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7B525-B3B7-45F3-998B-1DCB075F0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531C6-0B92-45BF-9980-5CEE53702A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629"/>
          <a:stretch/>
        </p:blipFill>
        <p:spPr>
          <a:xfrm>
            <a:off x="348342" y="798467"/>
            <a:ext cx="8795658" cy="605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90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7E74-CD0C-4911-830F-7625E51F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Operator Logic / </a:t>
            </a:r>
            <a:r>
              <a:rPr lang="en-US" dirty="0" err="1"/>
              <a:t>Logika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7B525-B3B7-45F3-998B-1DCB075F0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7384FE-4AE9-4498-A99B-D7B752639A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1667888"/>
              </p:ext>
            </p:extLst>
          </p:nvPr>
        </p:nvGraphicFramePr>
        <p:xfrm>
          <a:off x="0" y="1658982"/>
          <a:ext cx="9144000" cy="22634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2764">
                  <a:extLst>
                    <a:ext uri="{9D8B030D-6E8A-4147-A177-3AD203B41FA5}">
                      <a16:colId xmlns:a16="http://schemas.microsoft.com/office/drawing/2014/main" val="2124471152"/>
                    </a:ext>
                  </a:extLst>
                </a:gridCol>
                <a:gridCol w="2634018">
                  <a:extLst>
                    <a:ext uri="{9D8B030D-6E8A-4147-A177-3AD203B41FA5}">
                      <a16:colId xmlns:a16="http://schemas.microsoft.com/office/drawing/2014/main" val="2483233143"/>
                    </a:ext>
                  </a:extLst>
                </a:gridCol>
                <a:gridCol w="1583140">
                  <a:extLst>
                    <a:ext uri="{9D8B030D-6E8A-4147-A177-3AD203B41FA5}">
                      <a16:colId xmlns:a16="http://schemas.microsoft.com/office/drawing/2014/main" val="3329282723"/>
                    </a:ext>
                  </a:extLst>
                </a:gridCol>
                <a:gridCol w="3794078">
                  <a:extLst>
                    <a:ext uri="{9D8B030D-6E8A-4147-A177-3AD203B41FA5}">
                      <a16:colId xmlns:a16="http://schemas.microsoft.com/office/drawing/2014/main" val="2544668024"/>
                    </a:ext>
                  </a:extLst>
                </a:gridCol>
              </a:tblGrid>
              <a:tr h="7432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OPERATOR</a:t>
                      </a:r>
                      <a:endParaRPr lang="en-ID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ARTI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CONTOH CODE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PEMROSESAN</a:t>
                      </a:r>
                      <a:endParaRPr lang="en-ID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429616"/>
                  </a:ext>
                </a:extLst>
              </a:tr>
              <a:tr h="49162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&amp;&amp;</a:t>
                      </a:r>
                      <a:endParaRPr lang="en-ID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AND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&amp;&amp;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 &amp;&amp; true 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benar</a:t>
                      </a:r>
                      <a:endParaRPr lang="en-ID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882980"/>
                  </a:ext>
                </a:extLst>
              </a:tr>
              <a:tr h="49162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||</a:t>
                      </a:r>
                      <a:endParaRPr lang="en-ID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OR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|| B</a:t>
                      </a:r>
                      <a:endParaRPr lang="en-ID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 || false 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salah</a:t>
                      </a:r>
                      <a:endParaRPr lang="en-ID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749617"/>
                  </a:ext>
                </a:extLst>
              </a:tr>
              <a:tr h="40793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NOT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 != 10 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salah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370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870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7E74-CD0C-4911-830F-7625E51F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Operator Logic / </a:t>
            </a:r>
            <a:r>
              <a:rPr lang="en-US" dirty="0" err="1"/>
              <a:t>Logika</a:t>
            </a:r>
            <a:r>
              <a:rPr lang="en-US" dirty="0"/>
              <a:t> (Script)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7B525-B3B7-45F3-998B-1DCB075F0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B8D38-E22D-4701-A6C7-F9D72FC254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980"/>
          <a:stretch/>
        </p:blipFill>
        <p:spPr>
          <a:xfrm>
            <a:off x="1" y="1344512"/>
            <a:ext cx="9144000" cy="519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28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7E74-CD0C-4911-830F-7625E51F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 Operator Assignment / </a:t>
            </a:r>
            <a:r>
              <a:rPr lang="en-US" dirty="0" err="1"/>
              <a:t>Penugasan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7B525-B3B7-45F3-998B-1DCB075F0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E1ECA1-3F68-472C-94B7-D3EED8FC26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4432198"/>
              </p:ext>
            </p:extLst>
          </p:nvPr>
        </p:nvGraphicFramePr>
        <p:xfrm>
          <a:off x="0" y="1658982"/>
          <a:ext cx="9144000" cy="48197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2764">
                  <a:extLst>
                    <a:ext uri="{9D8B030D-6E8A-4147-A177-3AD203B41FA5}">
                      <a16:colId xmlns:a16="http://schemas.microsoft.com/office/drawing/2014/main" val="2124471152"/>
                    </a:ext>
                  </a:extLst>
                </a:gridCol>
                <a:gridCol w="2634018">
                  <a:extLst>
                    <a:ext uri="{9D8B030D-6E8A-4147-A177-3AD203B41FA5}">
                      <a16:colId xmlns:a16="http://schemas.microsoft.com/office/drawing/2014/main" val="2483233143"/>
                    </a:ext>
                  </a:extLst>
                </a:gridCol>
                <a:gridCol w="1583140">
                  <a:extLst>
                    <a:ext uri="{9D8B030D-6E8A-4147-A177-3AD203B41FA5}">
                      <a16:colId xmlns:a16="http://schemas.microsoft.com/office/drawing/2014/main" val="3329282723"/>
                    </a:ext>
                  </a:extLst>
                </a:gridCol>
                <a:gridCol w="3794078">
                  <a:extLst>
                    <a:ext uri="{9D8B030D-6E8A-4147-A177-3AD203B41FA5}">
                      <a16:colId xmlns:a16="http://schemas.microsoft.com/office/drawing/2014/main" val="2544668024"/>
                    </a:ext>
                  </a:extLst>
                </a:gridCol>
              </a:tblGrid>
              <a:tr h="7432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OPERATOR</a:t>
                      </a:r>
                      <a:endParaRPr lang="en-ID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ARTI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CONTOH CODE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PEMROSESAN</a:t>
                      </a:r>
                      <a:endParaRPr lang="en-ID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429616"/>
                  </a:ext>
                </a:extLst>
              </a:tr>
              <a:tr h="49162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en-ID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Penjumlahan</a:t>
                      </a:r>
                      <a:r>
                        <a:rPr lang="en-US" sz="2000" dirty="0"/>
                        <a:t> 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A=5, B=3</a:t>
                      </a:r>
                      <a:endParaRPr lang="en-ID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786695"/>
                  </a:ext>
                </a:extLst>
              </a:tr>
              <a:tr h="49162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-=</a:t>
                      </a:r>
                      <a:endParaRPr lang="en-ID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Pengurangan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dengan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nilai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tersebut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A-=B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A-=B 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A=A-B  A=5-3=2</a:t>
                      </a:r>
                      <a:endParaRPr lang="en-ID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882980"/>
                  </a:ext>
                </a:extLst>
              </a:tr>
              <a:tr h="49162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+=</a:t>
                      </a:r>
                      <a:endParaRPr lang="en-ID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Penjumlahan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dengan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nilai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tersebut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A+=B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A+=B 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A=A+B  A=5+3=8</a:t>
                      </a:r>
                      <a:endParaRPr lang="en-ID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749617"/>
                  </a:ext>
                </a:extLst>
              </a:tr>
              <a:tr h="40793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Pembagian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dengan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nilai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tersebut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A/=B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A/=B 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A=A/B </a:t>
                      </a:r>
                    </a:p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A=5/3=1,6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370314"/>
                  </a:ext>
                </a:extLst>
              </a:tr>
              <a:tr h="40793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Perkalian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dengan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nilai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tersebut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A*=B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A*=B 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A=A*B  A=5*3=15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37703"/>
                  </a:ext>
                </a:extLst>
              </a:tr>
              <a:tr h="40793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Modulus </a:t>
                      </a:r>
                      <a:r>
                        <a:rPr lang="en-US" sz="2000" dirty="0" err="1"/>
                        <a:t>dengan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nilai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tersebut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A%=B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A%=B 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A=A%B  A=5%3=2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66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322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7E74-CD0C-4911-830F-7625E51F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 Operator Assignment / </a:t>
            </a:r>
            <a:r>
              <a:rPr lang="en-US" dirty="0" err="1"/>
              <a:t>Penugasan</a:t>
            </a:r>
            <a:r>
              <a:rPr lang="en-US" dirty="0"/>
              <a:t> (Script)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7B525-B3B7-45F3-998B-1DCB075F0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9A234-9285-4FBF-A70F-A8526AF56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8982"/>
            <a:ext cx="9141296" cy="399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5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A408-E455-461B-8F50-409F7E14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n-NO" b="1" dirty="0"/>
              <a:t>04. Tipe Data, Variabel, Konstanta,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9108A-CF8C-453B-9484-B5A4EEF1F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err="1">
                <a:latin typeface="Agency FB" panose="020B0503020202020204" pitchFamily="34" charset="0"/>
              </a:rPr>
              <a:t>Variabel</a:t>
            </a:r>
            <a:endParaRPr lang="en-US" dirty="0">
              <a:latin typeface="Agency FB" panose="020B0503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 err="1">
                <a:latin typeface="Agency FB" panose="020B0503020202020204" pitchFamily="34" charset="0"/>
              </a:rPr>
              <a:t>Tipe</a:t>
            </a:r>
            <a:r>
              <a:rPr lang="en-US" dirty="0">
                <a:latin typeface="Agency FB" panose="020B0503020202020204" pitchFamily="34" charset="0"/>
              </a:rPr>
              <a:t> Data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Agency FB" panose="020B0503020202020204" pitchFamily="34" charset="0"/>
              </a:rPr>
              <a:t>Konstanta</a:t>
            </a:r>
            <a:endParaRPr lang="en-US" dirty="0">
              <a:latin typeface="Agency FB" panose="020B0503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1454994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FDA74-8FF8-4DAA-A5BC-E11B6024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 Increment-Decrement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91991-566A-49B2-9AA6-108E8ED89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715552-8CF2-45AD-BA57-5776322CEC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4618563"/>
              </p:ext>
            </p:extLst>
          </p:nvPr>
        </p:nvGraphicFramePr>
        <p:xfrm>
          <a:off x="0" y="1658982"/>
          <a:ext cx="9144000" cy="3139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2764">
                  <a:extLst>
                    <a:ext uri="{9D8B030D-6E8A-4147-A177-3AD203B41FA5}">
                      <a16:colId xmlns:a16="http://schemas.microsoft.com/office/drawing/2014/main" val="2124471152"/>
                    </a:ext>
                  </a:extLst>
                </a:gridCol>
                <a:gridCol w="2634018">
                  <a:extLst>
                    <a:ext uri="{9D8B030D-6E8A-4147-A177-3AD203B41FA5}">
                      <a16:colId xmlns:a16="http://schemas.microsoft.com/office/drawing/2014/main" val="2483233143"/>
                    </a:ext>
                  </a:extLst>
                </a:gridCol>
                <a:gridCol w="1583140">
                  <a:extLst>
                    <a:ext uri="{9D8B030D-6E8A-4147-A177-3AD203B41FA5}">
                      <a16:colId xmlns:a16="http://schemas.microsoft.com/office/drawing/2014/main" val="3329282723"/>
                    </a:ext>
                  </a:extLst>
                </a:gridCol>
                <a:gridCol w="3794078">
                  <a:extLst>
                    <a:ext uri="{9D8B030D-6E8A-4147-A177-3AD203B41FA5}">
                      <a16:colId xmlns:a16="http://schemas.microsoft.com/office/drawing/2014/main" val="2544668024"/>
                    </a:ext>
                  </a:extLst>
                </a:gridCol>
              </a:tblGrid>
              <a:tr h="7432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OPERATOR</a:t>
                      </a:r>
                      <a:endParaRPr lang="en-ID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ARTI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CONTOH CODE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PEMROSESAN</a:t>
                      </a:r>
                      <a:endParaRPr lang="en-ID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429616"/>
                  </a:ext>
                </a:extLst>
              </a:tr>
              <a:tr h="49162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</a:t>
                      </a:r>
                      <a:endParaRPr lang="en-ID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Increment / </a:t>
                      </a:r>
                      <a:r>
                        <a:rPr lang="en-US" sz="2000" dirty="0" err="1"/>
                        <a:t>bertambah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A=++B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A=10, B=20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X=++B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X=10+1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X=11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882980"/>
                  </a:ext>
                </a:extLst>
              </a:tr>
              <a:tr h="49162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ID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Decrement / </a:t>
                      </a:r>
                      <a:r>
                        <a:rPr lang="en-US" sz="2000" dirty="0" err="1"/>
                        <a:t>berkurang</a:t>
                      </a:r>
                      <a:r>
                        <a:rPr lang="en-US" sz="2000" dirty="0"/>
                        <a:t> 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A=--B</a:t>
                      </a:r>
                      <a:endParaRPr lang="en-ID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Y=--B</a:t>
                      </a:r>
                    </a:p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Y=--20</a:t>
                      </a:r>
                    </a:p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Y=19</a:t>
                      </a:r>
                      <a:endParaRPr lang="en-ID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749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812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FDA74-8FF8-4DAA-A5BC-E11B6024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 Increment-Decrement (Script)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91991-566A-49B2-9AA6-108E8ED89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98CFA-DF84-4665-A529-75720BBD5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9472"/>
            <a:ext cx="9144000" cy="556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95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167E-70F3-41CB-B2BF-48BE1918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f. Operator String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4D9F-7841-4A51-8FA7-B43DC12F0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125AB7-CCA2-4DC9-82EE-CC77B73995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225650"/>
              </p:ext>
            </p:extLst>
          </p:nvPr>
        </p:nvGraphicFramePr>
        <p:xfrm>
          <a:off x="0" y="1658982"/>
          <a:ext cx="9144000" cy="2834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2764">
                  <a:extLst>
                    <a:ext uri="{9D8B030D-6E8A-4147-A177-3AD203B41FA5}">
                      <a16:colId xmlns:a16="http://schemas.microsoft.com/office/drawing/2014/main" val="2124471152"/>
                    </a:ext>
                  </a:extLst>
                </a:gridCol>
                <a:gridCol w="2634018">
                  <a:extLst>
                    <a:ext uri="{9D8B030D-6E8A-4147-A177-3AD203B41FA5}">
                      <a16:colId xmlns:a16="http://schemas.microsoft.com/office/drawing/2014/main" val="2483233143"/>
                    </a:ext>
                  </a:extLst>
                </a:gridCol>
                <a:gridCol w="1583140">
                  <a:extLst>
                    <a:ext uri="{9D8B030D-6E8A-4147-A177-3AD203B41FA5}">
                      <a16:colId xmlns:a16="http://schemas.microsoft.com/office/drawing/2014/main" val="3329282723"/>
                    </a:ext>
                  </a:extLst>
                </a:gridCol>
                <a:gridCol w="3794078">
                  <a:extLst>
                    <a:ext uri="{9D8B030D-6E8A-4147-A177-3AD203B41FA5}">
                      <a16:colId xmlns:a16="http://schemas.microsoft.com/office/drawing/2014/main" val="2544668024"/>
                    </a:ext>
                  </a:extLst>
                </a:gridCol>
              </a:tblGrid>
              <a:tr h="7432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OPERATOR</a:t>
                      </a:r>
                      <a:endParaRPr lang="en-ID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ARTI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CONTOH CODE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PEMROSESAN</a:t>
                      </a:r>
                      <a:endParaRPr lang="en-ID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429616"/>
                  </a:ext>
                </a:extLst>
              </a:tr>
              <a:tr h="49162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en-ID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Penggabungan</a:t>
                      </a:r>
                      <a:r>
                        <a:rPr lang="en-US" sz="2000" dirty="0"/>
                        <a:t> string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A+B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A=“PRIBAD”, B=‘I’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A+B=“PRIBADI”</a:t>
                      </a:r>
                      <a:endParaRPr lang="en-ID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786695"/>
                  </a:ext>
                </a:extLst>
              </a:tr>
              <a:tr h="49162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+=</a:t>
                      </a:r>
                      <a:endParaRPr lang="en-ID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Penggabungan</a:t>
                      </a:r>
                      <a:r>
                        <a:rPr lang="en-US" sz="2000" dirty="0"/>
                        <a:t> string </a:t>
                      </a:r>
                      <a:r>
                        <a:rPr lang="en-US" sz="2000" dirty="0" err="1"/>
                        <a:t>dengan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nilai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tersebut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A+=B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A+=B 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A=A+B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A=“PRIBAD”+’I’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A=“PRIBADI”</a:t>
                      </a:r>
                      <a:endParaRPr lang="en-ID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882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823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167E-70F3-41CB-B2BF-48BE1918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f. Operator String (script)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4D9F-7841-4A51-8FA7-B43DC12F0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620664-0A3C-47DC-9D3A-E52C68C36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875619"/>
            <a:ext cx="8667749" cy="568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39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5B7AB-2D91-4E4C-863B-F13701B1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g. Ternary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E1DEE-18F1-4DB7-BF41-928A31220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757646"/>
            <a:ext cx="8667749" cy="796834"/>
          </a:xfrm>
          <a:noFill/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600" b="1" dirty="0">
                <a:cs typeface="Courier New" panose="02070309020205020404" pitchFamily="49" charset="0"/>
              </a:rPr>
              <a:t>STRUKTUR DASAR</a:t>
            </a:r>
          </a:p>
          <a:p>
            <a:pPr marL="0" indent="0">
              <a:buNone/>
            </a:pP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Ekspresi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Logika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-OR ?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Ekspresi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Ekspresi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Kondisi</a:t>
            </a:r>
            <a:endParaRPr lang="en-ID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14CA36-0376-4778-9CB7-EA9DDE798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72919"/>
            <a:ext cx="6590755" cy="518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2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265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Dawson, Michael. 2014. Beginning C++ Through Game Programming. USA-Course Technology, a part of Cengage Learning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d-ID" sz="1780" dirty="0"/>
              <a:t>Fachrurrozi, M. 20. Konsep dan Aplikasi Pemrograman Menggunakan Borland C++ Builder 6</a:t>
            </a:r>
            <a:endParaRPr lang="en-US" sz="1780" dirty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nn-NO" sz="1780" dirty="0"/>
              <a:t>Hendra. 2004. C, C++ Programming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Koening</a:t>
            </a:r>
            <a:r>
              <a:rPr lang="en-US" sz="1780" dirty="0"/>
              <a:t>, Andrew and E. Moo, Barbara. 2000. Accelerated-C++. USA-Addison Wesley 387page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Koening</a:t>
            </a:r>
            <a:r>
              <a:rPr lang="en-US" sz="1780" dirty="0"/>
              <a:t>, Andrew and E. Moo, Barbara. 2000. Accelerated-C++. USA-Addison Wesley 418page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Liberty, Jesse and Jones, Bradley. 2005. Teach Yourself C++ in 21 Days 5th Edition. USA-</a:t>
            </a:r>
            <a:r>
              <a:rPr lang="en-US" sz="1780" dirty="0" err="1"/>
              <a:t>Sams</a:t>
            </a:r>
            <a:r>
              <a:rPr lang="en-US" sz="1780" dirty="0"/>
              <a:t> Publishing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Meyers, Scott. 2014. Effective Modern C++_ 42 Specific Ways to Improve Your Use of C++11 and C++14.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sv-SE" sz="1780" dirty="0"/>
              <a:t>Munir, Rinaldi. 2010. Matematika Diskrit Ed 3. Penerbit Informatika  Bandung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d-ID" sz="1780" dirty="0"/>
              <a:t>Munir, RInaldi. 2011. Algoritma dan Pemrograman dalam Bahasa Pascal dan C</a:t>
            </a:r>
            <a:endParaRPr lang="en-US" sz="1780" dirty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Prata</a:t>
            </a:r>
            <a:r>
              <a:rPr lang="en-US" sz="1780" dirty="0"/>
              <a:t>, Stephen. 2005. C++ Primer Plus 5th Edition. USA-</a:t>
            </a:r>
            <a:r>
              <a:rPr lang="en-US" sz="1780" dirty="0" err="1"/>
              <a:t>Sams</a:t>
            </a:r>
            <a:r>
              <a:rPr lang="en-US" sz="1780" dirty="0"/>
              <a:t> Publishing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Prata</a:t>
            </a:r>
            <a:r>
              <a:rPr lang="en-US" sz="1780" dirty="0"/>
              <a:t>, Stephen. 2012. C++ Primer Plus 6th Edition. USA-Addison </a:t>
            </a:r>
            <a:r>
              <a:rPr lang="en-US" sz="1780" dirty="0" err="1"/>
              <a:t>Welley</a:t>
            </a:r>
            <a:endParaRPr lang="en-US" sz="1780" dirty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Randy Davis, Stephen. 2004. C++ For DUMMIES. </a:t>
            </a:r>
            <a:r>
              <a:rPr lang="en-US" sz="1780" dirty="0" err="1"/>
              <a:t>Indiana,Canada</a:t>
            </a:r>
            <a:r>
              <a:rPr lang="en-US" sz="1780" dirty="0"/>
              <a:t>-Wiley Publishing</a:t>
            </a:r>
            <a:endParaRPr lang="id-ID" sz="1780" dirty="0"/>
          </a:p>
        </p:txBody>
      </p:sp>
    </p:spTree>
    <p:extLst>
      <p:ext uri="{BB962C8B-B14F-4D97-AF65-F5344CB8AC3E}">
        <p14:creationId xmlns:p14="http://schemas.microsoft.com/office/powerpoint/2010/main" val="12352201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392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Rao, Siddhartha. 2012. </a:t>
            </a:r>
            <a:r>
              <a:rPr lang="en-US" sz="1780" dirty="0" err="1"/>
              <a:t>Sams</a:t>
            </a:r>
            <a:r>
              <a:rPr lang="en-US" sz="1780" dirty="0"/>
              <a:t> teach yourself C++ in one hour a day 7th edition. Pearson Education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Sebesta, Robert. 2012. Concept of programming languages </a:t>
            </a:r>
            <a:r>
              <a:rPr lang="en-US" sz="1780" dirty="0" err="1"/>
              <a:t>edisi</a:t>
            </a:r>
            <a:r>
              <a:rPr lang="en-US" sz="1780" dirty="0"/>
              <a:t> 10th Addison Wesley Pub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Sethi, Ravi etc. 1986. Compiler Principles, Technique, and Tools. Pearson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Sethi</a:t>
            </a:r>
            <a:r>
              <a:rPr lang="en-US" sz="1780" dirty="0"/>
              <a:t>, Ravi etc. 2007. Programing languages </a:t>
            </a:r>
            <a:r>
              <a:rPr lang="en-US" sz="1780" dirty="0" err="1"/>
              <a:t>consepts</a:t>
            </a:r>
            <a:r>
              <a:rPr lang="en-US" sz="1780" dirty="0"/>
              <a:t> and </a:t>
            </a:r>
            <a:r>
              <a:rPr lang="en-US" sz="1780" dirty="0" err="1"/>
              <a:t>Construcst</a:t>
            </a:r>
            <a:r>
              <a:rPr lang="en-US" sz="1780" dirty="0"/>
              <a:t>, </a:t>
            </a:r>
            <a:r>
              <a:rPr lang="en-US" sz="1780" dirty="0" err="1"/>
              <a:t>addison</a:t>
            </a:r>
            <a:r>
              <a:rPr lang="en-US" sz="1780" dirty="0"/>
              <a:t> Wesley 2nd, Publ.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SMK N 1 Cianjur. RPL PEMROGRAMAN DASAR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Stroustrup</a:t>
            </a:r>
            <a:r>
              <a:rPr lang="en-US" sz="1780" dirty="0"/>
              <a:t>, Bjarne. 1997. The C++ Programming Language 3rd Edition. Addison-Wesley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Stroustrup</a:t>
            </a:r>
            <a:r>
              <a:rPr lang="en-US" sz="1780" dirty="0"/>
              <a:t>, Bjarne. 2013. The C++ Programming Language 4th Edition. Addison-Wesley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Stroustrup</a:t>
            </a:r>
            <a:r>
              <a:rPr lang="en-US" sz="1780" dirty="0"/>
              <a:t>, Bjarne. 2014. Programming  Principles and Practice Using C++Second Edition. USA-Pearson –full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Stroustrup</a:t>
            </a:r>
            <a:r>
              <a:rPr lang="en-US" sz="1780" dirty="0"/>
              <a:t>, Bjarne. 2014. Programming  Principles and Practice Using C++Second Edition. USA-Pearson -sample chapter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Suprapto. 2008. Bahasa Pemrograman untuk SMK. Indonesia-DitPSMK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Wibisono, Samuel. 2008. Matematika Diskrit Edisi 2 . Graha Ilmu</a:t>
            </a:r>
          </a:p>
        </p:txBody>
      </p:sp>
    </p:spTree>
    <p:extLst>
      <p:ext uri="{BB962C8B-B14F-4D97-AF65-F5344CB8AC3E}">
        <p14:creationId xmlns:p14="http://schemas.microsoft.com/office/powerpoint/2010/main" val="157046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ecs7.tokopedia.net/img/cache/300/product-1/2017/1/14/2928953/2928953_07f326be-f3d8-4fe1-8db0-11963c106d99_600_600.jpg">
            <a:extLst>
              <a:ext uri="{FF2B5EF4-FFF2-40B4-BE49-F238E27FC236}">
                <a16:creationId xmlns:a16="http://schemas.microsoft.com/office/drawing/2014/main" id="{230A731F-72FD-49B2-97EB-E0DCA59CF6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2" t="5454" r="12152" b="2426"/>
          <a:stretch/>
        </p:blipFill>
        <p:spPr bwMode="auto">
          <a:xfrm>
            <a:off x="4243368" y="2708240"/>
            <a:ext cx="2484843" cy="302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own Arrow 8">
            <a:extLst>
              <a:ext uri="{FF2B5EF4-FFF2-40B4-BE49-F238E27FC236}">
                <a16:creationId xmlns:a16="http://schemas.microsoft.com/office/drawing/2014/main" id="{A7AE3821-CC8F-4462-B923-E3E79DEFDD75}"/>
              </a:ext>
            </a:extLst>
          </p:cNvPr>
          <p:cNvSpPr/>
          <p:nvPr/>
        </p:nvSpPr>
        <p:spPr>
          <a:xfrm>
            <a:off x="4486867" y="906483"/>
            <a:ext cx="1997843" cy="1909334"/>
          </a:xfrm>
          <a:prstGeom prst="downArrow">
            <a:avLst>
              <a:gd name="adj1" fmla="val 64946"/>
              <a:gd name="adj2" fmla="val 500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gency FB" panose="020B0503020202020204" pitchFamily="34" charset="0"/>
              </a:rPr>
              <a:t>BILANGAN</a:t>
            </a:r>
            <a:endParaRPr lang="id-ID" sz="2800" b="1" dirty="0">
              <a:latin typeface="Agency FB" panose="020B0503020202020204" pitchFamily="34" charset="0"/>
            </a:endParaRPr>
          </a:p>
        </p:txBody>
      </p:sp>
      <p:pic>
        <p:nvPicPr>
          <p:cNvPr id="7" name="Picture 4" descr="https://ecs7.tokopedia.net/img/cache/300/product-1/2017/1/14/2928953/2928953_07f326be-f3d8-4fe1-8db0-11963c106d99_600_600.jpg">
            <a:extLst>
              <a:ext uri="{FF2B5EF4-FFF2-40B4-BE49-F238E27FC236}">
                <a16:creationId xmlns:a16="http://schemas.microsoft.com/office/drawing/2014/main" id="{8CE3DA4F-E944-4742-BF2D-CBBD62F230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192" t="5454" r="12152" b="2426"/>
          <a:stretch/>
        </p:blipFill>
        <p:spPr bwMode="auto">
          <a:xfrm>
            <a:off x="6804409" y="4097284"/>
            <a:ext cx="1997844" cy="243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own Arrow 10">
            <a:extLst>
              <a:ext uri="{FF2B5EF4-FFF2-40B4-BE49-F238E27FC236}">
                <a16:creationId xmlns:a16="http://schemas.microsoft.com/office/drawing/2014/main" id="{F56B3ECF-C24A-41CD-AA2C-9CE8EA541E74}"/>
              </a:ext>
            </a:extLst>
          </p:cNvPr>
          <p:cNvSpPr/>
          <p:nvPr/>
        </p:nvSpPr>
        <p:spPr>
          <a:xfrm>
            <a:off x="6880608" y="2187950"/>
            <a:ext cx="1997843" cy="1909334"/>
          </a:xfrm>
          <a:prstGeom prst="downArrow">
            <a:avLst>
              <a:gd name="adj1" fmla="val 68681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gency FB" panose="020B0503020202020204" pitchFamily="34" charset="0"/>
              </a:rPr>
              <a:t>HURUF</a:t>
            </a:r>
            <a:endParaRPr lang="id-ID" sz="2000" b="1" dirty="0">
              <a:latin typeface="Agency FB" panose="020B0503020202020204" pitchFamily="34" charset="0"/>
            </a:endParaRPr>
          </a:p>
        </p:txBody>
      </p:sp>
      <p:pic>
        <p:nvPicPr>
          <p:cNvPr id="9" name="Picture 8" descr="https://ecs7.tokopedia.net/img/cache/300/product-1/2017/1/14/2928953/2928953_07f326be-f3d8-4fe1-8db0-11963c106d99_600_600.jpg">
            <a:extLst>
              <a:ext uri="{FF2B5EF4-FFF2-40B4-BE49-F238E27FC236}">
                <a16:creationId xmlns:a16="http://schemas.microsoft.com/office/drawing/2014/main" id="{750C3C57-BDE9-41F7-A5A4-6D9419BFF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2" t="5454" r="12152" b="2426"/>
          <a:stretch/>
        </p:blipFill>
        <p:spPr bwMode="auto">
          <a:xfrm>
            <a:off x="11537" y="2123565"/>
            <a:ext cx="2965023" cy="361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own Arrow 8">
            <a:extLst>
              <a:ext uri="{FF2B5EF4-FFF2-40B4-BE49-F238E27FC236}">
                <a16:creationId xmlns:a16="http://schemas.microsoft.com/office/drawing/2014/main" id="{85A32556-C869-4054-8E88-05304360296E}"/>
              </a:ext>
            </a:extLst>
          </p:cNvPr>
          <p:cNvSpPr/>
          <p:nvPr/>
        </p:nvSpPr>
        <p:spPr>
          <a:xfrm>
            <a:off x="495126" y="583754"/>
            <a:ext cx="1997843" cy="1909334"/>
          </a:xfrm>
          <a:prstGeom prst="downArrow">
            <a:avLst>
              <a:gd name="adj1" fmla="val 64946"/>
              <a:gd name="adj2" fmla="val 500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gency FB" panose="020B0503020202020204" pitchFamily="34" charset="0"/>
              </a:rPr>
              <a:t>BILANGAN</a:t>
            </a:r>
            <a:endParaRPr lang="id-ID" sz="2800" b="1" dirty="0">
              <a:latin typeface="Agency FB" panose="020B05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850B7A-00DE-4902-B2E0-173E7C80DFA3}"/>
              </a:ext>
            </a:extLst>
          </p:cNvPr>
          <p:cNvSpPr/>
          <p:nvPr/>
        </p:nvSpPr>
        <p:spPr>
          <a:xfrm>
            <a:off x="2756059" y="3265828"/>
            <a:ext cx="1385895" cy="1325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900" b="1" dirty="0">
                <a:solidFill>
                  <a:srgbClr val="FF0000"/>
                </a:solidFill>
              </a:rPr>
              <a:t>&gt;</a:t>
            </a:r>
            <a:endParaRPr lang="en-ID" sz="23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4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4909-074E-4F91-9FDF-3EA3A0D5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Variabel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86208-60B2-4953-B54B-AE721B7379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4013" indent="-354013">
              <a:buFont typeface="+mj-lt"/>
              <a:buAutoNum type="alphaLcPeriod"/>
            </a:pP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US" dirty="0"/>
          </a:p>
          <a:p>
            <a:pPr marL="354013" indent="-354013">
              <a:buFont typeface="+mj-lt"/>
              <a:buAutoNum type="alphaLcPeriod"/>
            </a:pP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US" dirty="0"/>
          </a:p>
          <a:p>
            <a:pPr marL="354013" indent="-354013">
              <a:buFont typeface="+mj-lt"/>
              <a:buAutoNum type="alphaLcPeriod"/>
            </a:pPr>
            <a:r>
              <a:rPr lang="en-US" dirty="0"/>
              <a:t>Keyword pada Bahasa C++</a:t>
            </a:r>
          </a:p>
        </p:txBody>
      </p:sp>
    </p:spTree>
    <p:extLst>
      <p:ext uri="{BB962C8B-B14F-4D97-AF65-F5344CB8AC3E}">
        <p14:creationId xmlns:p14="http://schemas.microsoft.com/office/powerpoint/2010/main" val="134495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5C75A-076F-4786-9CF1-06FAFF9E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ID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7FE4CD7-7C59-457D-9AFD-5BDAD54FC86A}"/>
              </a:ext>
            </a:extLst>
          </p:cNvPr>
          <p:cNvSpPr txBox="1">
            <a:spLocks/>
          </p:cNvSpPr>
          <p:nvPr/>
        </p:nvSpPr>
        <p:spPr>
          <a:xfrm>
            <a:off x="476251" y="1658982"/>
            <a:ext cx="4476749" cy="485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Nama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Identifier</a:t>
            </a:r>
            <a:r>
              <a:rPr lang="en-US" dirty="0"/>
              <a:t>.</a:t>
            </a:r>
          </a:p>
          <a:p>
            <a:r>
              <a:rPr lang="id-ID" dirty="0"/>
              <a:t>Tempat yang digunakan untuk </a:t>
            </a:r>
            <a:r>
              <a:rPr lang="id-ID" dirty="0">
                <a:solidFill>
                  <a:srgbClr val="FF0000"/>
                </a:solidFill>
              </a:rPr>
              <a:t>menyimpan data</a:t>
            </a:r>
            <a:r>
              <a:rPr lang="id-ID" dirty="0"/>
              <a:t>.</a:t>
            </a:r>
          </a:p>
          <a:p>
            <a:r>
              <a:rPr lang="id-ID" dirty="0"/>
              <a:t>Di matematika sering digambarkan dengan x, y.</a:t>
            </a:r>
          </a:p>
          <a:p>
            <a:endParaRPr lang="id-ID" dirty="0"/>
          </a:p>
        </p:txBody>
      </p:sp>
      <p:pic>
        <p:nvPicPr>
          <p:cNvPr id="9" name="Picture 4" descr="https://ecs7.tokopedia.net/img/cache/300/product-1/2017/1/14/2928953/2928953_07f326be-f3d8-4fe1-8db0-11963c106d99_600_600.jpg">
            <a:extLst>
              <a:ext uri="{FF2B5EF4-FFF2-40B4-BE49-F238E27FC236}">
                <a16:creationId xmlns:a16="http://schemas.microsoft.com/office/drawing/2014/main" id="{E83E431C-B3E3-4E7A-AC9E-B1F3078850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2" t="5454" r="12152" b="2426"/>
          <a:stretch/>
        </p:blipFill>
        <p:spPr bwMode="auto">
          <a:xfrm>
            <a:off x="5271408" y="2016832"/>
            <a:ext cx="3524250" cy="429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477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5C75A-076F-4786-9CF1-06FAFF9E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AC56CC-6130-4202-9AF7-167B402DAA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109130"/>
              </p:ext>
            </p:extLst>
          </p:nvPr>
        </p:nvGraphicFramePr>
        <p:xfrm>
          <a:off x="0" y="1593623"/>
          <a:ext cx="9144001" cy="536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19141">
                  <a:extLst>
                    <a:ext uri="{9D8B030D-6E8A-4147-A177-3AD203B41FA5}">
                      <a16:colId xmlns:a16="http://schemas.microsoft.com/office/drawing/2014/main" val="3103020392"/>
                    </a:ext>
                  </a:extLst>
                </a:gridCol>
                <a:gridCol w="2662430">
                  <a:extLst>
                    <a:ext uri="{9D8B030D-6E8A-4147-A177-3AD203B41FA5}">
                      <a16:colId xmlns:a16="http://schemas.microsoft.com/office/drawing/2014/main" val="393007176"/>
                    </a:ext>
                  </a:extLst>
                </a:gridCol>
                <a:gridCol w="2662430">
                  <a:extLst>
                    <a:ext uri="{9D8B030D-6E8A-4147-A177-3AD203B41FA5}">
                      <a16:colId xmlns:a16="http://schemas.microsoft.com/office/drawing/2014/main" val="2901498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ATURAN PENAMAAN VARIABEL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CONTOH </a:t>
                      </a:r>
                    </a:p>
                    <a:p>
                      <a:pPr algn="ctr"/>
                      <a:r>
                        <a:rPr lang="en-US" sz="2400" dirty="0"/>
                        <a:t>BENAR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CONTOH </a:t>
                      </a:r>
                    </a:p>
                    <a:p>
                      <a:pPr algn="ctr"/>
                      <a:r>
                        <a:rPr lang="en-US" sz="2400" dirty="0"/>
                        <a:t>SALAH</a:t>
                      </a:r>
                      <a:endParaRPr lang="en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103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/>
                        <a:t>Diawali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dengan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huruf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atau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karakter</a:t>
                      </a:r>
                      <a:r>
                        <a:rPr lang="en-US" sz="2200" dirty="0"/>
                        <a:t> underscore _</a:t>
                      </a:r>
                      <a:endParaRPr lang="en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err="1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2200" dirty="0" err="1"/>
                        <a:t>anjang</a:t>
                      </a:r>
                      <a:endParaRPr lang="en-US" sz="2200" dirty="0"/>
                    </a:p>
                    <a:p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_</a:t>
                      </a:r>
                      <a:r>
                        <a:rPr lang="en-US" sz="2200" dirty="0" err="1"/>
                        <a:t>lbr</a:t>
                      </a:r>
                      <a:endParaRPr lang="en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180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Case sensitive </a:t>
                      </a:r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huruf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besar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dianggap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beda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dengan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huruf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kecil</a:t>
                      </a:r>
                      <a:r>
                        <a:rPr lang="en-US" sz="2000" dirty="0"/>
                        <a:t>)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panjang</a:t>
                      </a:r>
                      <a:r>
                        <a:rPr lang="en-US" sz="2200" dirty="0"/>
                        <a:t> ≠ </a:t>
                      </a:r>
                      <a:r>
                        <a:rPr lang="en-US" sz="2200" dirty="0" err="1"/>
                        <a:t>panjang</a:t>
                      </a:r>
                      <a:endParaRPr lang="en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Panjang ≠ </a:t>
                      </a:r>
                      <a:r>
                        <a:rPr lang="en-US" sz="2200" dirty="0" err="1"/>
                        <a:t>panjang</a:t>
                      </a:r>
                      <a:endParaRPr lang="en-ID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030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/>
                        <a:t>Tidak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boleh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menggunakan</a:t>
                      </a:r>
                      <a:r>
                        <a:rPr lang="en-US" sz="2200" dirty="0"/>
                        <a:t> keyword</a:t>
                      </a:r>
                      <a:endParaRPr lang="en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2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80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/>
                        <a:t>Tidak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boleh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ada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spasi</a:t>
                      </a:r>
                      <a:endParaRPr lang="en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panjanglingkaran</a:t>
                      </a:r>
                      <a:endParaRPr lang="en-US" sz="2200" dirty="0"/>
                    </a:p>
                    <a:p>
                      <a:r>
                        <a:rPr lang="en-US" sz="2200" dirty="0" err="1"/>
                        <a:t>panjang_lingkaran</a:t>
                      </a:r>
                      <a:endParaRPr lang="en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panjang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lingkaran</a:t>
                      </a:r>
                      <a:endParaRPr lang="en-ID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063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/>
                        <a:t>Tidak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boleh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menggunakan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karakter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khusus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sepert</a:t>
                      </a:r>
                      <a:r>
                        <a:rPr lang="en-US" sz="2200" dirty="0"/>
                        <a:t> &lt;, &gt;, *, ?, == </a:t>
                      </a:r>
                      <a:r>
                        <a:rPr lang="en-US" sz="2200" dirty="0" err="1"/>
                        <a:t>dsb</a:t>
                      </a:r>
                      <a:endParaRPr lang="en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panjang</a:t>
                      </a:r>
                      <a:r>
                        <a:rPr lang="en-US" sz="2200" dirty="0"/>
                        <a:t>?</a:t>
                      </a:r>
                      <a:endParaRPr lang="en-ID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90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178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317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6DCD2-D2FD-4D88-915F-6126DE31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Keyword pada Bahasa C++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50EAC-4ACC-47CD-BB84-09B4BA314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244ED4-C717-4D4C-8330-0CF5F1BA2A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50"/>
          <a:stretch/>
        </p:blipFill>
        <p:spPr>
          <a:xfrm>
            <a:off x="0" y="1658982"/>
            <a:ext cx="9156604" cy="444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77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6DCD2-D2FD-4D88-915F-6126DE31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Variabel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50EAC-4ACC-47CD-BB84-09B4BA314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E80B2-D72C-4059-A983-140331C62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6319"/>
            <a:ext cx="9144000" cy="549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57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4800</TotalTime>
  <Words>1489</Words>
  <Application>Microsoft Office PowerPoint</Application>
  <PresentationFormat>On-screen Show (4:3)</PresentationFormat>
  <Paragraphs>335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Adobe Heiti Std R</vt:lpstr>
      <vt:lpstr>Agency FB</vt:lpstr>
      <vt:lpstr>Arial</vt:lpstr>
      <vt:lpstr>Calibri</vt:lpstr>
      <vt:lpstr>Calibri Light</vt:lpstr>
      <vt:lpstr>Cambria Math</vt:lpstr>
      <vt:lpstr>Courier New</vt:lpstr>
      <vt:lpstr>Rockwell</vt:lpstr>
      <vt:lpstr>Segoe UI Semilight</vt:lpstr>
      <vt:lpstr>Wingdings</vt:lpstr>
      <vt:lpstr>Office Theme</vt:lpstr>
      <vt:lpstr>ALGORITMA PEMROGRAMAN 04. Variabel, Tipe Data, Konstanta, Operator</vt:lpstr>
      <vt:lpstr>ALGORITMA PEMROGRAMAN </vt:lpstr>
      <vt:lpstr>04. Tipe Data, Variabel, Konstanta, Operator</vt:lpstr>
      <vt:lpstr>PowerPoint Presentation</vt:lpstr>
      <vt:lpstr>1. Variabel</vt:lpstr>
      <vt:lpstr>a. Definisi Variabel</vt:lpstr>
      <vt:lpstr>b. Aturan Penamaan Variabel</vt:lpstr>
      <vt:lpstr>c. Keyword pada Bahasa C++</vt:lpstr>
      <vt:lpstr>Variabel </vt:lpstr>
      <vt:lpstr>2. Tipe Data</vt:lpstr>
      <vt:lpstr>a. Definisi Tipe Data</vt:lpstr>
      <vt:lpstr>b. Tipe-Tipe Data</vt:lpstr>
      <vt:lpstr>b. Tipe-Tipe Data</vt:lpstr>
      <vt:lpstr>c. Value</vt:lpstr>
      <vt:lpstr>Contoh Variabel - Tipe Data - Value </vt:lpstr>
      <vt:lpstr>Contoh Variabel - Tipe Data - Value </vt:lpstr>
      <vt:lpstr>d. Kode Penentu Format Tipe Data</vt:lpstr>
      <vt:lpstr>3. Konstanta</vt:lpstr>
      <vt:lpstr>a. Definisi Konstanta</vt:lpstr>
      <vt:lpstr>b. Contoh konstanta</vt:lpstr>
      <vt:lpstr>4. Operator</vt:lpstr>
      <vt:lpstr>a. Operator Aritmetic / Aritmatika</vt:lpstr>
      <vt:lpstr>a. Operator Aritmetic / Aritmatika (script) </vt:lpstr>
      <vt:lpstr>b. Operator Comparison / Perbandingan bersifat pertanyaan dan hasilnya merupakan Boolean(benar/salah).</vt:lpstr>
      <vt:lpstr>b. Operator Comparison / Perbandingan (script) </vt:lpstr>
      <vt:lpstr>c. Operator Logic / Logika</vt:lpstr>
      <vt:lpstr>c. Operator Logic / Logika (Script)</vt:lpstr>
      <vt:lpstr>d. Operator Assignment / Penugasan</vt:lpstr>
      <vt:lpstr>d. Operator Assignment / Penugasan (Script)</vt:lpstr>
      <vt:lpstr>e. Increment-Decrement</vt:lpstr>
      <vt:lpstr>e. Increment-Decrement (Script) </vt:lpstr>
      <vt:lpstr>f. Operator String</vt:lpstr>
      <vt:lpstr>f. Operator String (script) </vt:lpstr>
      <vt:lpstr>g. Ternary </vt:lpstr>
      <vt:lpstr>Referensi (1)</vt:lpstr>
      <vt:lpstr>Referensi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TP</cp:lastModifiedBy>
  <cp:revision>3938</cp:revision>
  <dcterms:created xsi:type="dcterms:W3CDTF">2016-09-02T03:38:50Z</dcterms:created>
  <dcterms:modified xsi:type="dcterms:W3CDTF">2018-09-20T08:48:15Z</dcterms:modified>
</cp:coreProperties>
</file>