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56" r:id="rId2"/>
    <p:sldId id="407" r:id="rId3"/>
    <p:sldId id="427" r:id="rId4"/>
    <p:sldId id="414" r:id="rId5"/>
    <p:sldId id="421" r:id="rId6"/>
    <p:sldId id="422" r:id="rId7"/>
    <p:sldId id="423" r:id="rId8"/>
    <p:sldId id="441" r:id="rId9"/>
    <p:sldId id="415" r:id="rId10"/>
    <p:sldId id="420" r:id="rId11"/>
    <p:sldId id="425" r:id="rId12"/>
    <p:sldId id="426" r:id="rId13"/>
    <p:sldId id="442" r:id="rId14"/>
    <p:sldId id="428" r:id="rId15"/>
    <p:sldId id="481" r:id="rId16"/>
    <p:sldId id="429" r:id="rId17"/>
    <p:sldId id="430" r:id="rId18"/>
    <p:sldId id="431" r:id="rId19"/>
    <p:sldId id="484" r:id="rId20"/>
    <p:sldId id="424" r:id="rId21"/>
    <p:sldId id="485" r:id="rId22"/>
    <p:sldId id="482" r:id="rId23"/>
    <p:sldId id="486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32" r:id="rId33"/>
    <p:sldId id="435" r:id="rId34"/>
    <p:sldId id="433" r:id="rId35"/>
    <p:sldId id="436" r:id="rId36"/>
    <p:sldId id="456" r:id="rId37"/>
    <p:sldId id="437" r:id="rId38"/>
    <p:sldId id="457" r:id="rId39"/>
    <p:sldId id="458" r:id="rId40"/>
    <p:sldId id="459" r:id="rId41"/>
    <p:sldId id="460" r:id="rId42"/>
    <p:sldId id="461" r:id="rId43"/>
    <p:sldId id="497" r:id="rId44"/>
    <p:sldId id="462" r:id="rId45"/>
    <p:sldId id="463" r:id="rId46"/>
    <p:sldId id="464" r:id="rId47"/>
    <p:sldId id="465" r:id="rId48"/>
    <p:sldId id="466" r:id="rId49"/>
    <p:sldId id="467" r:id="rId50"/>
    <p:sldId id="468" r:id="rId51"/>
    <p:sldId id="469" r:id="rId52"/>
    <p:sldId id="470" r:id="rId53"/>
    <p:sldId id="471" r:id="rId54"/>
    <p:sldId id="472" r:id="rId55"/>
    <p:sldId id="473" r:id="rId56"/>
    <p:sldId id="474" r:id="rId57"/>
    <p:sldId id="475" r:id="rId58"/>
    <p:sldId id="476" r:id="rId59"/>
    <p:sldId id="477" r:id="rId60"/>
    <p:sldId id="478" r:id="rId61"/>
    <p:sldId id="479" r:id="rId62"/>
    <p:sldId id="480" r:id="rId63"/>
    <p:sldId id="434" r:id="rId64"/>
    <p:sldId id="439" r:id="rId65"/>
    <p:sldId id="440" r:id="rId66"/>
    <p:sldId id="496" r:id="rId67"/>
    <p:sldId id="443" r:id="rId68"/>
    <p:sldId id="444" r:id="rId69"/>
    <p:sldId id="445" r:id="rId70"/>
    <p:sldId id="446" r:id="rId71"/>
    <p:sldId id="448" r:id="rId72"/>
    <p:sldId id="449" r:id="rId73"/>
    <p:sldId id="450" r:id="rId74"/>
    <p:sldId id="451" r:id="rId75"/>
    <p:sldId id="452" r:id="rId76"/>
    <p:sldId id="453" r:id="rId77"/>
    <p:sldId id="454" r:id="rId78"/>
    <p:sldId id="455" r:id="rId79"/>
    <p:sldId id="411" r:id="rId80"/>
    <p:sldId id="419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>
        <p:scale>
          <a:sx n="50" d="100"/>
          <a:sy n="50" d="100"/>
        </p:scale>
        <p:origin x="72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9D6502-4B9D-4304-A2AD-0847AFD0AE78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F2A7C6-ACD4-485B-9E9E-0FBB5470B18E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/>
            <a:t>Bidang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Web</a:t>
          </a:r>
        </a:p>
      </dgm:t>
    </dgm:pt>
    <dgm:pt modelId="{4C6F6AFF-FB42-46AD-A101-4585FEFF6B62}" type="parTrans" cxnId="{BC72864A-854A-4DA4-A38F-358423EE3D84}">
      <dgm:prSet/>
      <dgm:spPr/>
      <dgm:t>
        <a:bodyPr/>
        <a:lstStyle/>
        <a:p>
          <a:endParaRPr lang="en-US"/>
        </a:p>
      </dgm:t>
    </dgm:pt>
    <dgm:pt modelId="{28B56B05-22F4-4997-A315-1349690A1CD7}" type="sibTrans" cxnId="{BC72864A-854A-4DA4-A38F-358423EE3D84}">
      <dgm:prSet/>
      <dgm:spPr/>
      <dgm:t>
        <a:bodyPr/>
        <a:lstStyle/>
        <a:p>
          <a:endParaRPr lang="en-US"/>
        </a:p>
      </dgm:t>
    </dgm:pt>
    <dgm:pt modelId="{B1721046-788E-4ADA-85E8-0866CA67E6DB}">
      <dgm:prSet phldrT="[Text]" custT="1"/>
      <dgm:spPr>
        <a:solidFill>
          <a:srgbClr val="00B050"/>
        </a:solid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MODEL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dirty="0"/>
            <a:t>DATABASE</a:t>
          </a:r>
        </a:p>
      </dgm:t>
    </dgm:pt>
    <dgm:pt modelId="{413A826C-C0B6-4B4D-894E-DCDA1CE88948}" type="parTrans" cxnId="{8EDF7D87-742D-4F01-BC4D-62C8325E5079}">
      <dgm:prSet/>
      <dgm:spPr/>
      <dgm:t>
        <a:bodyPr/>
        <a:lstStyle/>
        <a:p>
          <a:endParaRPr lang="en-US"/>
        </a:p>
      </dgm:t>
    </dgm:pt>
    <dgm:pt modelId="{8A5E460F-014D-44C7-B1B8-621BA9B310F2}" type="sibTrans" cxnId="{8EDF7D87-742D-4F01-BC4D-62C8325E5079}">
      <dgm:prSet/>
      <dgm:spPr/>
      <dgm:t>
        <a:bodyPr/>
        <a:lstStyle/>
        <a:p>
          <a:endParaRPr lang="en-US"/>
        </a:p>
      </dgm:t>
    </dgm:pt>
    <dgm:pt modelId="{746A9185-F695-40F5-884C-C5D06242EDA3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16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4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CONTROLLER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none" dirty="0"/>
            <a:t>SERVER SIDE</a:t>
          </a:r>
        </a:p>
      </dgm:t>
    </dgm:pt>
    <dgm:pt modelId="{B73DD3BA-A852-44B0-90AC-619741B49D72}" type="parTrans" cxnId="{AB2071CC-6A6E-4E24-847F-C74578B930D0}">
      <dgm:prSet/>
      <dgm:spPr/>
      <dgm:t>
        <a:bodyPr/>
        <a:lstStyle/>
        <a:p>
          <a:endParaRPr lang="en-US"/>
        </a:p>
      </dgm:t>
    </dgm:pt>
    <dgm:pt modelId="{8D5D9806-85A0-47F1-ADBD-F151F7AA7D34}" type="sibTrans" cxnId="{AB2071CC-6A6E-4E24-847F-C74578B930D0}">
      <dgm:prSet/>
      <dgm:spPr/>
      <dgm:t>
        <a:bodyPr/>
        <a:lstStyle/>
        <a:p>
          <a:endParaRPr lang="en-US"/>
        </a:p>
      </dgm:t>
    </dgm:pt>
    <dgm:pt modelId="{C1CDFAC4-ECCA-4F5B-9075-DF2F0999A85D}">
      <dgm:prSet phldrT="[Text]" custT="1"/>
      <dgm:spPr>
        <a:solidFill>
          <a:srgbClr val="FFC00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sng" dirty="0"/>
            <a:t>VIEW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none" dirty="0"/>
            <a:t>CLIENT SIDE</a:t>
          </a:r>
        </a:p>
      </dgm:t>
    </dgm:pt>
    <dgm:pt modelId="{F83CC027-D020-4861-88E8-19E27FB7645A}" type="parTrans" cxnId="{1379F7F0-7D78-4F69-B702-C57A46D59F8D}">
      <dgm:prSet/>
      <dgm:spPr/>
      <dgm:t>
        <a:bodyPr/>
        <a:lstStyle/>
        <a:p>
          <a:endParaRPr lang="en-US"/>
        </a:p>
      </dgm:t>
    </dgm:pt>
    <dgm:pt modelId="{F8E65FDD-5563-4D81-A364-51840F64B59C}" type="sibTrans" cxnId="{1379F7F0-7D78-4F69-B702-C57A46D59F8D}">
      <dgm:prSet/>
      <dgm:spPr/>
      <dgm:t>
        <a:bodyPr/>
        <a:lstStyle/>
        <a:p>
          <a:endParaRPr lang="en-US"/>
        </a:p>
      </dgm:t>
    </dgm:pt>
    <dgm:pt modelId="{ABC11143-8D7D-411A-B988-6C0688760D38}" type="pres">
      <dgm:prSet presAssocID="{469D6502-4B9D-4304-A2AD-0847AFD0AE78}" presName="composite" presStyleCnt="0">
        <dgm:presLayoutVars>
          <dgm:chMax val="1"/>
          <dgm:dir/>
          <dgm:resizeHandles val="exact"/>
        </dgm:presLayoutVars>
      </dgm:prSet>
      <dgm:spPr/>
    </dgm:pt>
    <dgm:pt modelId="{0A18F9C9-754F-4D0E-8D75-750A77C8AF6D}" type="pres">
      <dgm:prSet presAssocID="{ADF2A7C6-ACD4-485B-9E9E-0FBB5470B18E}" presName="roof" presStyleLbl="dkBgShp" presStyleIdx="0" presStyleCnt="2"/>
      <dgm:spPr/>
    </dgm:pt>
    <dgm:pt modelId="{2892EE32-06B2-405A-8F93-4F91ECEC6B88}" type="pres">
      <dgm:prSet presAssocID="{ADF2A7C6-ACD4-485B-9E9E-0FBB5470B18E}" presName="pillars" presStyleCnt="0"/>
      <dgm:spPr/>
    </dgm:pt>
    <dgm:pt modelId="{A1B6A5D7-2081-418F-8FFD-82507F27CDC7}" type="pres">
      <dgm:prSet presAssocID="{ADF2A7C6-ACD4-485B-9E9E-0FBB5470B18E}" presName="pillar1" presStyleLbl="node1" presStyleIdx="0" presStyleCnt="3">
        <dgm:presLayoutVars>
          <dgm:bulletEnabled val="1"/>
        </dgm:presLayoutVars>
      </dgm:prSet>
      <dgm:spPr/>
    </dgm:pt>
    <dgm:pt modelId="{8883A111-1477-444E-B583-3F0E4D3E70EA}" type="pres">
      <dgm:prSet presAssocID="{746A9185-F695-40F5-884C-C5D06242EDA3}" presName="pillarX" presStyleLbl="node1" presStyleIdx="1" presStyleCnt="3">
        <dgm:presLayoutVars>
          <dgm:bulletEnabled val="1"/>
        </dgm:presLayoutVars>
      </dgm:prSet>
      <dgm:spPr/>
    </dgm:pt>
    <dgm:pt modelId="{A27BE039-4396-41B6-96FE-0F6B9044EE65}" type="pres">
      <dgm:prSet presAssocID="{C1CDFAC4-ECCA-4F5B-9075-DF2F0999A85D}" presName="pillarX" presStyleLbl="node1" presStyleIdx="2" presStyleCnt="3">
        <dgm:presLayoutVars>
          <dgm:bulletEnabled val="1"/>
        </dgm:presLayoutVars>
      </dgm:prSet>
      <dgm:spPr/>
    </dgm:pt>
    <dgm:pt modelId="{2E88AFA2-1D64-4342-8620-978E08139DE8}" type="pres">
      <dgm:prSet presAssocID="{ADF2A7C6-ACD4-485B-9E9E-0FBB5470B18E}" presName="base" presStyleLbl="dkBgShp" presStyleIdx="1" presStyleCnt="2"/>
      <dgm:spPr>
        <a:solidFill>
          <a:schemeClr val="tx2">
            <a:lumMod val="50000"/>
          </a:schemeClr>
        </a:solidFill>
      </dgm:spPr>
    </dgm:pt>
  </dgm:ptLst>
  <dgm:cxnLst>
    <dgm:cxn modelId="{49901262-72E4-4FC7-8D80-16061845AFC3}" type="presOf" srcId="{C1CDFAC4-ECCA-4F5B-9075-DF2F0999A85D}" destId="{A27BE039-4396-41B6-96FE-0F6B9044EE65}" srcOrd="0" destOrd="0" presId="urn:microsoft.com/office/officeart/2005/8/layout/hList3"/>
    <dgm:cxn modelId="{BC72864A-854A-4DA4-A38F-358423EE3D84}" srcId="{469D6502-4B9D-4304-A2AD-0847AFD0AE78}" destId="{ADF2A7C6-ACD4-485B-9E9E-0FBB5470B18E}" srcOrd="0" destOrd="0" parTransId="{4C6F6AFF-FB42-46AD-A101-4585FEFF6B62}" sibTransId="{28B56B05-22F4-4997-A315-1349690A1CD7}"/>
    <dgm:cxn modelId="{1641177B-9BB7-4515-9AF9-99DA6D7FA42C}" type="presOf" srcId="{746A9185-F695-40F5-884C-C5D06242EDA3}" destId="{8883A111-1477-444E-B583-3F0E4D3E70EA}" srcOrd="0" destOrd="0" presId="urn:microsoft.com/office/officeart/2005/8/layout/hList3"/>
    <dgm:cxn modelId="{8EDF7D87-742D-4F01-BC4D-62C8325E5079}" srcId="{ADF2A7C6-ACD4-485B-9E9E-0FBB5470B18E}" destId="{B1721046-788E-4ADA-85E8-0866CA67E6DB}" srcOrd="0" destOrd="0" parTransId="{413A826C-C0B6-4B4D-894E-DCDA1CE88948}" sibTransId="{8A5E460F-014D-44C7-B1B8-621BA9B310F2}"/>
    <dgm:cxn modelId="{8628C69D-F9BE-44FE-9976-A94D35F34CC0}" type="presOf" srcId="{B1721046-788E-4ADA-85E8-0866CA67E6DB}" destId="{A1B6A5D7-2081-418F-8FFD-82507F27CDC7}" srcOrd="0" destOrd="0" presId="urn:microsoft.com/office/officeart/2005/8/layout/hList3"/>
    <dgm:cxn modelId="{357010A9-FBBB-456D-BC11-2620E90F1ABB}" type="presOf" srcId="{ADF2A7C6-ACD4-485B-9E9E-0FBB5470B18E}" destId="{0A18F9C9-754F-4D0E-8D75-750A77C8AF6D}" srcOrd="0" destOrd="0" presId="urn:microsoft.com/office/officeart/2005/8/layout/hList3"/>
    <dgm:cxn modelId="{AB2071CC-6A6E-4E24-847F-C74578B930D0}" srcId="{ADF2A7C6-ACD4-485B-9E9E-0FBB5470B18E}" destId="{746A9185-F695-40F5-884C-C5D06242EDA3}" srcOrd="1" destOrd="0" parTransId="{B73DD3BA-A852-44B0-90AC-619741B49D72}" sibTransId="{8D5D9806-85A0-47F1-ADBD-F151F7AA7D34}"/>
    <dgm:cxn modelId="{4BCB2AD5-6980-4CC0-9895-A227A109B788}" type="presOf" srcId="{469D6502-4B9D-4304-A2AD-0847AFD0AE78}" destId="{ABC11143-8D7D-411A-B988-6C0688760D38}" srcOrd="0" destOrd="0" presId="urn:microsoft.com/office/officeart/2005/8/layout/hList3"/>
    <dgm:cxn modelId="{1379F7F0-7D78-4F69-B702-C57A46D59F8D}" srcId="{ADF2A7C6-ACD4-485B-9E9E-0FBB5470B18E}" destId="{C1CDFAC4-ECCA-4F5B-9075-DF2F0999A85D}" srcOrd="2" destOrd="0" parTransId="{F83CC027-D020-4861-88E8-19E27FB7645A}" sibTransId="{F8E65FDD-5563-4D81-A364-51840F64B59C}"/>
    <dgm:cxn modelId="{1ED5E6E7-0BE6-48C3-8506-AE97BD913820}" type="presParOf" srcId="{ABC11143-8D7D-411A-B988-6C0688760D38}" destId="{0A18F9C9-754F-4D0E-8D75-750A77C8AF6D}" srcOrd="0" destOrd="0" presId="urn:microsoft.com/office/officeart/2005/8/layout/hList3"/>
    <dgm:cxn modelId="{9D1BAC67-3E6D-4CCA-A1CC-9204A57A4DCB}" type="presParOf" srcId="{ABC11143-8D7D-411A-B988-6C0688760D38}" destId="{2892EE32-06B2-405A-8F93-4F91ECEC6B88}" srcOrd="1" destOrd="0" presId="urn:microsoft.com/office/officeart/2005/8/layout/hList3"/>
    <dgm:cxn modelId="{FB762BEC-44FA-4CA5-9F0A-F2A4AEF4DA02}" type="presParOf" srcId="{2892EE32-06B2-405A-8F93-4F91ECEC6B88}" destId="{A1B6A5D7-2081-418F-8FFD-82507F27CDC7}" srcOrd="0" destOrd="0" presId="urn:microsoft.com/office/officeart/2005/8/layout/hList3"/>
    <dgm:cxn modelId="{73F60911-32FF-465C-9876-5F1F1B76F059}" type="presParOf" srcId="{2892EE32-06B2-405A-8F93-4F91ECEC6B88}" destId="{8883A111-1477-444E-B583-3F0E4D3E70EA}" srcOrd="1" destOrd="0" presId="urn:microsoft.com/office/officeart/2005/8/layout/hList3"/>
    <dgm:cxn modelId="{791E3F1A-06BB-437A-ACCF-267A29F598C4}" type="presParOf" srcId="{2892EE32-06B2-405A-8F93-4F91ECEC6B88}" destId="{A27BE039-4396-41B6-96FE-0F6B9044EE65}" srcOrd="2" destOrd="0" presId="urn:microsoft.com/office/officeart/2005/8/layout/hList3"/>
    <dgm:cxn modelId="{CB66E30F-BA9B-47F7-A093-AA0DC3AC2D4A}" type="presParOf" srcId="{ABC11143-8D7D-411A-B988-6C0688760D38}" destId="{2E88AFA2-1D64-4342-8620-978E08139DE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9D6502-4B9D-4304-A2AD-0847AFD0AE78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F2A7C6-ACD4-485B-9E9E-0FBB5470B18E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/>
            <a:t>Bidang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Web</a:t>
          </a:r>
        </a:p>
      </dgm:t>
    </dgm:pt>
    <dgm:pt modelId="{4C6F6AFF-FB42-46AD-A101-4585FEFF6B62}" type="parTrans" cxnId="{BC72864A-854A-4DA4-A38F-358423EE3D84}">
      <dgm:prSet/>
      <dgm:spPr/>
      <dgm:t>
        <a:bodyPr/>
        <a:lstStyle/>
        <a:p>
          <a:endParaRPr lang="en-US"/>
        </a:p>
      </dgm:t>
    </dgm:pt>
    <dgm:pt modelId="{28B56B05-22F4-4997-A315-1349690A1CD7}" type="sibTrans" cxnId="{BC72864A-854A-4DA4-A38F-358423EE3D84}">
      <dgm:prSet/>
      <dgm:spPr/>
      <dgm:t>
        <a:bodyPr/>
        <a:lstStyle/>
        <a:p>
          <a:endParaRPr lang="en-US"/>
        </a:p>
      </dgm:t>
    </dgm:pt>
    <dgm:pt modelId="{B1721046-788E-4ADA-85E8-0866CA67E6DB}">
      <dgm:prSet phldrT="[Text]" custT="1"/>
      <dgm:spPr>
        <a:solidFill>
          <a:srgbClr val="00B050"/>
        </a:solid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MODEL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dirty="0"/>
            <a:t>DATABASE</a:t>
          </a:r>
        </a:p>
      </dgm:t>
    </dgm:pt>
    <dgm:pt modelId="{413A826C-C0B6-4B4D-894E-DCDA1CE88948}" type="parTrans" cxnId="{8EDF7D87-742D-4F01-BC4D-62C8325E5079}">
      <dgm:prSet/>
      <dgm:spPr/>
      <dgm:t>
        <a:bodyPr/>
        <a:lstStyle/>
        <a:p>
          <a:endParaRPr lang="en-US"/>
        </a:p>
      </dgm:t>
    </dgm:pt>
    <dgm:pt modelId="{8A5E460F-014D-44C7-B1B8-621BA9B310F2}" type="sibTrans" cxnId="{8EDF7D87-742D-4F01-BC4D-62C8325E5079}">
      <dgm:prSet/>
      <dgm:spPr/>
      <dgm:t>
        <a:bodyPr/>
        <a:lstStyle/>
        <a:p>
          <a:endParaRPr lang="en-US"/>
        </a:p>
      </dgm:t>
    </dgm:pt>
    <dgm:pt modelId="{746A9185-F695-40F5-884C-C5D06242EDA3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16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4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CONTROLLER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none" dirty="0"/>
            <a:t>SERVER SIDE</a:t>
          </a:r>
        </a:p>
      </dgm:t>
    </dgm:pt>
    <dgm:pt modelId="{B73DD3BA-A852-44B0-90AC-619741B49D72}" type="parTrans" cxnId="{AB2071CC-6A6E-4E24-847F-C74578B930D0}">
      <dgm:prSet/>
      <dgm:spPr/>
      <dgm:t>
        <a:bodyPr/>
        <a:lstStyle/>
        <a:p>
          <a:endParaRPr lang="en-US"/>
        </a:p>
      </dgm:t>
    </dgm:pt>
    <dgm:pt modelId="{8D5D9806-85A0-47F1-ADBD-F151F7AA7D34}" type="sibTrans" cxnId="{AB2071CC-6A6E-4E24-847F-C74578B930D0}">
      <dgm:prSet/>
      <dgm:spPr/>
      <dgm:t>
        <a:bodyPr/>
        <a:lstStyle/>
        <a:p>
          <a:endParaRPr lang="en-US"/>
        </a:p>
      </dgm:t>
    </dgm:pt>
    <dgm:pt modelId="{C1CDFAC4-ECCA-4F5B-9075-DF2F0999A85D}">
      <dgm:prSet phldrT="[Text]" custT="1"/>
      <dgm:spPr>
        <a:solidFill>
          <a:srgbClr val="FFC00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sng" dirty="0"/>
            <a:t>VIEW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none" dirty="0"/>
            <a:t>CLIENT SIDE</a:t>
          </a:r>
        </a:p>
      </dgm:t>
    </dgm:pt>
    <dgm:pt modelId="{F83CC027-D020-4861-88E8-19E27FB7645A}" type="parTrans" cxnId="{1379F7F0-7D78-4F69-B702-C57A46D59F8D}">
      <dgm:prSet/>
      <dgm:spPr/>
      <dgm:t>
        <a:bodyPr/>
        <a:lstStyle/>
        <a:p>
          <a:endParaRPr lang="en-US"/>
        </a:p>
      </dgm:t>
    </dgm:pt>
    <dgm:pt modelId="{F8E65FDD-5563-4D81-A364-51840F64B59C}" type="sibTrans" cxnId="{1379F7F0-7D78-4F69-B702-C57A46D59F8D}">
      <dgm:prSet/>
      <dgm:spPr/>
      <dgm:t>
        <a:bodyPr/>
        <a:lstStyle/>
        <a:p>
          <a:endParaRPr lang="en-US"/>
        </a:p>
      </dgm:t>
    </dgm:pt>
    <dgm:pt modelId="{ABC11143-8D7D-411A-B988-6C0688760D38}" type="pres">
      <dgm:prSet presAssocID="{469D6502-4B9D-4304-A2AD-0847AFD0AE78}" presName="composite" presStyleCnt="0">
        <dgm:presLayoutVars>
          <dgm:chMax val="1"/>
          <dgm:dir/>
          <dgm:resizeHandles val="exact"/>
        </dgm:presLayoutVars>
      </dgm:prSet>
      <dgm:spPr/>
    </dgm:pt>
    <dgm:pt modelId="{0A18F9C9-754F-4D0E-8D75-750A77C8AF6D}" type="pres">
      <dgm:prSet presAssocID="{ADF2A7C6-ACD4-485B-9E9E-0FBB5470B18E}" presName="roof" presStyleLbl="dkBgShp" presStyleIdx="0" presStyleCnt="2"/>
      <dgm:spPr/>
    </dgm:pt>
    <dgm:pt modelId="{2892EE32-06B2-405A-8F93-4F91ECEC6B88}" type="pres">
      <dgm:prSet presAssocID="{ADF2A7C6-ACD4-485B-9E9E-0FBB5470B18E}" presName="pillars" presStyleCnt="0"/>
      <dgm:spPr/>
    </dgm:pt>
    <dgm:pt modelId="{A1B6A5D7-2081-418F-8FFD-82507F27CDC7}" type="pres">
      <dgm:prSet presAssocID="{ADF2A7C6-ACD4-485B-9E9E-0FBB5470B18E}" presName="pillar1" presStyleLbl="node1" presStyleIdx="0" presStyleCnt="3">
        <dgm:presLayoutVars>
          <dgm:bulletEnabled val="1"/>
        </dgm:presLayoutVars>
      </dgm:prSet>
      <dgm:spPr/>
    </dgm:pt>
    <dgm:pt modelId="{8883A111-1477-444E-B583-3F0E4D3E70EA}" type="pres">
      <dgm:prSet presAssocID="{746A9185-F695-40F5-884C-C5D06242EDA3}" presName="pillarX" presStyleLbl="node1" presStyleIdx="1" presStyleCnt="3">
        <dgm:presLayoutVars>
          <dgm:bulletEnabled val="1"/>
        </dgm:presLayoutVars>
      </dgm:prSet>
      <dgm:spPr/>
    </dgm:pt>
    <dgm:pt modelId="{A27BE039-4396-41B6-96FE-0F6B9044EE65}" type="pres">
      <dgm:prSet presAssocID="{C1CDFAC4-ECCA-4F5B-9075-DF2F0999A85D}" presName="pillarX" presStyleLbl="node1" presStyleIdx="2" presStyleCnt="3">
        <dgm:presLayoutVars>
          <dgm:bulletEnabled val="1"/>
        </dgm:presLayoutVars>
      </dgm:prSet>
      <dgm:spPr/>
    </dgm:pt>
    <dgm:pt modelId="{2E88AFA2-1D64-4342-8620-978E08139DE8}" type="pres">
      <dgm:prSet presAssocID="{ADF2A7C6-ACD4-485B-9E9E-0FBB5470B18E}" presName="base" presStyleLbl="dkBgShp" presStyleIdx="1" presStyleCnt="2"/>
      <dgm:spPr>
        <a:solidFill>
          <a:schemeClr val="tx2">
            <a:lumMod val="50000"/>
          </a:schemeClr>
        </a:solidFill>
      </dgm:spPr>
    </dgm:pt>
  </dgm:ptLst>
  <dgm:cxnLst>
    <dgm:cxn modelId="{40215F02-A403-465E-9CE5-7A8D5C676690}" type="presOf" srcId="{B1721046-788E-4ADA-85E8-0866CA67E6DB}" destId="{A1B6A5D7-2081-418F-8FFD-82507F27CDC7}" srcOrd="0" destOrd="0" presId="urn:microsoft.com/office/officeart/2005/8/layout/hList3"/>
    <dgm:cxn modelId="{7C1F1340-0710-4A87-8E24-A2A6D46D2D2F}" type="presOf" srcId="{ADF2A7C6-ACD4-485B-9E9E-0FBB5470B18E}" destId="{0A18F9C9-754F-4D0E-8D75-750A77C8AF6D}" srcOrd="0" destOrd="0" presId="urn:microsoft.com/office/officeart/2005/8/layout/hList3"/>
    <dgm:cxn modelId="{BC72864A-854A-4DA4-A38F-358423EE3D84}" srcId="{469D6502-4B9D-4304-A2AD-0847AFD0AE78}" destId="{ADF2A7C6-ACD4-485B-9E9E-0FBB5470B18E}" srcOrd="0" destOrd="0" parTransId="{4C6F6AFF-FB42-46AD-A101-4585FEFF6B62}" sibTransId="{28B56B05-22F4-4997-A315-1349690A1CD7}"/>
    <dgm:cxn modelId="{8EDF7D87-742D-4F01-BC4D-62C8325E5079}" srcId="{ADF2A7C6-ACD4-485B-9E9E-0FBB5470B18E}" destId="{B1721046-788E-4ADA-85E8-0866CA67E6DB}" srcOrd="0" destOrd="0" parTransId="{413A826C-C0B6-4B4D-894E-DCDA1CE88948}" sibTransId="{8A5E460F-014D-44C7-B1B8-621BA9B310F2}"/>
    <dgm:cxn modelId="{62F320A5-0176-46D7-BC3F-93C92D236D37}" type="presOf" srcId="{746A9185-F695-40F5-884C-C5D06242EDA3}" destId="{8883A111-1477-444E-B583-3F0E4D3E70EA}" srcOrd="0" destOrd="0" presId="urn:microsoft.com/office/officeart/2005/8/layout/hList3"/>
    <dgm:cxn modelId="{21482BA9-04E3-42D9-BBD5-DFD551B20BF8}" type="presOf" srcId="{C1CDFAC4-ECCA-4F5B-9075-DF2F0999A85D}" destId="{A27BE039-4396-41B6-96FE-0F6B9044EE65}" srcOrd="0" destOrd="0" presId="urn:microsoft.com/office/officeart/2005/8/layout/hList3"/>
    <dgm:cxn modelId="{AB2071CC-6A6E-4E24-847F-C74578B930D0}" srcId="{ADF2A7C6-ACD4-485B-9E9E-0FBB5470B18E}" destId="{746A9185-F695-40F5-884C-C5D06242EDA3}" srcOrd="1" destOrd="0" parTransId="{B73DD3BA-A852-44B0-90AC-619741B49D72}" sibTransId="{8D5D9806-85A0-47F1-ADBD-F151F7AA7D34}"/>
    <dgm:cxn modelId="{1379F7F0-7D78-4F69-B702-C57A46D59F8D}" srcId="{ADF2A7C6-ACD4-485B-9E9E-0FBB5470B18E}" destId="{C1CDFAC4-ECCA-4F5B-9075-DF2F0999A85D}" srcOrd="2" destOrd="0" parTransId="{F83CC027-D020-4861-88E8-19E27FB7645A}" sibTransId="{F8E65FDD-5563-4D81-A364-51840F64B59C}"/>
    <dgm:cxn modelId="{4A2ADDF1-C7AF-4C10-A1EB-13B9A4F7F816}" type="presOf" srcId="{469D6502-4B9D-4304-A2AD-0847AFD0AE78}" destId="{ABC11143-8D7D-411A-B988-6C0688760D38}" srcOrd="0" destOrd="0" presId="urn:microsoft.com/office/officeart/2005/8/layout/hList3"/>
    <dgm:cxn modelId="{48F486A2-0739-42A0-997D-A2D85CD23B31}" type="presParOf" srcId="{ABC11143-8D7D-411A-B988-6C0688760D38}" destId="{0A18F9C9-754F-4D0E-8D75-750A77C8AF6D}" srcOrd="0" destOrd="0" presId="urn:microsoft.com/office/officeart/2005/8/layout/hList3"/>
    <dgm:cxn modelId="{26C51287-902D-4722-9384-34B66B934C61}" type="presParOf" srcId="{ABC11143-8D7D-411A-B988-6C0688760D38}" destId="{2892EE32-06B2-405A-8F93-4F91ECEC6B88}" srcOrd="1" destOrd="0" presId="urn:microsoft.com/office/officeart/2005/8/layout/hList3"/>
    <dgm:cxn modelId="{D8EF87BD-998E-45BB-9833-DF7A97277063}" type="presParOf" srcId="{2892EE32-06B2-405A-8F93-4F91ECEC6B88}" destId="{A1B6A5D7-2081-418F-8FFD-82507F27CDC7}" srcOrd="0" destOrd="0" presId="urn:microsoft.com/office/officeart/2005/8/layout/hList3"/>
    <dgm:cxn modelId="{4EE06BF0-A7DA-42D2-B2F3-9EE2A9BF221D}" type="presParOf" srcId="{2892EE32-06B2-405A-8F93-4F91ECEC6B88}" destId="{8883A111-1477-444E-B583-3F0E4D3E70EA}" srcOrd="1" destOrd="0" presId="urn:microsoft.com/office/officeart/2005/8/layout/hList3"/>
    <dgm:cxn modelId="{BC415845-F715-43CA-9A0D-ED099B5DF1EF}" type="presParOf" srcId="{2892EE32-06B2-405A-8F93-4F91ECEC6B88}" destId="{A27BE039-4396-41B6-96FE-0F6B9044EE65}" srcOrd="2" destOrd="0" presId="urn:microsoft.com/office/officeart/2005/8/layout/hList3"/>
    <dgm:cxn modelId="{839097D6-45A6-4ED5-9E2C-079D47E22397}" type="presParOf" srcId="{ABC11143-8D7D-411A-B988-6C0688760D38}" destId="{2E88AFA2-1D64-4342-8620-978E08139DE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9D6502-4B9D-4304-A2AD-0847AFD0AE78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F2A7C6-ACD4-485B-9E9E-0FBB5470B18E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/>
            <a:t>Bidang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Web</a:t>
          </a:r>
        </a:p>
      </dgm:t>
    </dgm:pt>
    <dgm:pt modelId="{4C6F6AFF-FB42-46AD-A101-4585FEFF6B62}" type="parTrans" cxnId="{BC72864A-854A-4DA4-A38F-358423EE3D84}">
      <dgm:prSet/>
      <dgm:spPr/>
      <dgm:t>
        <a:bodyPr/>
        <a:lstStyle/>
        <a:p>
          <a:endParaRPr lang="en-US"/>
        </a:p>
      </dgm:t>
    </dgm:pt>
    <dgm:pt modelId="{28B56B05-22F4-4997-A315-1349690A1CD7}" type="sibTrans" cxnId="{BC72864A-854A-4DA4-A38F-358423EE3D84}">
      <dgm:prSet/>
      <dgm:spPr/>
      <dgm:t>
        <a:bodyPr/>
        <a:lstStyle/>
        <a:p>
          <a:endParaRPr lang="en-US"/>
        </a:p>
      </dgm:t>
    </dgm:pt>
    <dgm:pt modelId="{B1721046-788E-4ADA-85E8-0866CA67E6DB}">
      <dgm:prSet phldrT="[Text]" custT="1"/>
      <dgm:spPr>
        <a:solidFill>
          <a:srgbClr val="00B050"/>
        </a:solid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MODEL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dirty="0"/>
            <a:t>DATABASE</a:t>
          </a:r>
        </a:p>
      </dgm:t>
    </dgm:pt>
    <dgm:pt modelId="{413A826C-C0B6-4B4D-894E-DCDA1CE88948}" type="parTrans" cxnId="{8EDF7D87-742D-4F01-BC4D-62C8325E5079}">
      <dgm:prSet/>
      <dgm:spPr/>
      <dgm:t>
        <a:bodyPr/>
        <a:lstStyle/>
        <a:p>
          <a:endParaRPr lang="en-US"/>
        </a:p>
      </dgm:t>
    </dgm:pt>
    <dgm:pt modelId="{8A5E460F-014D-44C7-B1B8-621BA9B310F2}" type="sibTrans" cxnId="{8EDF7D87-742D-4F01-BC4D-62C8325E5079}">
      <dgm:prSet/>
      <dgm:spPr/>
      <dgm:t>
        <a:bodyPr/>
        <a:lstStyle/>
        <a:p>
          <a:endParaRPr lang="en-US"/>
        </a:p>
      </dgm:t>
    </dgm:pt>
    <dgm:pt modelId="{746A9185-F695-40F5-884C-C5D06242EDA3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16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4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CONTROLLER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none" dirty="0"/>
            <a:t>SERVER SIDE</a:t>
          </a:r>
        </a:p>
      </dgm:t>
    </dgm:pt>
    <dgm:pt modelId="{B73DD3BA-A852-44B0-90AC-619741B49D72}" type="parTrans" cxnId="{AB2071CC-6A6E-4E24-847F-C74578B930D0}">
      <dgm:prSet/>
      <dgm:spPr/>
      <dgm:t>
        <a:bodyPr/>
        <a:lstStyle/>
        <a:p>
          <a:endParaRPr lang="en-US"/>
        </a:p>
      </dgm:t>
    </dgm:pt>
    <dgm:pt modelId="{8D5D9806-85A0-47F1-ADBD-F151F7AA7D34}" type="sibTrans" cxnId="{AB2071CC-6A6E-4E24-847F-C74578B930D0}">
      <dgm:prSet/>
      <dgm:spPr/>
      <dgm:t>
        <a:bodyPr/>
        <a:lstStyle/>
        <a:p>
          <a:endParaRPr lang="en-US"/>
        </a:p>
      </dgm:t>
    </dgm:pt>
    <dgm:pt modelId="{C1CDFAC4-ECCA-4F5B-9075-DF2F0999A85D}">
      <dgm:prSet phldrT="[Text]" custT="1"/>
      <dgm:spPr>
        <a:solidFill>
          <a:srgbClr val="FFC00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sng" dirty="0"/>
            <a:t>VIEW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none" dirty="0"/>
            <a:t>CLIENT SIDE</a:t>
          </a:r>
        </a:p>
      </dgm:t>
    </dgm:pt>
    <dgm:pt modelId="{F83CC027-D020-4861-88E8-19E27FB7645A}" type="parTrans" cxnId="{1379F7F0-7D78-4F69-B702-C57A46D59F8D}">
      <dgm:prSet/>
      <dgm:spPr/>
      <dgm:t>
        <a:bodyPr/>
        <a:lstStyle/>
        <a:p>
          <a:endParaRPr lang="en-US"/>
        </a:p>
      </dgm:t>
    </dgm:pt>
    <dgm:pt modelId="{F8E65FDD-5563-4D81-A364-51840F64B59C}" type="sibTrans" cxnId="{1379F7F0-7D78-4F69-B702-C57A46D59F8D}">
      <dgm:prSet/>
      <dgm:spPr/>
      <dgm:t>
        <a:bodyPr/>
        <a:lstStyle/>
        <a:p>
          <a:endParaRPr lang="en-US"/>
        </a:p>
      </dgm:t>
    </dgm:pt>
    <dgm:pt modelId="{ABC11143-8D7D-411A-B988-6C0688760D38}" type="pres">
      <dgm:prSet presAssocID="{469D6502-4B9D-4304-A2AD-0847AFD0AE78}" presName="composite" presStyleCnt="0">
        <dgm:presLayoutVars>
          <dgm:chMax val="1"/>
          <dgm:dir/>
          <dgm:resizeHandles val="exact"/>
        </dgm:presLayoutVars>
      </dgm:prSet>
      <dgm:spPr/>
    </dgm:pt>
    <dgm:pt modelId="{0A18F9C9-754F-4D0E-8D75-750A77C8AF6D}" type="pres">
      <dgm:prSet presAssocID="{ADF2A7C6-ACD4-485B-9E9E-0FBB5470B18E}" presName="roof" presStyleLbl="dkBgShp" presStyleIdx="0" presStyleCnt="2"/>
      <dgm:spPr/>
    </dgm:pt>
    <dgm:pt modelId="{2892EE32-06B2-405A-8F93-4F91ECEC6B88}" type="pres">
      <dgm:prSet presAssocID="{ADF2A7C6-ACD4-485B-9E9E-0FBB5470B18E}" presName="pillars" presStyleCnt="0"/>
      <dgm:spPr/>
    </dgm:pt>
    <dgm:pt modelId="{A1B6A5D7-2081-418F-8FFD-82507F27CDC7}" type="pres">
      <dgm:prSet presAssocID="{ADF2A7C6-ACD4-485B-9E9E-0FBB5470B18E}" presName="pillar1" presStyleLbl="node1" presStyleIdx="0" presStyleCnt="3">
        <dgm:presLayoutVars>
          <dgm:bulletEnabled val="1"/>
        </dgm:presLayoutVars>
      </dgm:prSet>
      <dgm:spPr/>
    </dgm:pt>
    <dgm:pt modelId="{8883A111-1477-444E-B583-3F0E4D3E70EA}" type="pres">
      <dgm:prSet presAssocID="{746A9185-F695-40F5-884C-C5D06242EDA3}" presName="pillarX" presStyleLbl="node1" presStyleIdx="1" presStyleCnt="3">
        <dgm:presLayoutVars>
          <dgm:bulletEnabled val="1"/>
        </dgm:presLayoutVars>
      </dgm:prSet>
      <dgm:spPr/>
    </dgm:pt>
    <dgm:pt modelId="{A27BE039-4396-41B6-96FE-0F6B9044EE65}" type="pres">
      <dgm:prSet presAssocID="{C1CDFAC4-ECCA-4F5B-9075-DF2F0999A85D}" presName="pillarX" presStyleLbl="node1" presStyleIdx="2" presStyleCnt="3">
        <dgm:presLayoutVars>
          <dgm:bulletEnabled val="1"/>
        </dgm:presLayoutVars>
      </dgm:prSet>
      <dgm:spPr/>
    </dgm:pt>
    <dgm:pt modelId="{2E88AFA2-1D64-4342-8620-978E08139DE8}" type="pres">
      <dgm:prSet presAssocID="{ADF2A7C6-ACD4-485B-9E9E-0FBB5470B18E}" presName="base" presStyleLbl="dkBgShp" presStyleIdx="1" presStyleCnt="2"/>
      <dgm:spPr>
        <a:solidFill>
          <a:schemeClr val="tx2">
            <a:lumMod val="50000"/>
          </a:schemeClr>
        </a:solidFill>
      </dgm:spPr>
    </dgm:pt>
  </dgm:ptLst>
  <dgm:cxnLst>
    <dgm:cxn modelId="{8CA5F415-11AD-480F-A309-0CD4B90F0360}" type="presOf" srcId="{C1CDFAC4-ECCA-4F5B-9075-DF2F0999A85D}" destId="{A27BE039-4396-41B6-96FE-0F6B9044EE65}" srcOrd="0" destOrd="0" presId="urn:microsoft.com/office/officeart/2005/8/layout/hList3"/>
    <dgm:cxn modelId="{FF6BE11E-8954-44E0-A060-3E6BF380178E}" type="presOf" srcId="{469D6502-4B9D-4304-A2AD-0847AFD0AE78}" destId="{ABC11143-8D7D-411A-B988-6C0688760D38}" srcOrd="0" destOrd="0" presId="urn:microsoft.com/office/officeart/2005/8/layout/hList3"/>
    <dgm:cxn modelId="{1CC45741-6316-4422-9341-9E9537305AAA}" type="presOf" srcId="{746A9185-F695-40F5-884C-C5D06242EDA3}" destId="{8883A111-1477-444E-B583-3F0E4D3E70EA}" srcOrd="0" destOrd="0" presId="urn:microsoft.com/office/officeart/2005/8/layout/hList3"/>
    <dgm:cxn modelId="{BC72864A-854A-4DA4-A38F-358423EE3D84}" srcId="{469D6502-4B9D-4304-A2AD-0847AFD0AE78}" destId="{ADF2A7C6-ACD4-485B-9E9E-0FBB5470B18E}" srcOrd="0" destOrd="0" parTransId="{4C6F6AFF-FB42-46AD-A101-4585FEFF6B62}" sibTransId="{28B56B05-22F4-4997-A315-1349690A1CD7}"/>
    <dgm:cxn modelId="{8EDF7D87-742D-4F01-BC4D-62C8325E5079}" srcId="{ADF2A7C6-ACD4-485B-9E9E-0FBB5470B18E}" destId="{B1721046-788E-4ADA-85E8-0866CA67E6DB}" srcOrd="0" destOrd="0" parTransId="{413A826C-C0B6-4B4D-894E-DCDA1CE88948}" sibTransId="{8A5E460F-014D-44C7-B1B8-621BA9B310F2}"/>
    <dgm:cxn modelId="{94F3129C-30C8-4EC5-9CE0-4DCEA77D57C9}" type="presOf" srcId="{B1721046-788E-4ADA-85E8-0866CA67E6DB}" destId="{A1B6A5D7-2081-418F-8FFD-82507F27CDC7}" srcOrd="0" destOrd="0" presId="urn:microsoft.com/office/officeart/2005/8/layout/hList3"/>
    <dgm:cxn modelId="{3181EACB-E338-495C-8B30-86CA935CA63F}" type="presOf" srcId="{ADF2A7C6-ACD4-485B-9E9E-0FBB5470B18E}" destId="{0A18F9C9-754F-4D0E-8D75-750A77C8AF6D}" srcOrd="0" destOrd="0" presId="urn:microsoft.com/office/officeart/2005/8/layout/hList3"/>
    <dgm:cxn modelId="{AB2071CC-6A6E-4E24-847F-C74578B930D0}" srcId="{ADF2A7C6-ACD4-485B-9E9E-0FBB5470B18E}" destId="{746A9185-F695-40F5-884C-C5D06242EDA3}" srcOrd="1" destOrd="0" parTransId="{B73DD3BA-A852-44B0-90AC-619741B49D72}" sibTransId="{8D5D9806-85A0-47F1-ADBD-F151F7AA7D34}"/>
    <dgm:cxn modelId="{1379F7F0-7D78-4F69-B702-C57A46D59F8D}" srcId="{ADF2A7C6-ACD4-485B-9E9E-0FBB5470B18E}" destId="{C1CDFAC4-ECCA-4F5B-9075-DF2F0999A85D}" srcOrd="2" destOrd="0" parTransId="{F83CC027-D020-4861-88E8-19E27FB7645A}" sibTransId="{F8E65FDD-5563-4D81-A364-51840F64B59C}"/>
    <dgm:cxn modelId="{94ABA6D2-2CAE-43A5-B2F6-7DFC39C05B08}" type="presParOf" srcId="{ABC11143-8D7D-411A-B988-6C0688760D38}" destId="{0A18F9C9-754F-4D0E-8D75-750A77C8AF6D}" srcOrd="0" destOrd="0" presId="urn:microsoft.com/office/officeart/2005/8/layout/hList3"/>
    <dgm:cxn modelId="{EC0E70BA-E658-4C2B-A417-73B71940C08C}" type="presParOf" srcId="{ABC11143-8D7D-411A-B988-6C0688760D38}" destId="{2892EE32-06B2-405A-8F93-4F91ECEC6B88}" srcOrd="1" destOrd="0" presId="urn:microsoft.com/office/officeart/2005/8/layout/hList3"/>
    <dgm:cxn modelId="{95AF09DF-A468-4A62-8230-65543C4B4944}" type="presParOf" srcId="{2892EE32-06B2-405A-8F93-4F91ECEC6B88}" destId="{A1B6A5D7-2081-418F-8FFD-82507F27CDC7}" srcOrd="0" destOrd="0" presId="urn:microsoft.com/office/officeart/2005/8/layout/hList3"/>
    <dgm:cxn modelId="{6E27F2B8-BE40-45C8-AD57-D010E3E60AFB}" type="presParOf" srcId="{2892EE32-06B2-405A-8F93-4F91ECEC6B88}" destId="{8883A111-1477-444E-B583-3F0E4D3E70EA}" srcOrd="1" destOrd="0" presId="urn:microsoft.com/office/officeart/2005/8/layout/hList3"/>
    <dgm:cxn modelId="{A9E9E566-CC27-4DB2-9CC7-7B2799F6DFA6}" type="presParOf" srcId="{2892EE32-06B2-405A-8F93-4F91ECEC6B88}" destId="{A27BE039-4396-41B6-96FE-0F6B9044EE65}" srcOrd="2" destOrd="0" presId="urn:microsoft.com/office/officeart/2005/8/layout/hList3"/>
    <dgm:cxn modelId="{7096D25C-2B09-44E6-9A00-DF54DD7523BF}" type="presParOf" srcId="{ABC11143-8D7D-411A-B988-6C0688760D38}" destId="{2E88AFA2-1D64-4342-8620-978E08139DE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9D6502-4B9D-4304-A2AD-0847AFD0AE78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F2A7C6-ACD4-485B-9E9E-0FBB5470B18E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/>
            <a:t>Bidang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Web</a:t>
          </a:r>
        </a:p>
      </dgm:t>
    </dgm:pt>
    <dgm:pt modelId="{4C6F6AFF-FB42-46AD-A101-4585FEFF6B62}" type="parTrans" cxnId="{BC72864A-854A-4DA4-A38F-358423EE3D84}">
      <dgm:prSet/>
      <dgm:spPr/>
      <dgm:t>
        <a:bodyPr/>
        <a:lstStyle/>
        <a:p>
          <a:endParaRPr lang="en-US"/>
        </a:p>
      </dgm:t>
    </dgm:pt>
    <dgm:pt modelId="{28B56B05-22F4-4997-A315-1349690A1CD7}" type="sibTrans" cxnId="{BC72864A-854A-4DA4-A38F-358423EE3D84}">
      <dgm:prSet/>
      <dgm:spPr/>
      <dgm:t>
        <a:bodyPr/>
        <a:lstStyle/>
        <a:p>
          <a:endParaRPr lang="en-US"/>
        </a:p>
      </dgm:t>
    </dgm:pt>
    <dgm:pt modelId="{B1721046-788E-4ADA-85E8-0866CA67E6DB}">
      <dgm:prSet phldrT="[Text]" custT="1"/>
      <dgm:spPr>
        <a:solidFill>
          <a:srgbClr val="00B050"/>
        </a:solid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MODEL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3200" b="1" dirty="0"/>
            <a:t>DATABASE</a:t>
          </a:r>
        </a:p>
      </dgm:t>
    </dgm:pt>
    <dgm:pt modelId="{413A826C-C0B6-4B4D-894E-DCDA1CE88948}" type="parTrans" cxnId="{8EDF7D87-742D-4F01-BC4D-62C8325E5079}">
      <dgm:prSet/>
      <dgm:spPr/>
      <dgm:t>
        <a:bodyPr/>
        <a:lstStyle/>
        <a:p>
          <a:endParaRPr lang="en-US"/>
        </a:p>
      </dgm:t>
    </dgm:pt>
    <dgm:pt modelId="{8A5E460F-014D-44C7-B1B8-621BA9B310F2}" type="sibTrans" cxnId="{8EDF7D87-742D-4F01-BC4D-62C8325E5079}">
      <dgm:prSet/>
      <dgm:spPr/>
      <dgm:t>
        <a:bodyPr/>
        <a:lstStyle/>
        <a:p>
          <a:endParaRPr lang="en-US"/>
        </a:p>
      </dgm:t>
    </dgm:pt>
    <dgm:pt modelId="{746A9185-F695-40F5-884C-C5D06242EDA3}">
      <dgm:prSet phldrT="[Text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2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1600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400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sng" dirty="0"/>
            <a:t>CONTROLLER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200" b="1" u="none" dirty="0"/>
            <a:t>SERVER SIDE</a:t>
          </a:r>
        </a:p>
      </dgm:t>
    </dgm:pt>
    <dgm:pt modelId="{B73DD3BA-A852-44B0-90AC-619741B49D72}" type="parTrans" cxnId="{AB2071CC-6A6E-4E24-847F-C74578B930D0}">
      <dgm:prSet/>
      <dgm:spPr/>
      <dgm:t>
        <a:bodyPr/>
        <a:lstStyle/>
        <a:p>
          <a:endParaRPr lang="en-US"/>
        </a:p>
      </dgm:t>
    </dgm:pt>
    <dgm:pt modelId="{8D5D9806-85A0-47F1-ADBD-F151F7AA7D34}" type="sibTrans" cxnId="{AB2071CC-6A6E-4E24-847F-C74578B930D0}">
      <dgm:prSet/>
      <dgm:spPr/>
      <dgm:t>
        <a:bodyPr/>
        <a:lstStyle/>
        <a:p>
          <a:endParaRPr lang="en-US"/>
        </a:p>
      </dgm:t>
    </dgm:pt>
    <dgm:pt modelId="{C1CDFAC4-ECCA-4F5B-9075-DF2F0999A85D}">
      <dgm:prSet phldrT="[Text]" custT="1"/>
      <dgm:spPr>
        <a:solidFill>
          <a:srgbClr val="FFC000"/>
        </a:solidFill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3600" b="1" dirty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sng" dirty="0"/>
            <a:t>VIEW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3600" b="1" u="none" dirty="0"/>
            <a:t>CLIENT SIDE</a:t>
          </a:r>
        </a:p>
      </dgm:t>
    </dgm:pt>
    <dgm:pt modelId="{F83CC027-D020-4861-88E8-19E27FB7645A}" type="parTrans" cxnId="{1379F7F0-7D78-4F69-B702-C57A46D59F8D}">
      <dgm:prSet/>
      <dgm:spPr/>
      <dgm:t>
        <a:bodyPr/>
        <a:lstStyle/>
        <a:p>
          <a:endParaRPr lang="en-US"/>
        </a:p>
      </dgm:t>
    </dgm:pt>
    <dgm:pt modelId="{F8E65FDD-5563-4D81-A364-51840F64B59C}" type="sibTrans" cxnId="{1379F7F0-7D78-4F69-B702-C57A46D59F8D}">
      <dgm:prSet/>
      <dgm:spPr/>
      <dgm:t>
        <a:bodyPr/>
        <a:lstStyle/>
        <a:p>
          <a:endParaRPr lang="en-US"/>
        </a:p>
      </dgm:t>
    </dgm:pt>
    <dgm:pt modelId="{ABC11143-8D7D-411A-B988-6C0688760D38}" type="pres">
      <dgm:prSet presAssocID="{469D6502-4B9D-4304-A2AD-0847AFD0AE78}" presName="composite" presStyleCnt="0">
        <dgm:presLayoutVars>
          <dgm:chMax val="1"/>
          <dgm:dir/>
          <dgm:resizeHandles val="exact"/>
        </dgm:presLayoutVars>
      </dgm:prSet>
      <dgm:spPr/>
    </dgm:pt>
    <dgm:pt modelId="{0A18F9C9-754F-4D0E-8D75-750A77C8AF6D}" type="pres">
      <dgm:prSet presAssocID="{ADF2A7C6-ACD4-485B-9E9E-0FBB5470B18E}" presName="roof" presStyleLbl="dkBgShp" presStyleIdx="0" presStyleCnt="2"/>
      <dgm:spPr/>
    </dgm:pt>
    <dgm:pt modelId="{2892EE32-06B2-405A-8F93-4F91ECEC6B88}" type="pres">
      <dgm:prSet presAssocID="{ADF2A7C6-ACD4-485B-9E9E-0FBB5470B18E}" presName="pillars" presStyleCnt="0"/>
      <dgm:spPr/>
    </dgm:pt>
    <dgm:pt modelId="{A1B6A5D7-2081-418F-8FFD-82507F27CDC7}" type="pres">
      <dgm:prSet presAssocID="{ADF2A7C6-ACD4-485B-9E9E-0FBB5470B18E}" presName="pillar1" presStyleLbl="node1" presStyleIdx="0" presStyleCnt="3">
        <dgm:presLayoutVars>
          <dgm:bulletEnabled val="1"/>
        </dgm:presLayoutVars>
      </dgm:prSet>
      <dgm:spPr/>
    </dgm:pt>
    <dgm:pt modelId="{8883A111-1477-444E-B583-3F0E4D3E70EA}" type="pres">
      <dgm:prSet presAssocID="{746A9185-F695-40F5-884C-C5D06242EDA3}" presName="pillarX" presStyleLbl="node1" presStyleIdx="1" presStyleCnt="3">
        <dgm:presLayoutVars>
          <dgm:bulletEnabled val="1"/>
        </dgm:presLayoutVars>
      </dgm:prSet>
      <dgm:spPr/>
    </dgm:pt>
    <dgm:pt modelId="{A27BE039-4396-41B6-96FE-0F6B9044EE65}" type="pres">
      <dgm:prSet presAssocID="{C1CDFAC4-ECCA-4F5B-9075-DF2F0999A85D}" presName="pillarX" presStyleLbl="node1" presStyleIdx="2" presStyleCnt="3">
        <dgm:presLayoutVars>
          <dgm:bulletEnabled val="1"/>
        </dgm:presLayoutVars>
      </dgm:prSet>
      <dgm:spPr/>
    </dgm:pt>
    <dgm:pt modelId="{2E88AFA2-1D64-4342-8620-978E08139DE8}" type="pres">
      <dgm:prSet presAssocID="{ADF2A7C6-ACD4-485B-9E9E-0FBB5470B18E}" presName="base" presStyleLbl="dkBgShp" presStyleIdx="1" presStyleCnt="2"/>
      <dgm:spPr>
        <a:solidFill>
          <a:schemeClr val="tx2">
            <a:lumMod val="50000"/>
          </a:schemeClr>
        </a:solidFill>
      </dgm:spPr>
    </dgm:pt>
  </dgm:ptLst>
  <dgm:cxnLst>
    <dgm:cxn modelId="{2CB00A1F-60BF-439F-B100-538A7D6F4635}" type="presOf" srcId="{746A9185-F695-40F5-884C-C5D06242EDA3}" destId="{8883A111-1477-444E-B583-3F0E4D3E70EA}" srcOrd="0" destOrd="0" presId="urn:microsoft.com/office/officeart/2005/8/layout/hList3"/>
    <dgm:cxn modelId="{52672F3A-DBFB-450F-9752-5539A0A81C6E}" type="presOf" srcId="{ADF2A7C6-ACD4-485B-9E9E-0FBB5470B18E}" destId="{0A18F9C9-754F-4D0E-8D75-750A77C8AF6D}" srcOrd="0" destOrd="0" presId="urn:microsoft.com/office/officeart/2005/8/layout/hList3"/>
    <dgm:cxn modelId="{BC72864A-854A-4DA4-A38F-358423EE3D84}" srcId="{469D6502-4B9D-4304-A2AD-0847AFD0AE78}" destId="{ADF2A7C6-ACD4-485B-9E9E-0FBB5470B18E}" srcOrd="0" destOrd="0" parTransId="{4C6F6AFF-FB42-46AD-A101-4585FEFF6B62}" sibTransId="{28B56B05-22F4-4997-A315-1349690A1CD7}"/>
    <dgm:cxn modelId="{8EDF7D87-742D-4F01-BC4D-62C8325E5079}" srcId="{ADF2A7C6-ACD4-485B-9E9E-0FBB5470B18E}" destId="{B1721046-788E-4ADA-85E8-0866CA67E6DB}" srcOrd="0" destOrd="0" parTransId="{413A826C-C0B6-4B4D-894E-DCDA1CE88948}" sibTransId="{8A5E460F-014D-44C7-B1B8-621BA9B310F2}"/>
    <dgm:cxn modelId="{DBD502C6-4ACB-43D6-A9CD-79610EE40121}" type="presOf" srcId="{469D6502-4B9D-4304-A2AD-0847AFD0AE78}" destId="{ABC11143-8D7D-411A-B988-6C0688760D38}" srcOrd="0" destOrd="0" presId="urn:microsoft.com/office/officeart/2005/8/layout/hList3"/>
    <dgm:cxn modelId="{AB2071CC-6A6E-4E24-847F-C74578B930D0}" srcId="{ADF2A7C6-ACD4-485B-9E9E-0FBB5470B18E}" destId="{746A9185-F695-40F5-884C-C5D06242EDA3}" srcOrd="1" destOrd="0" parTransId="{B73DD3BA-A852-44B0-90AC-619741B49D72}" sibTransId="{8D5D9806-85A0-47F1-ADBD-F151F7AA7D34}"/>
    <dgm:cxn modelId="{285FA5DC-6497-495F-B326-B34F6F1F5A19}" type="presOf" srcId="{B1721046-788E-4ADA-85E8-0866CA67E6DB}" destId="{A1B6A5D7-2081-418F-8FFD-82507F27CDC7}" srcOrd="0" destOrd="0" presId="urn:microsoft.com/office/officeart/2005/8/layout/hList3"/>
    <dgm:cxn modelId="{FFAFBAED-90C6-4CD6-8E23-48A23A9836C5}" type="presOf" srcId="{C1CDFAC4-ECCA-4F5B-9075-DF2F0999A85D}" destId="{A27BE039-4396-41B6-96FE-0F6B9044EE65}" srcOrd="0" destOrd="0" presId="urn:microsoft.com/office/officeart/2005/8/layout/hList3"/>
    <dgm:cxn modelId="{1379F7F0-7D78-4F69-B702-C57A46D59F8D}" srcId="{ADF2A7C6-ACD4-485B-9E9E-0FBB5470B18E}" destId="{C1CDFAC4-ECCA-4F5B-9075-DF2F0999A85D}" srcOrd="2" destOrd="0" parTransId="{F83CC027-D020-4861-88E8-19E27FB7645A}" sibTransId="{F8E65FDD-5563-4D81-A364-51840F64B59C}"/>
    <dgm:cxn modelId="{ECF5B4CB-6AB6-4905-8327-FB1246E09929}" type="presParOf" srcId="{ABC11143-8D7D-411A-B988-6C0688760D38}" destId="{0A18F9C9-754F-4D0E-8D75-750A77C8AF6D}" srcOrd="0" destOrd="0" presId="urn:microsoft.com/office/officeart/2005/8/layout/hList3"/>
    <dgm:cxn modelId="{C50693D7-CECF-469E-BF46-48C37808AFDA}" type="presParOf" srcId="{ABC11143-8D7D-411A-B988-6C0688760D38}" destId="{2892EE32-06B2-405A-8F93-4F91ECEC6B88}" srcOrd="1" destOrd="0" presId="urn:microsoft.com/office/officeart/2005/8/layout/hList3"/>
    <dgm:cxn modelId="{A8FC4A4B-716D-4012-B081-9E3C1229850E}" type="presParOf" srcId="{2892EE32-06B2-405A-8F93-4F91ECEC6B88}" destId="{A1B6A5D7-2081-418F-8FFD-82507F27CDC7}" srcOrd="0" destOrd="0" presId="urn:microsoft.com/office/officeart/2005/8/layout/hList3"/>
    <dgm:cxn modelId="{DE60B624-BAA3-4A54-9060-D955E6160735}" type="presParOf" srcId="{2892EE32-06B2-405A-8F93-4F91ECEC6B88}" destId="{8883A111-1477-444E-B583-3F0E4D3E70EA}" srcOrd="1" destOrd="0" presId="urn:microsoft.com/office/officeart/2005/8/layout/hList3"/>
    <dgm:cxn modelId="{17066CC4-06A1-4E2C-B333-1857EB52C2D2}" type="presParOf" srcId="{2892EE32-06B2-405A-8F93-4F91ECEC6B88}" destId="{A27BE039-4396-41B6-96FE-0F6B9044EE65}" srcOrd="2" destOrd="0" presId="urn:microsoft.com/office/officeart/2005/8/layout/hList3"/>
    <dgm:cxn modelId="{92403F5D-6932-463F-9B7D-EB3A1E714710}" type="presParOf" srcId="{ABC11143-8D7D-411A-B988-6C0688760D38}" destId="{2E88AFA2-1D64-4342-8620-978E08139DE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8F9C9-754F-4D0E-8D75-750A77C8AF6D}">
      <dsp:nvSpPr>
        <dsp:cNvPr id="0" name=""/>
        <dsp:cNvSpPr/>
      </dsp:nvSpPr>
      <dsp:spPr>
        <a:xfrm>
          <a:off x="0" y="0"/>
          <a:ext cx="8320088" cy="139112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Bidang</a:t>
          </a:r>
          <a:r>
            <a:rPr lang="en-US" sz="5700" kern="1200" dirty="0"/>
            <a:t> </a:t>
          </a:r>
          <a:r>
            <a:rPr lang="en-US" sz="5700" kern="1200" dirty="0" err="1"/>
            <a:t>Pemrograman</a:t>
          </a:r>
          <a:r>
            <a:rPr lang="en-US" sz="5700" kern="1200" dirty="0"/>
            <a:t> Web</a:t>
          </a:r>
        </a:p>
      </dsp:txBody>
      <dsp:txXfrm>
        <a:off x="0" y="0"/>
        <a:ext cx="8320088" cy="1391126"/>
      </dsp:txXfrm>
    </dsp:sp>
    <dsp:sp modelId="{A1B6A5D7-2081-418F-8FFD-82507F27CDC7}">
      <dsp:nvSpPr>
        <dsp:cNvPr id="0" name=""/>
        <dsp:cNvSpPr/>
      </dsp:nvSpPr>
      <dsp:spPr>
        <a:xfrm>
          <a:off x="4062" y="1391126"/>
          <a:ext cx="2770654" cy="292136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MODEL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kern="1200" dirty="0"/>
            <a:t>DATABASE</a:t>
          </a:r>
        </a:p>
      </dsp:txBody>
      <dsp:txXfrm>
        <a:off x="4062" y="1391126"/>
        <a:ext cx="2770654" cy="2921364"/>
      </dsp:txXfrm>
    </dsp:sp>
    <dsp:sp modelId="{8883A111-1477-444E-B583-3F0E4D3E70EA}">
      <dsp:nvSpPr>
        <dsp:cNvPr id="0" name=""/>
        <dsp:cNvSpPr/>
      </dsp:nvSpPr>
      <dsp:spPr>
        <a:xfrm>
          <a:off x="2774716" y="1391126"/>
          <a:ext cx="2770654" cy="292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CONTROLLER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none" kern="1200" dirty="0"/>
            <a:t>SERVER SIDE</a:t>
          </a:r>
        </a:p>
      </dsp:txBody>
      <dsp:txXfrm>
        <a:off x="2774716" y="1391126"/>
        <a:ext cx="2770654" cy="2921364"/>
      </dsp:txXfrm>
    </dsp:sp>
    <dsp:sp modelId="{A27BE039-4396-41B6-96FE-0F6B9044EE65}">
      <dsp:nvSpPr>
        <dsp:cNvPr id="0" name=""/>
        <dsp:cNvSpPr/>
      </dsp:nvSpPr>
      <dsp:spPr>
        <a:xfrm>
          <a:off x="5545371" y="1391126"/>
          <a:ext cx="2770654" cy="292136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sng" kern="1200" dirty="0"/>
            <a:t>VIEW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none" kern="1200" dirty="0"/>
            <a:t>CLIENT SIDE</a:t>
          </a:r>
        </a:p>
      </dsp:txBody>
      <dsp:txXfrm>
        <a:off x="5545371" y="1391126"/>
        <a:ext cx="2770654" cy="2921364"/>
      </dsp:txXfrm>
    </dsp:sp>
    <dsp:sp modelId="{2E88AFA2-1D64-4342-8620-978E08139DE8}">
      <dsp:nvSpPr>
        <dsp:cNvPr id="0" name=""/>
        <dsp:cNvSpPr/>
      </dsp:nvSpPr>
      <dsp:spPr>
        <a:xfrm>
          <a:off x="0" y="4312490"/>
          <a:ext cx="8320088" cy="32459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8F9C9-754F-4D0E-8D75-750A77C8AF6D}">
      <dsp:nvSpPr>
        <dsp:cNvPr id="0" name=""/>
        <dsp:cNvSpPr/>
      </dsp:nvSpPr>
      <dsp:spPr>
        <a:xfrm>
          <a:off x="0" y="0"/>
          <a:ext cx="8320088" cy="139112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Bidang</a:t>
          </a:r>
          <a:r>
            <a:rPr lang="en-US" sz="5700" kern="1200" dirty="0"/>
            <a:t> </a:t>
          </a:r>
          <a:r>
            <a:rPr lang="en-US" sz="5700" kern="1200" dirty="0" err="1"/>
            <a:t>Pemrograman</a:t>
          </a:r>
          <a:r>
            <a:rPr lang="en-US" sz="5700" kern="1200" dirty="0"/>
            <a:t> Web</a:t>
          </a:r>
        </a:p>
      </dsp:txBody>
      <dsp:txXfrm>
        <a:off x="0" y="0"/>
        <a:ext cx="8320088" cy="1391126"/>
      </dsp:txXfrm>
    </dsp:sp>
    <dsp:sp modelId="{A1B6A5D7-2081-418F-8FFD-82507F27CDC7}">
      <dsp:nvSpPr>
        <dsp:cNvPr id="0" name=""/>
        <dsp:cNvSpPr/>
      </dsp:nvSpPr>
      <dsp:spPr>
        <a:xfrm>
          <a:off x="4062" y="1391126"/>
          <a:ext cx="2770654" cy="292136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MODEL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kern="1200" dirty="0"/>
            <a:t>DATABASE</a:t>
          </a:r>
        </a:p>
      </dsp:txBody>
      <dsp:txXfrm>
        <a:off x="4062" y="1391126"/>
        <a:ext cx="2770654" cy="2921364"/>
      </dsp:txXfrm>
    </dsp:sp>
    <dsp:sp modelId="{8883A111-1477-444E-B583-3F0E4D3E70EA}">
      <dsp:nvSpPr>
        <dsp:cNvPr id="0" name=""/>
        <dsp:cNvSpPr/>
      </dsp:nvSpPr>
      <dsp:spPr>
        <a:xfrm>
          <a:off x="2774716" y="1391126"/>
          <a:ext cx="2770654" cy="292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CONTROLLER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none" kern="1200" dirty="0"/>
            <a:t>SERVER SIDE</a:t>
          </a:r>
        </a:p>
      </dsp:txBody>
      <dsp:txXfrm>
        <a:off x="2774716" y="1391126"/>
        <a:ext cx="2770654" cy="2921364"/>
      </dsp:txXfrm>
    </dsp:sp>
    <dsp:sp modelId="{A27BE039-4396-41B6-96FE-0F6B9044EE65}">
      <dsp:nvSpPr>
        <dsp:cNvPr id="0" name=""/>
        <dsp:cNvSpPr/>
      </dsp:nvSpPr>
      <dsp:spPr>
        <a:xfrm>
          <a:off x="5545371" y="1391126"/>
          <a:ext cx="2770654" cy="292136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sng" kern="1200" dirty="0"/>
            <a:t>VIEW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none" kern="1200" dirty="0"/>
            <a:t>CLIENT SIDE</a:t>
          </a:r>
        </a:p>
      </dsp:txBody>
      <dsp:txXfrm>
        <a:off x="5545371" y="1391126"/>
        <a:ext cx="2770654" cy="2921364"/>
      </dsp:txXfrm>
    </dsp:sp>
    <dsp:sp modelId="{2E88AFA2-1D64-4342-8620-978E08139DE8}">
      <dsp:nvSpPr>
        <dsp:cNvPr id="0" name=""/>
        <dsp:cNvSpPr/>
      </dsp:nvSpPr>
      <dsp:spPr>
        <a:xfrm>
          <a:off x="0" y="4312490"/>
          <a:ext cx="8320088" cy="32459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8F9C9-754F-4D0E-8D75-750A77C8AF6D}">
      <dsp:nvSpPr>
        <dsp:cNvPr id="0" name=""/>
        <dsp:cNvSpPr/>
      </dsp:nvSpPr>
      <dsp:spPr>
        <a:xfrm>
          <a:off x="0" y="0"/>
          <a:ext cx="8320088" cy="139112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Bidang</a:t>
          </a:r>
          <a:r>
            <a:rPr lang="en-US" sz="5700" kern="1200" dirty="0"/>
            <a:t> </a:t>
          </a:r>
          <a:r>
            <a:rPr lang="en-US" sz="5700" kern="1200" dirty="0" err="1"/>
            <a:t>Pemrograman</a:t>
          </a:r>
          <a:r>
            <a:rPr lang="en-US" sz="5700" kern="1200" dirty="0"/>
            <a:t> Web</a:t>
          </a:r>
        </a:p>
      </dsp:txBody>
      <dsp:txXfrm>
        <a:off x="0" y="0"/>
        <a:ext cx="8320088" cy="1391126"/>
      </dsp:txXfrm>
    </dsp:sp>
    <dsp:sp modelId="{A1B6A5D7-2081-418F-8FFD-82507F27CDC7}">
      <dsp:nvSpPr>
        <dsp:cNvPr id="0" name=""/>
        <dsp:cNvSpPr/>
      </dsp:nvSpPr>
      <dsp:spPr>
        <a:xfrm>
          <a:off x="4062" y="1391126"/>
          <a:ext cx="2770654" cy="292136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MODEL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kern="1200" dirty="0"/>
            <a:t>DATABASE</a:t>
          </a:r>
        </a:p>
      </dsp:txBody>
      <dsp:txXfrm>
        <a:off x="4062" y="1391126"/>
        <a:ext cx="2770654" cy="2921364"/>
      </dsp:txXfrm>
    </dsp:sp>
    <dsp:sp modelId="{8883A111-1477-444E-B583-3F0E4D3E70EA}">
      <dsp:nvSpPr>
        <dsp:cNvPr id="0" name=""/>
        <dsp:cNvSpPr/>
      </dsp:nvSpPr>
      <dsp:spPr>
        <a:xfrm>
          <a:off x="2774716" y="1391126"/>
          <a:ext cx="2770654" cy="292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CONTROLLER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none" kern="1200" dirty="0"/>
            <a:t>SERVER SIDE</a:t>
          </a:r>
        </a:p>
      </dsp:txBody>
      <dsp:txXfrm>
        <a:off x="2774716" y="1391126"/>
        <a:ext cx="2770654" cy="2921364"/>
      </dsp:txXfrm>
    </dsp:sp>
    <dsp:sp modelId="{A27BE039-4396-41B6-96FE-0F6B9044EE65}">
      <dsp:nvSpPr>
        <dsp:cNvPr id="0" name=""/>
        <dsp:cNvSpPr/>
      </dsp:nvSpPr>
      <dsp:spPr>
        <a:xfrm>
          <a:off x="5545371" y="1391126"/>
          <a:ext cx="2770654" cy="292136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sng" kern="1200" dirty="0"/>
            <a:t>VIEW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none" kern="1200" dirty="0"/>
            <a:t>CLIENT SIDE</a:t>
          </a:r>
        </a:p>
      </dsp:txBody>
      <dsp:txXfrm>
        <a:off x="5545371" y="1391126"/>
        <a:ext cx="2770654" cy="2921364"/>
      </dsp:txXfrm>
    </dsp:sp>
    <dsp:sp modelId="{2E88AFA2-1D64-4342-8620-978E08139DE8}">
      <dsp:nvSpPr>
        <dsp:cNvPr id="0" name=""/>
        <dsp:cNvSpPr/>
      </dsp:nvSpPr>
      <dsp:spPr>
        <a:xfrm>
          <a:off x="0" y="4312490"/>
          <a:ext cx="8320088" cy="32459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8F9C9-754F-4D0E-8D75-750A77C8AF6D}">
      <dsp:nvSpPr>
        <dsp:cNvPr id="0" name=""/>
        <dsp:cNvSpPr/>
      </dsp:nvSpPr>
      <dsp:spPr>
        <a:xfrm>
          <a:off x="0" y="0"/>
          <a:ext cx="8320088" cy="139112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Bidang</a:t>
          </a:r>
          <a:r>
            <a:rPr lang="en-US" sz="5700" kern="1200" dirty="0"/>
            <a:t> </a:t>
          </a:r>
          <a:r>
            <a:rPr lang="en-US" sz="5700" kern="1200" dirty="0" err="1"/>
            <a:t>Pemrograman</a:t>
          </a:r>
          <a:r>
            <a:rPr lang="en-US" sz="5700" kern="1200" dirty="0"/>
            <a:t> Web</a:t>
          </a:r>
        </a:p>
      </dsp:txBody>
      <dsp:txXfrm>
        <a:off x="0" y="0"/>
        <a:ext cx="8320088" cy="1391126"/>
      </dsp:txXfrm>
    </dsp:sp>
    <dsp:sp modelId="{A1B6A5D7-2081-418F-8FFD-82507F27CDC7}">
      <dsp:nvSpPr>
        <dsp:cNvPr id="0" name=""/>
        <dsp:cNvSpPr/>
      </dsp:nvSpPr>
      <dsp:spPr>
        <a:xfrm>
          <a:off x="4062" y="1391126"/>
          <a:ext cx="2770654" cy="292136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MODEL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kern="1200" dirty="0"/>
            <a:t>DATABASE</a:t>
          </a:r>
        </a:p>
      </dsp:txBody>
      <dsp:txXfrm>
        <a:off x="4062" y="1391126"/>
        <a:ext cx="2770654" cy="2921364"/>
      </dsp:txXfrm>
    </dsp:sp>
    <dsp:sp modelId="{8883A111-1477-444E-B583-3F0E4D3E70EA}">
      <dsp:nvSpPr>
        <dsp:cNvPr id="0" name=""/>
        <dsp:cNvSpPr/>
      </dsp:nvSpPr>
      <dsp:spPr>
        <a:xfrm>
          <a:off x="2774716" y="1391126"/>
          <a:ext cx="2770654" cy="292136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sng" kern="1200" dirty="0"/>
            <a:t>CONTROLLER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b="1" u="none" kern="1200" dirty="0"/>
            <a:t>SERVER SIDE</a:t>
          </a:r>
        </a:p>
      </dsp:txBody>
      <dsp:txXfrm>
        <a:off x="2774716" y="1391126"/>
        <a:ext cx="2770654" cy="2921364"/>
      </dsp:txXfrm>
    </dsp:sp>
    <dsp:sp modelId="{A27BE039-4396-41B6-96FE-0F6B9044EE65}">
      <dsp:nvSpPr>
        <dsp:cNvPr id="0" name=""/>
        <dsp:cNvSpPr/>
      </dsp:nvSpPr>
      <dsp:spPr>
        <a:xfrm>
          <a:off x="5545371" y="1391126"/>
          <a:ext cx="2770654" cy="292136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/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sng" kern="1200" dirty="0"/>
            <a:t>VIEW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u="none" kern="1200" dirty="0"/>
            <a:t>CLIENT SIDE</a:t>
          </a:r>
        </a:p>
      </dsp:txBody>
      <dsp:txXfrm>
        <a:off x="5545371" y="1391126"/>
        <a:ext cx="2770654" cy="2921364"/>
      </dsp:txXfrm>
    </dsp:sp>
    <dsp:sp modelId="{2E88AFA2-1D64-4342-8620-978E08139DE8}">
      <dsp:nvSpPr>
        <dsp:cNvPr id="0" name=""/>
        <dsp:cNvSpPr/>
      </dsp:nvSpPr>
      <dsp:spPr>
        <a:xfrm>
          <a:off x="0" y="4312490"/>
          <a:ext cx="8320088" cy="324596"/>
        </a:xfrm>
        <a:prstGeom prst="rect">
          <a:avLst/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31/08/2019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1D91157-1016-4281-A136-F5B3435FE497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2734C3-1003-4EA5-B54B-E29BF4EB5C4C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BB6B57-642A-4CC7-BE94-55B040536501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8EE084-CA3C-4DE7-BC5D-2227BE477071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7A9729-5265-40CE-A94D-2EA29E76FF7A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020666-B417-436F-86CC-96C4C5205E41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B18BE6A-5345-4C5E-99CC-93CEF72392A4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F76A6E-0F09-45A1-BEFE-1E93EF981D8E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C9F7DA-A369-4408-869C-1B53D7B109E3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9CE4F8-3675-4511-887A-BDBA1BC184EB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269E30-EB47-4221-AA31-548E150CA3BC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B3940A-799B-4E4F-AE67-957753AFEDAC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FE29477-5002-41F0-A6D6-3D5C516FFCAF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219417-6DF6-4C23-B898-67D8FDEA9651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7C7F96-E402-4450-8CF0-4DD0F112677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sz="3200" dirty="0" err="1">
                <a:solidFill>
                  <a:prstClr val="black"/>
                </a:solidFill>
              </a:rPr>
              <a:t>Teguh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Pribadi</a:t>
            </a:r>
            <a:endParaRPr lang="en-US" sz="32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prstClr val="white">
                    <a:lumMod val="6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 ||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2</a:t>
            </a:r>
            <a:r>
              <a:rPr lang="id-ID" sz="3600" dirty="0">
                <a:solidFill>
                  <a:srgbClr val="0070C0"/>
                </a:solidFill>
              </a:rPr>
              <a:t>. </a:t>
            </a:r>
            <a:r>
              <a:rPr lang="en-US" sz="3500" dirty="0" err="1">
                <a:solidFill>
                  <a:srgbClr val="0070C0"/>
                </a:solidFill>
              </a:rPr>
              <a:t>Pengantar</a:t>
            </a:r>
            <a:r>
              <a:rPr lang="en-US" sz="3500" dirty="0">
                <a:solidFill>
                  <a:srgbClr val="0070C0"/>
                </a:solidFill>
              </a:rPr>
              <a:t> </a:t>
            </a:r>
            <a:r>
              <a:rPr lang="en-US" sz="3500" dirty="0" err="1">
                <a:solidFill>
                  <a:srgbClr val="0070C0"/>
                </a:solidFill>
              </a:rPr>
              <a:t>Pemrograman</a:t>
            </a:r>
            <a:r>
              <a:rPr lang="en-US" sz="3500" dirty="0">
                <a:solidFill>
                  <a:srgbClr val="0070C0"/>
                </a:solidFill>
              </a:rPr>
              <a:t> Web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a) Pendahuluan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keilmuan</a:t>
            </a:r>
            <a:r>
              <a:rPr lang="en-US" sz="2400" dirty="0"/>
              <a:t> </a:t>
            </a:r>
            <a:r>
              <a:rPr lang="en-US" sz="2400" dirty="0" err="1"/>
              <a:t>ditingkat</a:t>
            </a:r>
            <a:r>
              <a:rPr lang="en-US" sz="2400" dirty="0"/>
              <a:t> </a:t>
            </a:r>
            <a:r>
              <a:rPr lang="en-US" sz="2400" dirty="0" err="1"/>
              <a:t>pemikiran</a:t>
            </a:r>
            <a:r>
              <a:rPr lang="en-US" sz="2400" dirty="0"/>
              <a:t>/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memecahkan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639019" y="3088257"/>
            <a:ext cx="5193102" cy="3070017"/>
            <a:chOff x="4433977" y="3925880"/>
            <a:chExt cx="4361680" cy="2318658"/>
          </a:xfrm>
        </p:grpSpPr>
        <p:sp>
          <p:nvSpPr>
            <p:cNvPr id="5" name="Rectangle 4"/>
            <p:cNvSpPr/>
            <p:nvPr/>
          </p:nvSpPr>
          <p:spPr>
            <a:xfrm>
              <a:off x="4433977" y="3925880"/>
              <a:ext cx="4361680" cy="23186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http://psychologyspiritual.files.wordpress.com/2012/09/mind_control_brain_implan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91583" y="4664465"/>
              <a:ext cx="1407433" cy="1373655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://famouspoints.com/wp-content/uploads/2014/07/share-team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40811" flipH="1">
              <a:off x="6470283" y="4079697"/>
              <a:ext cx="2034139" cy="147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862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b) 3 Cara menuangkan algoritma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/>
            <a:r>
              <a:rPr lang="en-US" sz="2800" b="1" dirty="0"/>
              <a:t>SI/SE</a:t>
            </a:r>
          </a:p>
          <a:p>
            <a:pPr marL="396875" lvl="1" indent="0">
              <a:buNone/>
            </a:pP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kalimat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deskriptif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program.</a:t>
            </a:r>
            <a:endParaRPr lang="en-US" sz="2800" dirty="0"/>
          </a:p>
          <a:p>
            <a:pPr marL="457200" lvl="1" indent="-457200"/>
            <a:r>
              <a:rPr lang="en-US" sz="2800" b="1" dirty="0"/>
              <a:t>Flowchart</a:t>
            </a:r>
          </a:p>
          <a:p>
            <a:pPr marL="396875" lvl="1" indent="0">
              <a:buNone/>
            </a:pP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/</a:t>
            </a:r>
            <a:r>
              <a:rPr lang="en-US" dirty="0" err="1"/>
              <a:t>bagan</a:t>
            </a:r>
            <a:r>
              <a:rPr lang="en-US" dirty="0"/>
              <a:t>/</a:t>
            </a:r>
            <a:r>
              <a:rPr lang="en-US" dirty="0" err="1">
                <a:solidFill>
                  <a:srgbClr val="FF0000"/>
                </a:solidFill>
              </a:rPr>
              <a:t>gambar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</a:t>
            </a:r>
          </a:p>
          <a:p>
            <a:pPr marL="457200" lvl="1" indent="-457200"/>
            <a:r>
              <a:rPr lang="en-US" sz="2800" b="1" dirty="0"/>
              <a:t>Pseudo-code</a:t>
            </a:r>
          </a:p>
          <a:p>
            <a:pPr marL="396875" lvl="1" indent="0">
              <a:buNone/>
            </a:pPr>
            <a:r>
              <a:rPr lang="en-US" dirty="0" err="1"/>
              <a:t>Menceritakan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bahasa</a:t>
            </a:r>
            <a:r>
              <a:rPr lang="en-US" dirty="0">
                <a:solidFill>
                  <a:srgbClr val="FF0000"/>
                </a:solidFill>
              </a:rPr>
              <a:t> program </a:t>
            </a:r>
            <a:r>
              <a:rPr lang="en-US" dirty="0" err="1">
                <a:solidFill>
                  <a:srgbClr val="FF0000"/>
                </a:solidFill>
              </a:rPr>
              <a:t>tingkat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tinggi</a:t>
            </a:r>
            <a:r>
              <a:rPr lang="en-US" dirty="0"/>
              <a:t> (</a:t>
            </a:r>
            <a:r>
              <a:rPr lang="en-US" dirty="0" err="1"/>
              <a:t>misalkan</a:t>
            </a:r>
            <a:r>
              <a:rPr lang="en-US" dirty="0"/>
              <a:t> pascal)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translasi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riil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36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b) 3 Cara menuangkan algoritma – </a:t>
            </a:r>
            <a:r>
              <a:rPr lang="id-ID" sz="3200" b="1" dirty="0">
                <a:solidFill>
                  <a:srgbClr val="FF0000"/>
                </a:solidFill>
              </a:rPr>
              <a:t>SI/SE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PROGRAM EUCLIDEAN</a:t>
            </a:r>
          </a:p>
          <a:p>
            <a:pPr marL="0" indent="0">
              <a:buNone/>
            </a:pP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negative m </a:t>
            </a:r>
            <a:r>
              <a:rPr lang="en-US" dirty="0" err="1"/>
              <a:t>dan</a:t>
            </a:r>
            <a:r>
              <a:rPr lang="en-US" dirty="0"/>
              <a:t> n (m&gt;=n).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euclidean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pembagi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m </a:t>
            </a:r>
            <a:r>
              <a:rPr lang="en-US" dirty="0" err="1"/>
              <a:t>dan</a:t>
            </a:r>
            <a:r>
              <a:rPr lang="en-US" dirty="0"/>
              <a:t> n.</a:t>
            </a:r>
          </a:p>
          <a:p>
            <a:pPr marL="0" indent="0">
              <a:buNone/>
            </a:pPr>
            <a:r>
              <a:rPr lang="en-US" b="1" dirty="0"/>
              <a:t>ALGORITMA:</a:t>
            </a:r>
          </a:p>
          <a:p>
            <a:pPr marL="0" indent="0">
              <a:buNone/>
            </a:pPr>
            <a:r>
              <a:rPr lang="en-US" dirty="0"/>
              <a:t>1.   </a:t>
            </a:r>
            <a:r>
              <a:rPr lang="en-US" dirty="0" err="1"/>
              <a:t>Jika</a:t>
            </a:r>
            <a:r>
              <a:rPr lang="en-US" dirty="0"/>
              <a:t> n=0, </a:t>
            </a:r>
            <a:r>
              <a:rPr lang="en-US" dirty="0" err="1"/>
              <a:t>maka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jawabannya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stop.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n != 0;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2.</a:t>
            </a:r>
          </a:p>
          <a:p>
            <a:pPr marL="457200" indent="-457200">
              <a:buAutoNum type="arabicPeriod" startAt="2"/>
            </a:pPr>
            <a:r>
              <a:rPr lang="en-US" dirty="0" err="1"/>
              <a:t>Bagilah</a:t>
            </a:r>
            <a:r>
              <a:rPr lang="en-US" dirty="0"/>
              <a:t> m </a:t>
            </a:r>
            <a:r>
              <a:rPr lang="en-US" dirty="0" err="1"/>
              <a:t>dgn</a:t>
            </a:r>
            <a:r>
              <a:rPr lang="en-US" dirty="0"/>
              <a:t> 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misalkan</a:t>
            </a:r>
            <a:r>
              <a:rPr lang="en-US" dirty="0"/>
              <a:t> variable 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.</a:t>
            </a:r>
          </a:p>
          <a:p>
            <a:pPr marL="457200" indent="-457200">
              <a:buAutoNum type="arabicPeriod" startAt="2"/>
            </a:pP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 </a:t>
            </a:r>
            <a:r>
              <a:rPr lang="en-US" dirty="0">
                <a:sym typeface="Wingdings" panose="05000000000000000000" pitchFamily="2" charset="2"/>
              </a:rPr>
              <a:t> r, </a:t>
            </a:r>
            <a:r>
              <a:rPr lang="en-US" dirty="0" err="1">
                <a:sym typeface="Wingdings" panose="05000000000000000000" pitchFamily="2" charset="2"/>
              </a:rPr>
              <a:t>lalu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ulang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langkah</a:t>
            </a:r>
            <a:r>
              <a:rPr lang="en-US" dirty="0">
                <a:sym typeface="Wingdings" panose="05000000000000000000" pitchFamily="2" charset="2"/>
              </a:rPr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9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b) 3 Cara menuangkan algoritma – </a:t>
            </a:r>
            <a:r>
              <a:rPr lang="id-ID" sz="3200" b="1" dirty="0">
                <a:solidFill>
                  <a:srgbClr val="FF0000"/>
                </a:solidFill>
              </a:rPr>
              <a:t>Pseudocode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PROGRAM EUCLIDEAN</a:t>
            </a:r>
          </a:p>
          <a:p>
            <a:pPr marL="0" indent="0">
              <a:buNone/>
            </a:pPr>
            <a:r>
              <a:rPr lang="en-US" sz="2100" dirty="0" err="1"/>
              <a:t>Diberikan</a:t>
            </a:r>
            <a:r>
              <a:rPr lang="en-US" sz="2100" dirty="0"/>
              <a:t> </a:t>
            </a:r>
            <a:r>
              <a:rPr lang="en-US" sz="2100" dirty="0" err="1"/>
              <a:t>dua</a:t>
            </a:r>
            <a:r>
              <a:rPr lang="en-US" sz="2100" dirty="0"/>
              <a:t> </a:t>
            </a:r>
            <a:r>
              <a:rPr lang="en-US" sz="2100" dirty="0" err="1"/>
              <a:t>buah</a:t>
            </a:r>
            <a:r>
              <a:rPr lang="en-US" sz="2100" dirty="0"/>
              <a:t> </a:t>
            </a:r>
            <a:r>
              <a:rPr lang="en-US" sz="2100" dirty="0" err="1"/>
              <a:t>bilangan</a:t>
            </a:r>
            <a:r>
              <a:rPr lang="en-US" sz="2100" dirty="0"/>
              <a:t> </a:t>
            </a:r>
            <a:r>
              <a:rPr lang="en-US" sz="2100" dirty="0" err="1"/>
              <a:t>bulat</a:t>
            </a:r>
            <a:r>
              <a:rPr lang="en-US" sz="2100" dirty="0"/>
              <a:t> </a:t>
            </a:r>
            <a:r>
              <a:rPr lang="en-US" sz="2100" dirty="0" err="1"/>
              <a:t>tak</a:t>
            </a:r>
            <a:r>
              <a:rPr lang="en-US" sz="2100" dirty="0"/>
              <a:t> negative m </a:t>
            </a:r>
            <a:r>
              <a:rPr lang="en-US" sz="2100" dirty="0" err="1"/>
              <a:t>dan</a:t>
            </a:r>
            <a:r>
              <a:rPr lang="en-US" sz="2100" dirty="0"/>
              <a:t> n (m&gt;=n). </a:t>
            </a:r>
            <a:r>
              <a:rPr lang="en-US" sz="2100" dirty="0" err="1"/>
              <a:t>Algoritma</a:t>
            </a:r>
            <a:r>
              <a:rPr lang="en-US" sz="2100" dirty="0"/>
              <a:t> </a:t>
            </a:r>
            <a:r>
              <a:rPr lang="en-US" sz="2100" dirty="0" err="1"/>
              <a:t>euclidean</a:t>
            </a:r>
            <a:r>
              <a:rPr lang="en-US" sz="2100" dirty="0"/>
              <a:t> </a:t>
            </a:r>
            <a:r>
              <a:rPr lang="en-US" sz="2100" dirty="0" err="1"/>
              <a:t>mencari</a:t>
            </a:r>
            <a:r>
              <a:rPr lang="en-US" sz="2100" dirty="0"/>
              <a:t> </a:t>
            </a:r>
            <a:r>
              <a:rPr lang="en-US" sz="2100" dirty="0" err="1"/>
              <a:t>pembagi</a:t>
            </a:r>
            <a:r>
              <a:rPr lang="en-US" sz="2100" dirty="0"/>
              <a:t> </a:t>
            </a:r>
            <a:r>
              <a:rPr lang="en-US" sz="2100" dirty="0" err="1"/>
              <a:t>bersama</a:t>
            </a:r>
            <a:r>
              <a:rPr lang="en-US" sz="2100" dirty="0"/>
              <a:t> </a:t>
            </a:r>
            <a:r>
              <a:rPr lang="en-US" sz="2100" dirty="0" err="1"/>
              <a:t>terbesar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kedua</a:t>
            </a:r>
            <a:r>
              <a:rPr lang="en-US" sz="2100" dirty="0"/>
              <a:t> </a:t>
            </a:r>
            <a:r>
              <a:rPr lang="en-US" sz="2100" dirty="0" err="1"/>
              <a:t>bilangan</a:t>
            </a:r>
            <a:r>
              <a:rPr lang="en-US" sz="2100" dirty="0"/>
              <a:t> </a:t>
            </a:r>
            <a:r>
              <a:rPr lang="en-US" sz="2100" dirty="0" err="1"/>
              <a:t>tersebut</a:t>
            </a:r>
            <a:r>
              <a:rPr lang="en-US" sz="2100" dirty="0"/>
              <a:t>, </a:t>
            </a:r>
            <a:r>
              <a:rPr lang="en-US" sz="2100" dirty="0" err="1"/>
              <a:t>yaitu</a:t>
            </a:r>
            <a:r>
              <a:rPr lang="en-US" sz="2100" dirty="0"/>
              <a:t> </a:t>
            </a:r>
            <a:r>
              <a:rPr lang="en-US" sz="2100" dirty="0" err="1"/>
              <a:t>bilangan</a:t>
            </a:r>
            <a:r>
              <a:rPr lang="en-US" sz="2100" dirty="0"/>
              <a:t> </a:t>
            </a:r>
            <a:r>
              <a:rPr lang="en-US" sz="2100" dirty="0" err="1"/>
              <a:t>bulat</a:t>
            </a:r>
            <a:r>
              <a:rPr lang="en-US" sz="2100" dirty="0"/>
              <a:t> </a:t>
            </a:r>
            <a:r>
              <a:rPr lang="en-US" sz="2100" dirty="0" err="1"/>
              <a:t>positif</a:t>
            </a:r>
            <a:r>
              <a:rPr lang="en-US" sz="2100" dirty="0"/>
              <a:t> </a:t>
            </a:r>
            <a:r>
              <a:rPr lang="en-US" sz="2100" dirty="0" err="1"/>
              <a:t>terbesar</a:t>
            </a:r>
            <a:r>
              <a:rPr lang="en-US" sz="2100" dirty="0"/>
              <a:t> </a:t>
            </a:r>
            <a:r>
              <a:rPr lang="en-US" sz="2100" dirty="0" err="1"/>
              <a:t>habis</a:t>
            </a:r>
            <a:r>
              <a:rPr lang="en-US" sz="2100" dirty="0"/>
              <a:t> </a:t>
            </a:r>
            <a:r>
              <a:rPr lang="en-US" sz="2100" dirty="0" err="1"/>
              <a:t>membagi</a:t>
            </a:r>
            <a:r>
              <a:rPr lang="en-US" sz="2100" dirty="0"/>
              <a:t> m </a:t>
            </a:r>
            <a:r>
              <a:rPr lang="en-US" sz="2100" dirty="0" err="1"/>
              <a:t>dan</a:t>
            </a:r>
            <a:r>
              <a:rPr lang="en-US" sz="2100" dirty="0"/>
              <a:t> n.</a:t>
            </a:r>
          </a:p>
          <a:p>
            <a:pPr marL="0" indent="0">
              <a:buNone/>
            </a:pPr>
            <a:r>
              <a:rPr lang="en-US" sz="2400" b="1" dirty="0"/>
              <a:t>DEKLARASI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 </a:t>
            </a:r>
            <a:r>
              <a:rPr lang="en-US" sz="2100" dirty="0" err="1"/>
              <a:t>m,n</a:t>
            </a:r>
            <a:r>
              <a:rPr lang="en-US" sz="2100" dirty="0"/>
              <a:t> : integer (</a:t>
            </a:r>
            <a:r>
              <a:rPr lang="en-US" sz="2100" dirty="0" err="1"/>
              <a:t>bilangan</a:t>
            </a:r>
            <a:r>
              <a:rPr lang="en-US" sz="2100" dirty="0"/>
              <a:t> </a:t>
            </a:r>
            <a:r>
              <a:rPr lang="en-US" sz="2100" dirty="0" err="1"/>
              <a:t>bulat</a:t>
            </a:r>
            <a:r>
              <a:rPr lang="en-US" sz="2100" dirty="0"/>
              <a:t> yang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divari</a:t>
            </a:r>
            <a:r>
              <a:rPr lang="en-US" sz="2100" dirty="0"/>
              <a:t> FPB-</a:t>
            </a:r>
            <a:r>
              <a:rPr lang="en-US" sz="2100" dirty="0" err="1"/>
              <a:t>nya</a:t>
            </a:r>
            <a:r>
              <a:rPr lang="en-US" sz="21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 r      : integer (modulus / </a:t>
            </a:r>
            <a:r>
              <a:rPr lang="en-US" sz="2100" dirty="0" err="1"/>
              <a:t>sisa</a:t>
            </a:r>
            <a:r>
              <a:rPr lang="en-US" sz="2100" dirty="0"/>
              <a:t> </a:t>
            </a:r>
            <a:r>
              <a:rPr lang="en-US" sz="2100" dirty="0" err="1"/>
              <a:t>hasil</a:t>
            </a:r>
            <a:r>
              <a:rPr lang="en-US" sz="2100" dirty="0"/>
              <a:t> </a:t>
            </a:r>
            <a:r>
              <a:rPr lang="en-US" sz="2100" dirty="0" err="1"/>
              <a:t>bagi</a:t>
            </a:r>
            <a:r>
              <a:rPr lang="en-US" sz="2100" dirty="0"/>
              <a:t>)</a:t>
            </a:r>
          </a:p>
          <a:p>
            <a:pPr marL="0" indent="0">
              <a:buNone/>
            </a:pPr>
            <a:r>
              <a:rPr lang="en-US" sz="2400" b="1" dirty="0"/>
              <a:t>ALGORITMA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read (</a:t>
            </a:r>
            <a:r>
              <a:rPr lang="en-US" sz="2100" dirty="0" err="1"/>
              <a:t>m,n</a:t>
            </a:r>
            <a:r>
              <a:rPr lang="en-US" sz="2100" dirty="0"/>
              <a:t>)  { m&gt;=n)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While n != 0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/>
              <a:t>R </a:t>
            </a:r>
            <a:r>
              <a:rPr lang="en-US" sz="2100" dirty="0">
                <a:sym typeface="Wingdings" panose="05000000000000000000" pitchFamily="2" charset="2"/>
              </a:rPr>
              <a:t> m mod n (</a:t>
            </a:r>
            <a:r>
              <a:rPr lang="en-US" sz="2100" dirty="0" err="1">
                <a:sym typeface="Wingdings" panose="05000000000000000000" pitchFamily="2" charset="2"/>
              </a:rPr>
              <a:t>hitung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hasil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sisa</a:t>
            </a:r>
            <a:r>
              <a:rPr lang="en-US" sz="2100" dirty="0">
                <a:sym typeface="Wingdings" panose="05000000000000000000" pitchFamily="2" charset="2"/>
              </a:rPr>
              <a:t> </a:t>
            </a:r>
            <a:r>
              <a:rPr lang="en-US" sz="2100" dirty="0" err="1">
                <a:sym typeface="Wingdings" panose="05000000000000000000" pitchFamily="2" charset="2"/>
              </a:rPr>
              <a:t>pembagian</a:t>
            </a:r>
            <a:r>
              <a:rPr lang="en-US" sz="2100" dirty="0"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sym typeface="Wingdings" panose="05000000000000000000" pitchFamily="2" charset="2"/>
              </a:rPr>
              <a:t>M 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sym typeface="Wingdings" panose="05000000000000000000" pitchFamily="2" charset="2"/>
              </a:rPr>
              <a:t>N  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sym typeface="Wingdings" panose="05000000000000000000" pitchFamily="2" charset="2"/>
              </a:rPr>
              <a:t>End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7240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b) 3 Cara menuangkan algoritma – </a:t>
            </a:r>
            <a:r>
              <a:rPr lang="id-ID" sz="3200" b="1" dirty="0">
                <a:solidFill>
                  <a:srgbClr val="FF0000"/>
                </a:solidFill>
              </a:rPr>
              <a:t>Flowchart</a:t>
            </a:r>
            <a:endParaRPr lang="id-ID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24311" y="1532811"/>
            <a:ext cx="3823054" cy="4985846"/>
            <a:chOff x="2590625" y="1778022"/>
            <a:chExt cx="3373251" cy="4399234"/>
          </a:xfrm>
        </p:grpSpPr>
        <p:sp>
          <p:nvSpPr>
            <p:cNvPr id="6" name="Rectangle 5"/>
            <p:cNvSpPr/>
            <p:nvPr/>
          </p:nvSpPr>
          <p:spPr>
            <a:xfrm>
              <a:off x="2590625" y="4307920"/>
              <a:ext cx="864096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ya</a:t>
              </a:r>
              <a:endParaRPr lang="en-US" sz="1600" b="1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08032" y="1778022"/>
              <a:ext cx="2655844" cy="4399234"/>
              <a:chOff x="2843808" y="1700808"/>
              <a:chExt cx="3096344" cy="5128894"/>
            </a:xfrm>
          </p:grpSpPr>
          <p:sp>
            <p:nvSpPr>
              <p:cNvPr id="9" name="Flowchart: Terminator 8"/>
              <p:cNvSpPr/>
              <p:nvPr/>
            </p:nvSpPr>
            <p:spPr>
              <a:xfrm>
                <a:off x="3491880" y="1700808"/>
                <a:ext cx="1728192" cy="504056"/>
              </a:xfrm>
              <a:prstGeom prst="flowChartTermina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/>
                  <a:t>mulai</a:t>
                </a:r>
                <a:endParaRPr lang="en-US" sz="200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95836" y="2420888"/>
                <a:ext cx="2520280" cy="6480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Baca m </a:t>
                </a:r>
                <a:r>
                  <a:rPr lang="en-US" sz="2000" b="1" dirty="0" err="1"/>
                  <a:t>dan</a:t>
                </a:r>
                <a:r>
                  <a:rPr lang="en-US" sz="2000" b="1" dirty="0"/>
                  <a:t> n</a:t>
                </a:r>
              </a:p>
            </p:txBody>
          </p:sp>
          <p:sp>
            <p:nvSpPr>
              <p:cNvPr id="11" name="Diamond 10"/>
              <p:cNvSpPr/>
              <p:nvPr/>
            </p:nvSpPr>
            <p:spPr>
              <a:xfrm>
                <a:off x="3635896" y="3257288"/>
                <a:ext cx="1440160" cy="1107816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n=0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95836" y="4581128"/>
                <a:ext cx="2520280" cy="8265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r = m mod n</a:t>
                </a:r>
              </a:p>
              <a:p>
                <a:pPr algn="ctr"/>
                <a:r>
                  <a:rPr lang="en-US" sz="2000" b="1" dirty="0"/>
                  <a:t>m=n</a:t>
                </a:r>
              </a:p>
              <a:p>
                <a:pPr algn="ctr"/>
                <a:r>
                  <a:rPr lang="en-US" sz="2000" b="1" dirty="0"/>
                  <a:t>n=r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95836" y="5589240"/>
                <a:ext cx="2520280" cy="56625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/>
                  <a:t>Tulis</a:t>
                </a:r>
                <a:r>
                  <a:rPr lang="en-US" sz="2000" b="1" dirty="0"/>
                  <a:t> m</a:t>
                </a:r>
              </a:p>
            </p:txBody>
          </p:sp>
          <p:sp>
            <p:nvSpPr>
              <p:cNvPr id="14" name="Flowchart: Terminator 13"/>
              <p:cNvSpPr/>
              <p:nvPr/>
            </p:nvSpPr>
            <p:spPr>
              <a:xfrm>
                <a:off x="3518658" y="6325646"/>
                <a:ext cx="1728192" cy="504056"/>
              </a:xfrm>
              <a:prstGeom prst="flowChartTermina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/>
                  <a:t>selesai</a:t>
                </a:r>
                <a:endParaRPr lang="en-US" sz="2000" b="1" dirty="0"/>
              </a:p>
            </p:txBody>
          </p:sp>
          <p:cxnSp>
            <p:nvCxnSpPr>
              <p:cNvPr id="15" name="Straight Arrow Connector 14"/>
              <p:cNvCxnSpPr>
                <a:stCxn id="9" idx="2"/>
                <a:endCxn id="10" idx="0"/>
              </p:cNvCxnSpPr>
              <p:nvPr/>
            </p:nvCxnSpPr>
            <p:spPr>
              <a:xfrm>
                <a:off x="4355976" y="2204864"/>
                <a:ext cx="0" cy="21602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355976" y="6138008"/>
                <a:ext cx="0" cy="21602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2843808" y="3811196"/>
                <a:ext cx="792088" cy="2061170"/>
                <a:chOff x="2843808" y="3811196"/>
                <a:chExt cx="792088" cy="2061170"/>
              </a:xfrm>
            </p:grpSpPr>
            <p:cxnSp>
              <p:nvCxnSpPr>
                <p:cNvPr id="24" name="Straight Arrow Connector 23"/>
                <p:cNvCxnSpPr>
                  <a:endCxn id="13" idx="1"/>
                </p:cNvCxnSpPr>
                <p:nvPr/>
              </p:nvCxnSpPr>
              <p:spPr>
                <a:xfrm>
                  <a:off x="2843808" y="5872365"/>
                  <a:ext cx="252028" cy="1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2843808" y="3825043"/>
                  <a:ext cx="0" cy="204732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1" idx="1"/>
                </p:cNvCxnSpPr>
                <p:nvPr/>
              </p:nvCxnSpPr>
              <p:spPr>
                <a:xfrm>
                  <a:off x="2843808" y="3811196"/>
                  <a:ext cx="792088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5076056" y="3811196"/>
                <a:ext cx="864096" cy="1201980"/>
                <a:chOff x="5076056" y="3811196"/>
                <a:chExt cx="864096" cy="1201980"/>
              </a:xfrm>
            </p:grpSpPr>
            <p:cxnSp>
              <p:nvCxnSpPr>
                <p:cNvPr id="21" name="Straight Connector 20"/>
                <p:cNvCxnSpPr>
                  <a:stCxn id="12" idx="3"/>
                </p:cNvCxnSpPr>
                <p:nvPr/>
              </p:nvCxnSpPr>
              <p:spPr>
                <a:xfrm>
                  <a:off x="5616116" y="4994422"/>
                  <a:ext cx="324036" cy="18754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5940152" y="3825043"/>
                  <a:ext cx="0" cy="1188133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endCxn id="11" idx="3"/>
                </p:cNvCxnSpPr>
                <p:nvPr/>
              </p:nvCxnSpPr>
              <p:spPr>
                <a:xfrm flipH="1" flipV="1">
                  <a:off x="5076056" y="3811196"/>
                  <a:ext cx="864096" cy="13847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4355976" y="3068960"/>
                <a:ext cx="0" cy="216023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4355976" y="4365104"/>
                <a:ext cx="0" cy="216023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4420379" y="4020673"/>
              <a:ext cx="864096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/>
                <a:t>tidak</a:t>
              </a:r>
              <a:endParaRPr lang="en-US" sz="1600" b="1" dirty="0"/>
            </a:p>
          </p:txBody>
        </p:sp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28788" y="1764406"/>
            <a:ext cx="4595523" cy="4754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ALGORITMA:</a:t>
            </a:r>
          </a:p>
          <a:p>
            <a:pPr marL="0" indent="0">
              <a:buNone/>
            </a:pPr>
            <a:r>
              <a:rPr lang="en-US" sz="2000" dirty="0"/>
              <a:t>1.   </a:t>
            </a:r>
            <a:r>
              <a:rPr lang="en-US" sz="2000" dirty="0" err="1"/>
              <a:t>Jika</a:t>
            </a:r>
            <a:r>
              <a:rPr lang="en-US" sz="2000" dirty="0"/>
              <a:t> n=0, </a:t>
            </a:r>
            <a:r>
              <a:rPr lang="en-US" sz="2000" dirty="0" err="1"/>
              <a:t>maka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M </a:t>
            </a:r>
            <a:r>
              <a:rPr lang="en-US" sz="2000" dirty="0" err="1"/>
              <a:t>adalah</a:t>
            </a:r>
            <a:r>
              <a:rPr lang="id-ID" sz="2000" dirty="0"/>
              <a:t> </a:t>
            </a:r>
            <a:r>
              <a:rPr lang="en-US" sz="2000" dirty="0" err="1"/>
              <a:t>jawabannya</a:t>
            </a:r>
            <a:r>
              <a:rPr lang="id-ID" sz="2000" dirty="0"/>
              <a:t> </a:t>
            </a:r>
            <a:r>
              <a:rPr lang="id-ID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stop.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n != 0</a:t>
            </a:r>
            <a:r>
              <a:rPr lang="id-ID" sz="2000" dirty="0"/>
              <a:t> </a:t>
            </a:r>
            <a:r>
              <a:rPr lang="id-ID" sz="2000" dirty="0">
                <a:sym typeface="Wingdings" panose="05000000000000000000" pitchFamily="2" charset="2"/>
              </a:rPr>
              <a:t></a:t>
            </a:r>
            <a:r>
              <a:rPr lang="en-US" sz="2000" dirty="0" err="1"/>
              <a:t>lanjut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2.</a:t>
            </a:r>
          </a:p>
          <a:p>
            <a:pPr marL="457200" indent="-457200">
              <a:buAutoNum type="arabicPeriod" startAt="2"/>
            </a:pPr>
            <a:r>
              <a:rPr lang="en-US" sz="2000" dirty="0" err="1"/>
              <a:t>Bagilah</a:t>
            </a:r>
            <a:r>
              <a:rPr lang="en-US" sz="2000" dirty="0"/>
              <a:t> m </a:t>
            </a:r>
            <a:r>
              <a:rPr lang="en-US" sz="2000" dirty="0" err="1"/>
              <a:t>dgn</a:t>
            </a:r>
            <a:r>
              <a:rPr lang="en-US" sz="2000" dirty="0"/>
              <a:t> n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misalkan</a:t>
            </a:r>
            <a:r>
              <a:rPr lang="en-US" sz="2000" dirty="0"/>
              <a:t> variable 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hasilnya</a:t>
            </a:r>
            <a:r>
              <a:rPr lang="en-US" sz="2000" dirty="0"/>
              <a:t>.</a:t>
            </a:r>
          </a:p>
          <a:p>
            <a:pPr marL="457200" indent="-457200">
              <a:buAutoNum type="arabicPeriod" startAt="2"/>
            </a:pPr>
            <a:r>
              <a:rPr lang="en-US" sz="2000" dirty="0" err="1"/>
              <a:t>Ganti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m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n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n </a:t>
            </a:r>
            <a:r>
              <a:rPr lang="en-US" sz="2000" dirty="0">
                <a:sym typeface="Wingdings" panose="05000000000000000000" pitchFamily="2" charset="2"/>
              </a:rPr>
              <a:t> r, </a:t>
            </a:r>
            <a:r>
              <a:rPr lang="en-US" sz="2000" dirty="0" err="1">
                <a:sym typeface="Wingdings" panose="05000000000000000000" pitchFamily="2" charset="2"/>
              </a:rPr>
              <a:t>lalu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ulang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langkah</a:t>
            </a:r>
            <a:r>
              <a:rPr lang="en-US" sz="2000" dirty="0">
                <a:sym typeface="Wingdings" panose="05000000000000000000" pitchFamily="2" charset="2"/>
              </a:rPr>
              <a:t> 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102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c) Basic Logic Structure of Program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 3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:</a:t>
            </a:r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Sequence</a:t>
            </a:r>
            <a:r>
              <a:rPr lang="id-ID" dirty="0"/>
              <a:t> / Berurutan</a:t>
            </a:r>
            <a:endParaRPr lang="en-US" dirty="0"/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Condition</a:t>
            </a:r>
            <a:r>
              <a:rPr lang="id-ID" dirty="0"/>
              <a:t> / Percabangan</a:t>
            </a:r>
            <a:endParaRPr lang="en-US" dirty="0"/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Looping</a:t>
            </a:r>
            <a:r>
              <a:rPr lang="id-ID" dirty="0"/>
              <a:t> / Perulangan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0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9" t="25252" r="7587" b="6009"/>
          <a:stretch/>
        </p:blipFill>
        <p:spPr bwMode="auto">
          <a:xfrm>
            <a:off x="4704052" y="1177588"/>
            <a:ext cx="4439948" cy="554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c) Basic Logic Structure of Program - </a:t>
            </a:r>
            <a:r>
              <a:rPr lang="id-ID" sz="3200" b="1" dirty="0">
                <a:solidFill>
                  <a:srgbClr val="FF0000"/>
                </a:solidFill>
              </a:rPr>
              <a:t>Sequence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/>
              <a:t>scr </a:t>
            </a:r>
            <a:r>
              <a:rPr lang="en-US" dirty="0" err="1"/>
              <a:t>berurutan</a:t>
            </a:r>
            <a:r>
              <a:rPr lang="en-US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24410" r="55981" b="37795"/>
          <a:stretch/>
        </p:blipFill>
        <p:spPr bwMode="auto">
          <a:xfrm>
            <a:off x="1331640" y="2603087"/>
            <a:ext cx="3245802" cy="3312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89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2" t="41143" r="20693" b="8814"/>
          <a:stretch/>
        </p:blipFill>
        <p:spPr bwMode="auto">
          <a:xfrm>
            <a:off x="4178334" y="2506789"/>
            <a:ext cx="4124991" cy="422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c) Basic Logic Structure of Program - </a:t>
            </a:r>
            <a:r>
              <a:rPr lang="id-ID" sz="3200" b="1" dirty="0">
                <a:solidFill>
                  <a:srgbClr val="FF0000"/>
                </a:solidFill>
              </a:rPr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penentuan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keputusan</a:t>
            </a:r>
            <a:r>
              <a:rPr lang="en-US" dirty="0"/>
              <a:t>.</a:t>
            </a:r>
          </a:p>
          <a:p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2" t="29460" r="9927" b="44727"/>
          <a:stretch/>
        </p:blipFill>
        <p:spPr bwMode="auto">
          <a:xfrm>
            <a:off x="1280607" y="3223587"/>
            <a:ext cx="3024336" cy="267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6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0" t="28331" r="13515" b="53956"/>
          <a:stretch/>
        </p:blipFill>
        <p:spPr bwMode="auto">
          <a:xfrm>
            <a:off x="3038203" y="1355794"/>
            <a:ext cx="5757454" cy="27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c) Basic Logic Structure of Program - </a:t>
            </a:r>
            <a:r>
              <a:rPr lang="id-ID" sz="3200" b="1" dirty="0">
                <a:solidFill>
                  <a:srgbClr val="FF0000"/>
                </a:solidFill>
              </a:rPr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0" indent="-508000"/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.</a:t>
            </a:r>
          </a:p>
          <a:p>
            <a:pPr marL="508000" indent="-508000"/>
            <a:endParaRPr lang="en-US" dirty="0"/>
          </a:p>
          <a:p>
            <a:pPr marL="508000" indent="-508000"/>
            <a:endParaRPr lang="en-US" dirty="0"/>
          </a:p>
          <a:p>
            <a:pPr marL="508000" indent="-508000"/>
            <a:endParaRPr lang="en-US" dirty="0"/>
          </a:p>
          <a:p>
            <a:pPr marL="508000" indent="-508000"/>
            <a:endParaRPr lang="en-US" sz="3600" dirty="0"/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b="1" dirty="0" err="1"/>
              <a:t>pengulangan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: </a:t>
            </a:r>
            <a:r>
              <a:rPr lang="en-US" dirty="0" err="1"/>
              <a:t>syarat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Badan</a:t>
            </a:r>
            <a:r>
              <a:rPr lang="en-US" dirty="0"/>
              <a:t>/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: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542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d) Tipe Data, </a:t>
            </a:r>
            <a:r>
              <a:rPr lang="id-ID" sz="3200" b="1" dirty="0">
                <a:solidFill>
                  <a:srgbClr val="FF0000"/>
                </a:solidFill>
              </a:rPr>
              <a:t>Variabel</a:t>
            </a:r>
            <a:r>
              <a:rPr lang="id-ID" sz="3200" b="1" dirty="0">
                <a:solidFill>
                  <a:srgbClr val="0070C0"/>
                </a:solidFill>
              </a:rPr>
              <a:t>, Konstanta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4476749" cy="4859675"/>
          </a:xfrm>
        </p:spPr>
        <p:txBody>
          <a:bodyPr/>
          <a:lstStyle/>
          <a:p>
            <a:r>
              <a:rPr lang="id-ID" dirty="0"/>
              <a:t>Tempat yang digunakan untuk </a:t>
            </a:r>
            <a:r>
              <a:rPr lang="id-ID" dirty="0">
                <a:solidFill>
                  <a:srgbClr val="FF0000"/>
                </a:solidFill>
              </a:rPr>
              <a:t>menyimpan data</a:t>
            </a:r>
            <a:r>
              <a:rPr lang="id-ID" dirty="0"/>
              <a:t>.</a:t>
            </a:r>
          </a:p>
          <a:p>
            <a:r>
              <a:rPr lang="id-ID" dirty="0"/>
              <a:t>Di matematika sering digambarkan dengan x, y.</a:t>
            </a:r>
          </a:p>
          <a:p>
            <a:endParaRPr lang="id-ID" dirty="0"/>
          </a:p>
        </p:txBody>
      </p:sp>
      <p:pic>
        <p:nvPicPr>
          <p:cNvPr id="3076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5271408" y="2016832"/>
            <a:ext cx="3524250" cy="429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01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395020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413225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d) </a:t>
            </a:r>
            <a:r>
              <a:rPr lang="id-ID" sz="3200" b="1" dirty="0">
                <a:solidFill>
                  <a:srgbClr val="FF0000"/>
                </a:solidFill>
              </a:rPr>
              <a:t>Tipe Data</a:t>
            </a:r>
            <a:r>
              <a:rPr lang="id-ID" sz="3200" b="1" dirty="0">
                <a:solidFill>
                  <a:srgbClr val="0070C0"/>
                </a:solidFill>
              </a:rPr>
              <a:t>, Variabel, Konstanta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6250" y="1658982"/>
            <a:ext cx="8319407" cy="996597"/>
          </a:xfrm>
        </p:spPr>
        <p:txBody>
          <a:bodyPr/>
          <a:lstStyle/>
          <a:p>
            <a:r>
              <a:rPr lang="id-ID" dirty="0"/>
              <a:t>Jenis data yang digunakan untuk mendefinisikan isian dari variabel.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5579"/>
            <a:ext cx="6052492" cy="382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6094476" y="4033558"/>
            <a:ext cx="1500181" cy="18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>
            <a:off x="6094476" y="2655579"/>
            <a:ext cx="1500180" cy="1434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integer</a:t>
            </a:r>
          </a:p>
        </p:txBody>
      </p:sp>
      <p:pic>
        <p:nvPicPr>
          <p:cNvPr id="10" name="Picture 4" descr="https://ecs7.tokopedia.net/img/cache/300/product-1/2017/1/14/2928953/2928953_07f326be-f3d8-4fe1-8db0-11963c106d99_600_6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2" t="5454" r="12152" b="2426"/>
          <a:stretch/>
        </p:blipFill>
        <p:spPr bwMode="auto">
          <a:xfrm>
            <a:off x="7567620" y="4033558"/>
            <a:ext cx="1500181" cy="18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7643820" y="2655579"/>
            <a:ext cx="1500180" cy="143479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288785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d) Tipe Data, Variabel, </a:t>
            </a:r>
            <a:r>
              <a:rPr lang="id-ID" sz="3200" b="1" dirty="0">
                <a:solidFill>
                  <a:srgbClr val="FF0000"/>
                </a:solidFill>
              </a:rPr>
              <a:t>Konstanta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Sebuah </a:t>
            </a:r>
            <a:r>
              <a:rPr lang="id-ID" dirty="0">
                <a:solidFill>
                  <a:srgbClr val="FF0000"/>
                </a:solidFill>
              </a:rPr>
              <a:t>variabel dengan nilai/value tetap</a:t>
            </a:r>
            <a:r>
              <a:rPr lang="id-ID" dirty="0"/>
              <a:t>.</a:t>
            </a:r>
          </a:p>
          <a:p>
            <a:r>
              <a:rPr lang="id-ID" dirty="0"/>
              <a:t>Misal:</a:t>
            </a:r>
          </a:p>
          <a:p>
            <a:pPr lvl="1"/>
            <a:r>
              <a:rPr lang="id-ID" sz="2800" dirty="0"/>
              <a:t>nilai phi dalam lingkaran=3,14</a:t>
            </a:r>
          </a:p>
          <a:p>
            <a:pPr lvl="1"/>
            <a:r>
              <a:rPr lang="id-ID" sz="2800" dirty="0"/>
              <a:t>nilai kecepatan grafitasi = 9,8 10^8m/s</a:t>
            </a:r>
          </a:p>
        </p:txBody>
      </p:sp>
    </p:spTree>
    <p:extLst>
      <p:ext uri="{BB962C8B-B14F-4D97-AF65-F5344CB8AC3E}">
        <p14:creationId xmlns:p14="http://schemas.microsoft.com/office/powerpoint/2010/main" val="123902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are used to perform operations on variables and values.</a:t>
            </a:r>
            <a:endParaRPr lang="id-ID" dirty="0"/>
          </a:p>
          <a:p>
            <a:r>
              <a:rPr lang="id-ID" dirty="0"/>
              <a:t>Beberapa jenis operator: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Arithmetic</a:t>
            </a:r>
            <a:r>
              <a:rPr lang="en-US" sz="2800" dirty="0"/>
              <a:t> operators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Assignment</a:t>
            </a:r>
            <a:r>
              <a:rPr lang="en-US" sz="2800" dirty="0"/>
              <a:t> operators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Comparison</a:t>
            </a:r>
            <a:r>
              <a:rPr lang="en-US" sz="2800" dirty="0"/>
              <a:t> operators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Increment/Decrement</a:t>
            </a:r>
            <a:r>
              <a:rPr lang="en-US" sz="2800" dirty="0"/>
              <a:t> operators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Logical</a:t>
            </a:r>
            <a:r>
              <a:rPr lang="en-US" sz="2800" dirty="0"/>
              <a:t> operators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String</a:t>
            </a:r>
            <a:r>
              <a:rPr lang="en-US" sz="2800" dirty="0"/>
              <a:t> operators</a:t>
            </a:r>
          </a:p>
          <a:p>
            <a:pPr marL="971527" lvl="1" indent="-514350">
              <a:buFont typeface="+mj-lt"/>
              <a:buAutoNum type="arabicParenR"/>
            </a:pPr>
            <a:r>
              <a:rPr lang="en-US" sz="2800" b="1" dirty="0"/>
              <a:t>Array</a:t>
            </a:r>
            <a:r>
              <a:rPr lang="en-US" sz="2800" dirty="0"/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638486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1) Aritmetics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354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5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2) Assignment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345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2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3) Comparison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58982"/>
            <a:ext cx="7334249" cy="49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2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4) Increment/Decrement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27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15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5) </a:t>
            </a:r>
            <a:r>
              <a:rPr lang="en-US" sz="3200" b="1" dirty="0">
                <a:solidFill>
                  <a:srgbClr val="FF0000"/>
                </a:solidFill>
              </a:rPr>
              <a:t>Logical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1"/>
            <a:ext cx="8319406" cy="34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71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6) String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58982"/>
            <a:ext cx="8323899" cy="194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14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Operator – </a:t>
            </a:r>
            <a:r>
              <a:rPr lang="id-ID" sz="3200" b="1" dirty="0">
                <a:solidFill>
                  <a:srgbClr val="FF0000"/>
                </a:solidFill>
              </a:rPr>
              <a:t>7) Array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39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4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02</a:t>
            </a:r>
            <a:r>
              <a:rPr lang="en-US" b="1" dirty="0"/>
              <a:t>. </a:t>
            </a:r>
            <a:r>
              <a:rPr lang="en-US" b="1" dirty="0" err="1"/>
              <a:t>Pengantar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Pendahuluan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Pemrograman</a:t>
            </a:r>
            <a:r>
              <a:rPr lang="en-US" dirty="0">
                <a:latin typeface="Agency FB" panose="020B0503020202020204" pitchFamily="34" charset="0"/>
              </a:rPr>
              <a:t> Web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Hubungan Pweb - </a:t>
            </a:r>
            <a:r>
              <a:rPr lang="en-US" dirty="0" err="1">
                <a:latin typeface="Agency FB" panose="020B0503020202020204" pitchFamily="34" charset="0"/>
              </a:rPr>
              <a:t>Algoritma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Pemrograman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Hubungan Pweb - </a:t>
            </a:r>
            <a:r>
              <a:rPr lang="en-US" dirty="0" err="1">
                <a:latin typeface="Agency FB" panose="020B0503020202020204" pitchFamily="34" charset="0"/>
              </a:rPr>
              <a:t>Interaksi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Manusia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Komputer</a:t>
            </a:r>
            <a:endParaRPr lang="en-US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Hubungan Pweb - </a:t>
            </a:r>
            <a:r>
              <a:rPr lang="en-US" dirty="0">
                <a:latin typeface="Agency FB" panose="020B0503020202020204" pitchFamily="34" charset="0"/>
              </a:rPr>
              <a:t>Basis Data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Hubungan Pweb - </a:t>
            </a:r>
            <a:r>
              <a:rPr lang="en-US" dirty="0">
                <a:latin typeface="Agency FB" panose="020B0503020202020204" pitchFamily="34" charset="0"/>
              </a:rPr>
              <a:t>Dasar Internet  </a:t>
            </a:r>
            <a:r>
              <a:rPr lang="id-ID" dirty="0">
                <a:latin typeface="Agency FB" panose="020B0503020202020204" pitchFamily="34" charset="0"/>
              </a:rPr>
              <a:t>&amp; </a:t>
            </a:r>
            <a:r>
              <a:rPr lang="en-US" dirty="0" err="1">
                <a:latin typeface="Agency FB" panose="020B0503020202020204" pitchFamily="34" charset="0"/>
              </a:rPr>
              <a:t>Desain</a:t>
            </a:r>
            <a:r>
              <a:rPr lang="en-US" dirty="0">
                <a:latin typeface="Agency FB" panose="020B05030202020202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f) Array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07521" y="1442506"/>
            <a:ext cx="6970341" cy="5551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4" descr="Image resul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4736" b="4625"/>
          <a:stretch/>
        </p:blipFill>
        <p:spPr bwMode="auto">
          <a:xfrm>
            <a:off x="3535896" y="3059720"/>
            <a:ext cx="5503622" cy="3366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https://onlinemebeljepara.co.id/wp-content/uploads/2015/11/Lemari-pakaian-minimalis-rustic-oak-triple-wardro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1" y="1442507"/>
            <a:ext cx="3034244" cy="3034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13242" y="5473583"/>
            <a:ext cx="2014329" cy="5458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ARRAY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510" y="4476751"/>
            <a:ext cx="2014329" cy="545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VARIABEL</a:t>
            </a:r>
          </a:p>
        </p:txBody>
      </p:sp>
    </p:spTree>
    <p:extLst>
      <p:ext uri="{BB962C8B-B14F-4D97-AF65-F5344CB8AC3E}">
        <p14:creationId xmlns:p14="http://schemas.microsoft.com/office/powerpoint/2010/main" val="764876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f) Array – </a:t>
            </a:r>
            <a:r>
              <a:rPr lang="id-ID" sz="3200" b="1" dirty="0">
                <a:solidFill>
                  <a:srgbClr val="FF0000"/>
                </a:solidFill>
              </a:rPr>
              <a:t>pembagian berdasarkan kolom dan baris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800" dirty="0"/>
              <a:t>Dimensi satu</a:t>
            </a:r>
          </a:p>
          <a:p>
            <a:pPr marL="228588" lvl="1" indent="0">
              <a:buNone/>
            </a:pPr>
            <a:endParaRPr lang="id-ID" sz="4400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Dimensi dua</a:t>
            </a:r>
          </a:p>
          <a:p>
            <a:pPr marL="514350" indent="-514350">
              <a:buFont typeface="+mj-lt"/>
              <a:buAutoNum type="arabicPeriod"/>
            </a:pPr>
            <a:endParaRPr lang="id-ID" sz="2800" dirty="0"/>
          </a:p>
          <a:p>
            <a:pPr marL="514350" indent="-514350">
              <a:buFont typeface="+mj-lt"/>
              <a:buAutoNum type="arabicPeriod"/>
            </a:pPr>
            <a:endParaRPr lang="id-ID" sz="1800" dirty="0"/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Dimensi banyak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7752" y="2014008"/>
          <a:ext cx="74961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nama_array</a:t>
                      </a:r>
                      <a:endParaRPr lang="en-US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 </a:t>
                      </a:r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Index[2]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Index[…]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47752" y="3262416"/>
          <a:ext cx="74961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09211" y="4589987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0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4898" y="4908040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0" kern="12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3350" y="5173083"/>
          <a:ext cx="7415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300" b="0" kern="12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lang="en-US" sz="1300" b="0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Indexbaris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3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Indexkolom</a:t>
                      </a:r>
                      <a:r>
                        <a:rPr lang="en-US" sz="13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067675" y="6454311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err="1">
                <a:solidFill>
                  <a:prstClr val="black"/>
                </a:solidFill>
              </a:rPr>
              <a:t>sumbu</a:t>
            </a:r>
            <a:r>
              <a:rPr lang="en-US" sz="1200" b="1" dirty="0">
                <a:solidFill>
                  <a:prstClr val="black"/>
                </a:solidFill>
              </a:rPr>
              <a:t> z, layer 1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7486650" y="5854236"/>
            <a:ext cx="581025" cy="771661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67675" y="5996975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sumbu</a:t>
            </a:r>
            <a:r>
              <a:rPr lang="en-US" sz="1200" b="1" dirty="0">
                <a:solidFill>
                  <a:schemeClr val="tx1"/>
                </a:solidFill>
              </a:rPr>
              <a:t> z, layer 2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7705726" y="5616112"/>
            <a:ext cx="361949" cy="552449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067675" y="5511064"/>
            <a:ext cx="962025" cy="3431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sumbu</a:t>
            </a:r>
            <a:r>
              <a:rPr lang="en-US" sz="1200" b="1" dirty="0">
                <a:solidFill>
                  <a:schemeClr val="tx1"/>
                </a:solidFill>
              </a:rPr>
              <a:t> z, layer 3</a:t>
            </a:r>
          </a:p>
        </p:txBody>
      </p:sp>
      <p:cxnSp>
        <p:nvCxnSpPr>
          <p:cNvPr id="15" name="Straight Arrow Connector 14"/>
          <p:cNvCxnSpPr>
            <a:stCxn id="14" idx="0"/>
            <a:endCxn id="7" idx="3"/>
          </p:cNvCxnSpPr>
          <p:nvPr/>
        </p:nvCxnSpPr>
        <p:spPr>
          <a:xfrm flipH="1" flipV="1">
            <a:off x="8224629" y="5146247"/>
            <a:ext cx="324059" cy="364817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00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3) Hubungan Pweb – Interaksi Manusia Komputer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22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Hubungan Pweb – Interaksi Manusia Komputer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775791"/>
            <a:ext cx="8319406" cy="4228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     Visual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nyata</a:t>
            </a:r>
            <a:r>
              <a:rPr lang="en-US" sz="2000" dirty="0"/>
              <a:t>			   </a:t>
            </a:r>
            <a:r>
              <a:rPr lang="en-US" sz="1600" dirty="0"/>
              <a:t>Visual </a:t>
            </a:r>
            <a:r>
              <a:rPr lang="en-US" sz="1600" dirty="0" err="1"/>
              <a:t>gambar</a:t>
            </a:r>
            <a:r>
              <a:rPr lang="en-US" sz="1600" dirty="0"/>
              <a:t> digital</a:t>
            </a:r>
          </a:p>
        </p:txBody>
      </p:sp>
      <p:pic>
        <p:nvPicPr>
          <p:cNvPr id="7" name="Picture 2" descr="http://media.infospesial.net/image/p/2014/01/46a91-3d-art-pencil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r="7154" b="4290"/>
          <a:stretch/>
        </p:blipFill>
        <p:spPr bwMode="auto">
          <a:xfrm>
            <a:off x="476251" y="2212989"/>
            <a:ext cx="2412723" cy="2684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dri1.img.digitalrivercontent.net/Storefront/Company/msintl/images/English/en-INTL-Windows-10-Pro-FQC-09131/PDP/en-INTL-PDP0-Windows-10-Pro-FQC-09131-P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65" y="2212989"/>
            <a:ext cx="5363292" cy="2684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892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4) Hubungan Pweb – Basis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-US" dirty="0" err="1"/>
              <a:t>Pendahuluan</a:t>
            </a:r>
            <a:endParaRPr lang="en-US" dirty="0"/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Normalisasi Data / ERD</a:t>
            </a:r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DDL-DML</a:t>
            </a:r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DDL</a:t>
            </a:r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02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Pendahuluan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dirty="0">
                <a:solidFill>
                  <a:srgbClr val="0070C0"/>
                </a:solidFill>
              </a:rPr>
              <a:t>organized collection of data</a:t>
            </a:r>
            <a:r>
              <a:rPr lang="en-US" dirty="0"/>
              <a:t>. In MySQL you often create </a:t>
            </a:r>
            <a:r>
              <a:rPr lang="en-US" dirty="0">
                <a:solidFill>
                  <a:srgbClr val="0070C0"/>
                </a:solidFill>
              </a:rPr>
              <a:t>separate databases</a:t>
            </a:r>
            <a:r>
              <a:rPr lang="en-US" dirty="0"/>
              <a:t> for each of your projects. </a:t>
            </a:r>
            <a:r>
              <a:rPr lang="en-US" sz="1600" dirty="0"/>
              <a:t>(Andrea Tar, 2012)</a:t>
            </a:r>
          </a:p>
          <a:p>
            <a:r>
              <a:rPr lang="en-US" dirty="0"/>
              <a:t>The purpose of a </a:t>
            </a:r>
            <a:r>
              <a:rPr lang="en-US" dirty="0">
                <a:solidFill>
                  <a:srgbClr val="0070C0"/>
                </a:solidFill>
              </a:rPr>
              <a:t>database is to help people keep track of things</a:t>
            </a:r>
            <a:r>
              <a:rPr lang="en-US" dirty="0"/>
              <a:t>, and the most commonly used type of database is the relational database. Data are recorded </a:t>
            </a:r>
            <a:r>
              <a:rPr lang="en-US" dirty="0">
                <a:solidFill>
                  <a:srgbClr val="0070C0"/>
                </a:solidFill>
              </a:rPr>
              <a:t>facts</a:t>
            </a:r>
            <a:r>
              <a:rPr lang="en-US" dirty="0"/>
              <a:t> and numbers. </a:t>
            </a:r>
            <a:r>
              <a:rPr lang="en-US" sz="1600" dirty="0">
                <a:solidFill>
                  <a:prstClr val="black"/>
                </a:solidFill>
              </a:rPr>
              <a:t>(Kroenke David, 2013)</a:t>
            </a:r>
          </a:p>
          <a:p>
            <a:r>
              <a:rPr lang="en-US" dirty="0"/>
              <a:t>A database is a </a:t>
            </a:r>
            <a:r>
              <a:rPr lang="en-US" dirty="0">
                <a:solidFill>
                  <a:srgbClr val="0070C0"/>
                </a:solidFill>
              </a:rPr>
              <a:t>collection of data</a:t>
            </a:r>
            <a:r>
              <a:rPr lang="en-US" dirty="0"/>
              <a:t>. The term database usually indicates that the collection of data is </a:t>
            </a:r>
            <a:r>
              <a:rPr lang="en-US" dirty="0">
                <a:solidFill>
                  <a:srgbClr val="0070C0"/>
                </a:solidFill>
              </a:rPr>
              <a:t>stored on a computer</a:t>
            </a:r>
            <a:r>
              <a:rPr lang="en-US" dirty="0"/>
              <a:t>. </a:t>
            </a:r>
            <a:r>
              <a:rPr lang="en-US" sz="1600" dirty="0"/>
              <a:t>(</a:t>
            </a:r>
            <a:r>
              <a:rPr lang="en-US" sz="1600" dirty="0" err="1"/>
              <a:t>Suehering</a:t>
            </a:r>
            <a:r>
              <a:rPr lang="en-US" sz="1600" dirty="0"/>
              <a:t> </a:t>
            </a:r>
            <a:r>
              <a:rPr lang="en-US" sz="1600" dirty="0" err="1"/>
              <a:t>steve</a:t>
            </a:r>
            <a:r>
              <a:rPr lang="en-US" sz="1600" dirty="0"/>
              <a:t>, 2009)</a:t>
            </a:r>
          </a:p>
          <a:p>
            <a:r>
              <a:rPr lang="en-US" dirty="0">
                <a:solidFill>
                  <a:prstClr val="black"/>
                </a:solidFill>
              </a:rPr>
              <a:t>Basis </a:t>
            </a:r>
            <a:r>
              <a:rPr lang="en-US" dirty="0" err="1">
                <a:solidFill>
                  <a:prstClr val="black"/>
                </a:solidFill>
              </a:rPr>
              <a:t>atau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kumpulan</a:t>
            </a:r>
            <a:r>
              <a:rPr lang="en-US" b="1" dirty="0">
                <a:solidFill>
                  <a:srgbClr val="002060"/>
                </a:solidFill>
              </a:rPr>
              <a:t> data </a:t>
            </a:r>
            <a:r>
              <a:rPr lang="en-US" b="1" dirty="0" err="1">
                <a:solidFill>
                  <a:srgbClr val="002060"/>
                </a:solidFill>
              </a:rPr>
              <a:t>lengkap</a:t>
            </a:r>
            <a:r>
              <a:rPr lang="en-US" b="1" dirty="0">
                <a:solidFill>
                  <a:srgbClr val="002060"/>
                </a:solidFill>
              </a:rPr>
              <a:t> yang </a:t>
            </a:r>
            <a:r>
              <a:rPr lang="en-US" b="1" dirty="0" err="1">
                <a:solidFill>
                  <a:srgbClr val="002060"/>
                </a:solidFill>
              </a:rPr>
              <a:t>terelasi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71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a) Pendahuluan – posisi basis data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250" y="1658938"/>
            <a:ext cx="8320088" cy="4637087"/>
            <a:chOff x="476250" y="1658938"/>
            <a:chExt cx="8320088" cy="4637087"/>
          </a:xfrm>
        </p:grpSpPr>
        <p:graphicFrame>
          <p:nvGraphicFramePr>
            <p:cNvPr id="6" name="Content Placeholder 3"/>
            <p:cNvGraphicFramePr>
              <a:graphicFrameLocks/>
            </p:cNvGraphicFramePr>
            <p:nvPr/>
          </p:nvGraphicFramePr>
          <p:xfrm>
            <a:off x="476250" y="1658938"/>
            <a:ext cx="8320088" cy="46370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768625" y="3217333"/>
              <a:ext cx="2187436" cy="179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MySQL, </a:t>
              </a:r>
              <a:r>
                <a:rPr lang="en-US" b="1" dirty="0" err="1">
                  <a:solidFill>
                    <a:schemeClr val="tx1"/>
                  </a:solidFill>
                </a:rPr>
                <a:t>PostgreSQL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(DDL – DML)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Basis Data 1-3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Algoritma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Pemrograman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253" y="3217333"/>
              <a:ext cx="2185402" cy="179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PHP, </a:t>
              </a:r>
              <a:r>
                <a:rPr lang="en-US" b="1" dirty="0" err="1">
                  <a:solidFill>
                    <a:schemeClr val="tx1"/>
                  </a:solidFill>
                </a:rPr>
                <a:t>Phyton</a:t>
              </a:r>
              <a:r>
                <a:rPr lang="en-US" b="1" dirty="0">
                  <a:solidFill>
                    <a:schemeClr val="tx1"/>
                  </a:solidFill>
                </a:rPr>
                <a:t>, Ruby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Proccesing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Algoritma</a:t>
              </a:r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Pemrograman</a:t>
              </a:r>
              <a:r>
                <a:rPr lang="en-US" dirty="0">
                  <a:solidFill>
                    <a:schemeClr val="tx1"/>
                  </a:solidFill>
                </a:rPr>
                <a:t> Web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091387" y="3217333"/>
              <a:ext cx="2590250" cy="1794934"/>
              <a:chOff x="6078135" y="3432312"/>
              <a:chExt cx="2590250" cy="179493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654208" y="3432312"/>
                <a:ext cx="777240" cy="424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HTML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78136" y="3432312"/>
                <a:ext cx="576072" cy="424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CSS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431448" y="3432312"/>
                <a:ext cx="1236937" cy="424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JavaScript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78135" y="3856382"/>
                <a:ext cx="2590250" cy="1370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(User Interface)</a:t>
                </a:r>
              </a:p>
              <a:p>
                <a:pPr algn="ctr"/>
                <a:endParaRPr lang="en-US" sz="700" dirty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IMK</a:t>
                </a:r>
              </a:p>
              <a:p>
                <a:pPr marL="342900" indent="-342900">
                  <a:buAutoNum type="arabicPeriod"/>
                </a:pPr>
                <a:r>
                  <a:rPr lang="en-US" dirty="0" err="1">
                    <a:solidFill>
                      <a:schemeClr val="tx1"/>
                    </a:solidFill>
                  </a:rPr>
                  <a:t>Dasar</a:t>
                </a:r>
                <a:r>
                  <a:rPr lang="en-US" dirty="0">
                    <a:solidFill>
                      <a:schemeClr val="tx1"/>
                    </a:solidFill>
                  </a:rPr>
                  <a:t> Internet </a:t>
                </a:r>
                <a:r>
                  <a:rPr lang="en-US" dirty="0" err="1">
                    <a:solidFill>
                      <a:schemeClr val="tx1"/>
                    </a:solidFill>
                  </a:rPr>
                  <a:t>dan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Desain</a:t>
                </a:r>
                <a:r>
                  <a:rPr lang="en-US" dirty="0">
                    <a:solidFill>
                      <a:schemeClr val="tx1"/>
                    </a:solidFill>
                  </a:rPr>
                  <a:t> Web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537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hubungan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antar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yang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keutuhan</a:t>
            </a:r>
            <a:r>
              <a:rPr lang="en-US" dirty="0"/>
              <a:t> data.</a:t>
            </a:r>
          </a:p>
          <a:p>
            <a:r>
              <a:rPr lang="en-US" dirty="0"/>
              <a:t>Ada 3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table: </a:t>
            </a:r>
            <a:r>
              <a:rPr lang="en-US" sz="1800" dirty="0"/>
              <a:t>(</a:t>
            </a:r>
            <a:r>
              <a:rPr lang="en-US" sz="1800" dirty="0" err="1"/>
              <a:t>Melani</a:t>
            </a:r>
            <a:r>
              <a:rPr lang="en-US" sz="1800" dirty="0"/>
              <a:t> Julie C., 2004)</a:t>
            </a:r>
            <a:endParaRPr lang="en-US" dirty="0"/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One to one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Many to one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3380154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one to one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appears only once in a related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3125152"/>
            <a:ext cx="3472897" cy="1558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954" y="2877500"/>
            <a:ext cx="3038475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735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one to many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from one table appear multiple times in a related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4" y="2958464"/>
            <a:ext cx="4533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0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Pendahuluan Pemrograman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id-ID" dirty="0"/>
              <a:t>Bidang Pemrograman Web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/>
              <a:t>Perkuliahan Relevan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/>
              <a:t>Alur Logika Pemrograman Web</a:t>
            </a:r>
          </a:p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many to many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r>
              <a:rPr lang="en-US" dirty="0"/>
              <a:t>Keys from one table appear multiple times in a related table.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Melani</a:t>
            </a:r>
            <a:r>
              <a:rPr lang="en-US" sz="1800" dirty="0">
                <a:solidFill>
                  <a:prstClr val="black"/>
                </a:solidFill>
              </a:rPr>
              <a:t> Julie C., 2004)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2628900"/>
            <a:ext cx="4409188" cy="199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963" y="4532243"/>
            <a:ext cx="5231493" cy="174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9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Mengapa dibutuhkan?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 good database design is crucial for a high performance application, just like an aerodynamic body is important to a race car. If the car doesn’t have smooth lines, it will produce drag and go slower. The same holds true for databases. If a database doesn’t have optimized relationships (normalization) it won’t be able to perform as efficiently as possible.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Melani</a:t>
            </a:r>
            <a:r>
              <a:rPr lang="en-US" sz="2000" dirty="0">
                <a:solidFill>
                  <a:prstClr val="black"/>
                </a:solidFill>
              </a:rPr>
              <a:t> Julie C., 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48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Mengapa dibutuhkan?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Beyond performance is the issue of maintenance. Your database should be easy to maintain. This includes storing a limited amount (if any) of repetitive data. If you have a lot of repetitive data and one instance of that data undergoes a change (such as a name change), that change has to be made for all occurrences of the data.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Melani</a:t>
            </a:r>
            <a:r>
              <a:rPr lang="en-US" sz="2000" dirty="0">
                <a:solidFill>
                  <a:prstClr val="black"/>
                </a:solidFill>
              </a:rPr>
              <a:t> Julie C., 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24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</a:t>
            </a:r>
            <a:r>
              <a:rPr lang="en-US" sz="3200" b="1" dirty="0">
                <a:solidFill>
                  <a:srgbClr val="0070C0"/>
                </a:solidFill>
              </a:rPr>
              <a:t> – </a:t>
            </a:r>
            <a:r>
              <a:rPr lang="en-US" sz="3200" b="1" dirty="0">
                <a:solidFill>
                  <a:srgbClr val="FF0000"/>
                </a:solidFill>
              </a:rPr>
              <a:t>Alur </a:t>
            </a:r>
            <a:r>
              <a:rPr lang="en-US" sz="3200" b="1" dirty="0" err="1">
                <a:solidFill>
                  <a:srgbClr val="FF0000"/>
                </a:solidFill>
              </a:rPr>
              <a:t>menentukan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relasi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tabel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table: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Pahami</a:t>
            </a:r>
            <a:r>
              <a:rPr lang="en-US" dirty="0"/>
              <a:t> system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Berdasar</a:t>
            </a:r>
            <a:r>
              <a:rPr lang="en-US" dirty="0"/>
              <a:t> point 1, </a:t>
            </a:r>
            <a:r>
              <a:rPr lang="en-US" dirty="0" err="1"/>
              <a:t>ekstrak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tabelnya</a:t>
            </a:r>
            <a:r>
              <a:rPr lang="en-US" dirty="0"/>
              <a:t>.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Relasikan</a:t>
            </a:r>
            <a:r>
              <a:rPr lang="en-US" dirty="0"/>
              <a:t> </a:t>
            </a:r>
            <a:r>
              <a:rPr lang="en-US" dirty="0" err="1"/>
              <a:t>tabel-tabel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tabelnya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357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siswa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masuk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berjenjang</a:t>
            </a:r>
            <a:r>
              <a:rPr lang="en-US" sz="2800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ditetapkan</a:t>
            </a:r>
            <a:r>
              <a:rPr lang="en-US" sz="2800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pelajaran</a:t>
            </a:r>
            <a:r>
              <a:rPr lang="en-US" sz="2800" dirty="0"/>
              <a:t> </a:t>
            </a:r>
            <a:r>
              <a:rPr lang="en-US" sz="2800" dirty="0" err="1"/>
              <a:t>diajar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guru.</a:t>
            </a:r>
          </a:p>
        </p:txBody>
      </p:sp>
    </p:spTree>
    <p:extLst>
      <p:ext uri="{BB962C8B-B14F-4D97-AF65-F5344CB8AC3E}">
        <p14:creationId xmlns:p14="http://schemas.microsoft.com/office/powerpoint/2010/main" val="335236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siswa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masuk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dalam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sebuah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berjenjang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17" y="2915478"/>
            <a:ext cx="6869674" cy="257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3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memiliki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pelajaran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telah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ditetapkan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9" y="3235601"/>
            <a:ext cx="862965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20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1 (proses 3)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berjenjang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pPr marL="620713" lvl="1" indent="-457200" defTabSz="690563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Setiap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diajar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oleh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seorang</a:t>
            </a:r>
            <a:r>
              <a:rPr lang="en-US" dirty="0">
                <a:solidFill>
                  <a:srgbClr val="0070C0"/>
                </a:solidFill>
              </a:rPr>
              <a:t> guru.</a:t>
            </a:r>
          </a:p>
          <a:p>
            <a:pPr marL="163513" lvl="1" indent="0" defTabSz="690563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56" y="3348728"/>
            <a:ext cx="7111595" cy="294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0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Perpustakaan</a:t>
            </a:r>
            <a:r>
              <a:rPr lang="en-US" dirty="0"/>
              <a:t> AKN </a:t>
            </a:r>
            <a:r>
              <a:rPr lang="en-US" dirty="0" err="1"/>
              <a:t>Bojonegoro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:</a:t>
            </a:r>
          </a:p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dosen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staff AKN </a:t>
            </a:r>
            <a:r>
              <a:rPr lang="en-US" dirty="0" err="1"/>
              <a:t>Bojonegoro</a:t>
            </a:r>
            <a:r>
              <a:rPr lang="en-US" dirty="0"/>
              <a:t>.</a:t>
            </a:r>
          </a:p>
          <a:p>
            <a:r>
              <a:rPr lang="en-US" dirty="0"/>
              <a:t>Lama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 </a:t>
            </a:r>
            <a:r>
              <a:rPr lang="en-US" dirty="0" err="1"/>
              <a:t>minggu</a:t>
            </a:r>
            <a:r>
              <a:rPr lang="en-US" dirty="0"/>
              <a:t>.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.</a:t>
            </a:r>
          </a:p>
          <a:p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staff </a:t>
            </a:r>
            <a:r>
              <a:rPr lang="en-US" dirty="0" err="1"/>
              <a:t>perpustakaan</a:t>
            </a:r>
            <a:r>
              <a:rPr lang="en-US" dirty="0"/>
              <a:t>.</a:t>
            </a:r>
          </a:p>
          <a:p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23316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di AKN </a:t>
            </a:r>
            <a:r>
              <a:rPr lang="en-US" dirty="0" err="1"/>
              <a:t>Bojonegoro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mengorganisir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mahasiswanya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ketentuannya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login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password.</a:t>
            </a:r>
          </a:p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pdf,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b="1" dirty="0">
                <a:solidFill>
                  <a:srgbClr val="0070C0"/>
                </a:solidFill>
              </a:rPr>
              <a:t>a) Bidang Pemrograman Web</a:t>
            </a:r>
            <a:endParaRPr lang="id-ID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966421"/>
              </p:ext>
            </p:extLst>
          </p:nvPr>
        </p:nvGraphicFramePr>
        <p:xfrm>
          <a:off x="476250" y="1658938"/>
          <a:ext cx="8320088" cy="463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68625" y="3870132"/>
            <a:ext cx="2187436" cy="82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MySQL, </a:t>
            </a:r>
            <a:r>
              <a:rPr lang="en-US" b="1" dirty="0" err="1">
                <a:solidFill>
                  <a:schemeClr val="tx1"/>
                </a:solidFill>
              </a:rPr>
              <a:t>PostgreSQL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(DDL – DML)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3253" y="3870132"/>
            <a:ext cx="2185402" cy="82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PHP, </a:t>
            </a:r>
            <a:r>
              <a:rPr lang="en-US" b="1" dirty="0" err="1">
                <a:solidFill>
                  <a:schemeClr val="tx1"/>
                </a:solidFill>
              </a:rPr>
              <a:t>Phyton</a:t>
            </a:r>
            <a:r>
              <a:rPr lang="en-US" b="1" dirty="0">
                <a:solidFill>
                  <a:schemeClr val="tx1"/>
                </a:solidFill>
              </a:rPr>
              <a:t>, Ruby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Proccesing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91387" y="3870132"/>
            <a:ext cx="2590250" cy="821636"/>
            <a:chOff x="6078135" y="3432312"/>
            <a:chExt cx="2590250" cy="821636"/>
          </a:xfrm>
        </p:grpSpPr>
        <p:sp>
          <p:nvSpPr>
            <p:cNvPr id="8" name="Rectangle 7"/>
            <p:cNvSpPr/>
            <p:nvPr/>
          </p:nvSpPr>
          <p:spPr>
            <a:xfrm>
              <a:off x="6654208" y="3432312"/>
              <a:ext cx="777240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HTML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78136" y="3432312"/>
              <a:ext cx="576072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CSS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31448" y="3432312"/>
              <a:ext cx="1236937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JavaScript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8135" y="3856382"/>
              <a:ext cx="2590250" cy="397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(User 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4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Sebuah</a:t>
            </a:r>
            <a:r>
              <a:rPr lang="en-US" dirty="0"/>
              <a:t> supermarket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prima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pelanggannya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wujudnya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minimal 10.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shift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 orang supervisor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mengawasi</a:t>
            </a:r>
            <a:r>
              <a:rPr lang="en-US" dirty="0"/>
              <a:t> 5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penganan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r>
              <a:rPr lang="en-US" dirty="0" err="1"/>
              <a:t>Pelayanan</a:t>
            </a:r>
            <a:r>
              <a:rPr lang="en-US" dirty="0"/>
              <a:t> prima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2 shift per </a:t>
            </a:r>
            <a:r>
              <a:rPr lang="en-US" dirty="0" err="1"/>
              <a:t>harinya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Supermarket </a:t>
            </a:r>
            <a:r>
              <a:rPr lang="en-US" dirty="0" err="1">
                <a:solidFill>
                  <a:srgbClr val="FF0000"/>
                </a:solidFill>
              </a:rPr>
              <a:t>tersebut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di SI-</a:t>
            </a:r>
            <a:r>
              <a:rPr lang="en-US" dirty="0" err="1">
                <a:solidFill>
                  <a:srgbClr val="FF0000"/>
                </a:solidFill>
              </a:rPr>
              <a:t>kan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maka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gambarkan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relasi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tabelnya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45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5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SI.</a:t>
            </a:r>
          </a:p>
          <a:p>
            <a:r>
              <a:rPr lang="en-US" dirty="0" err="1"/>
              <a:t>Pegawai</a:t>
            </a:r>
            <a:r>
              <a:rPr lang="en-US" dirty="0"/>
              <a:t> yang </a:t>
            </a:r>
            <a:r>
              <a:rPr lang="en-US" dirty="0" err="1"/>
              <a:t>didata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PNS, </a:t>
            </a:r>
            <a:r>
              <a:rPr lang="en-US" dirty="0" err="1"/>
              <a:t>Pensiun</a:t>
            </a:r>
            <a:r>
              <a:rPr lang="en-US" dirty="0"/>
              <a:t> (</a:t>
            </a:r>
            <a:r>
              <a:rPr lang="en-US" dirty="0" err="1"/>
              <a:t>meninggal</a:t>
            </a:r>
            <a:r>
              <a:rPr lang="en-US" dirty="0"/>
              <a:t>, </a:t>
            </a:r>
            <a:r>
              <a:rPr lang="en-US" dirty="0" err="1"/>
              <a:t>pemberhentian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, </a:t>
            </a:r>
            <a:r>
              <a:rPr lang="en-US" dirty="0" err="1"/>
              <a:t>pemberhentian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hormat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Non-PNS.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keluarga</a:t>
            </a:r>
            <a:r>
              <a:rPr lang="en-US" dirty="0"/>
              <a:t>, </a:t>
            </a:r>
            <a:r>
              <a:rPr lang="en-US" dirty="0" err="1"/>
              <a:t>pangkat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.</a:t>
            </a:r>
          </a:p>
          <a:p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log-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Si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Orang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SI </a:t>
            </a:r>
            <a:r>
              <a:rPr lang="en-US" dirty="0" err="1"/>
              <a:t>dengan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passwordnya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superadmin</a:t>
            </a:r>
            <a:r>
              <a:rPr lang="en-US" dirty="0"/>
              <a:t> (</a:t>
            </a:r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), admin (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skpd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648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id-ID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0070C0"/>
                </a:solidFill>
              </a:rPr>
              <a:t>b) ERD – </a:t>
            </a:r>
            <a:r>
              <a:rPr lang="id-ID" sz="3200" b="1" dirty="0">
                <a:solidFill>
                  <a:srgbClr val="FF0000"/>
                </a:solidFill>
              </a:rPr>
              <a:t>Studi Kasus 6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keterbukaan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ketertiban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men-SI-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pembayarannya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SPP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bendahara</a:t>
            </a:r>
            <a:r>
              <a:rPr lang="en-US" dirty="0"/>
              <a:t>.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</a:t>
            </a:r>
            <a:r>
              <a:rPr lang="en-US" dirty="0" err="1"/>
              <a:t>berkemungkinan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X, XI, </a:t>
            </a:r>
            <a:r>
              <a:rPr lang="en-US" dirty="0" err="1"/>
              <a:t>dan</a:t>
            </a:r>
            <a:r>
              <a:rPr lang="en-US" dirty="0"/>
              <a:t> XII.</a:t>
            </a:r>
          </a:p>
          <a:p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cicil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SPP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sub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024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c) DDL DML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Definition Language (DDL)</a:t>
            </a:r>
          </a:p>
          <a:p>
            <a:r>
              <a:rPr lang="en-US" dirty="0"/>
              <a:t>Data Manipulation Language (DML)</a:t>
            </a:r>
          </a:p>
        </p:txBody>
      </p:sp>
      <p:pic>
        <p:nvPicPr>
          <p:cNvPr id="2050" name="Picture 2" descr="http://www.tech-recipes.com/wp-content/uploads/2015/05/DML-DCL-DDL-TCL-SQ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" t="4016" r="7739" b="7477"/>
          <a:stretch/>
        </p:blipFill>
        <p:spPr bwMode="auto">
          <a:xfrm>
            <a:off x="1396161" y="1658982"/>
            <a:ext cx="6479585" cy="3352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76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d) DDL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Pengelolaan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pembuatan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database </a:t>
            </a:r>
            <a:r>
              <a:rPr lang="en-US" dirty="0" err="1">
                <a:solidFill>
                  <a:srgbClr val="0070C0"/>
                </a:solidFill>
              </a:rPr>
              <a:t>dan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table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(</a:t>
            </a:r>
            <a:r>
              <a:rPr lang="en-US" dirty="0" err="1"/>
              <a:t>nama</a:t>
            </a:r>
            <a:r>
              <a:rPr lang="en-US" dirty="0"/>
              <a:t> database = </a:t>
            </a:r>
            <a:r>
              <a:rPr lang="en-US" dirty="0" err="1">
                <a:solidFill>
                  <a:srgbClr val="FF0000"/>
                </a:solidFill>
              </a:rPr>
              <a:t>sekolah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56" y="3113454"/>
            <a:ext cx="7111595" cy="294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9375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d) DDL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 err="1">
                <a:solidFill>
                  <a:srgbClr val="FF0000"/>
                </a:solidFill>
              </a:rPr>
              <a:t>buat</a:t>
            </a:r>
            <a:r>
              <a:rPr lang="en-US" sz="2800" b="1" dirty="0">
                <a:solidFill>
                  <a:srgbClr val="FF0000"/>
                </a:solidFill>
              </a:rPr>
              <a:t> database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775109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TABLES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4" y="2163129"/>
            <a:ext cx="3965576" cy="3775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837184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d) DDL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 err="1">
                <a:solidFill>
                  <a:srgbClr val="FF0000"/>
                </a:solidFill>
              </a:rPr>
              <a:t>buat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tabel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TABLES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0033"/>
          <a:stretch/>
        </p:blipFill>
        <p:spPr>
          <a:xfrm>
            <a:off x="476251" y="2163131"/>
            <a:ext cx="4191002" cy="1900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4186718"/>
            <a:ext cx="4191002" cy="1972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431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e) DML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Pengelolaan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dalam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CRUD</a:t>
            </a:r>
            <a:r>
              <a:rPr lang="en-US" dirty="0"/>
              <a:t>: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reate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ead (Max, Min, Sum,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/>
              <a:t>pdate</a:t>
            </a:r>
          </a:p>
          <a:p>
            <a:pPr marL="800100" lvl="1" indent="-344488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16863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e) 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Create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(`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`,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('2016111234',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Hikmawati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9424" y="2163130"/>
            <a:ext cx="4187829" cy="2040570"/>
            <a:chOff x="479424" y="2163130"/>
            <a:chExt cx="4187829" cy="22056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424" y="2163130"/>
              <a:ext cx="4187829" cy="220567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18985" y="2462696"/>
              <a:ext cx="246615" cy="3694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4326415"/>
            <a:ext cx="4191002" cy="18900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74385" y="4421473"/>
            <a:ext cx="322815" cy="3791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52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e) 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Read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6251" y="2163130"/>
            <a:ext cx="4191002" cy="1316669"/>
            <a:chOff x="476251" y="2112331"/>
            <a:chExt cx="4191002" cy="131666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1" y="2163130"/>
              <a:ext cx="4191002" cy="126587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25786" y="2112331"/>
              <a:ext cx="722868" cy="3641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068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b="1" dirty="0">
                <a:solidFill>
                  <a:srgbClr val="0070C0"/>
                </a:solidFill>
              </a:rPr>
              <a:t>b) Perkuliahan Relevan</a:t>
            </a:r>
            <a:endParaRPr lang="id-ID" b="1" dirty="0">
              <a:solidFill>
                <a:srgbClr val="0070C0"/>
              </a:solidFill>
            </a:endParaRPr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910" y="1248356"/>
          <a:ext cx="4249416" cy="28177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133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59133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131150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9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1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Dasar Multimedia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Matematika Diskrit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Peng. Teknologi Informasi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Algoritma</a:t>
                      </a:r>
                      <a:r>
                        <a:rPr lang="id-ID" sz="1400" baseline="0" dirty="0"/>
                        <a:t> Pemrograman</a:t>
                      </a:r>
                      <a:endParaRPr lang="id-ID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Basis Data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Operasi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Organisasi dan Arsitektur Komputer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Pancasila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115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4635954" y="1248356"/>
          <a:ext cx="4430333" cy="28177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2938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82938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264457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9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2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</a:t>
                      </a:r>
                      <a:r>
                        <a:rPr lang="id-ID" sz="1400" baseline="0" dirty="0"/>
                        <a:t> Indonesia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Interaksi Manusia dan</a:t>
                      </a:r>
                      <a:r>
                        <a:rPr lang="id-ID" sz="1400" baseline="0" dirty="0"/>
                        <a:t> Komputer</a:t>
                      </a:r>
                      <a:endParaRPr lang="id-ID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Visual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Dasar Internet dan Desain Web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Informasi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Jaringan Komputer Dasar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Sistem Manajemen</a:t>
                      </a:r>
                      <a:r>
                        <a:rPr lang="id-ID" sz="1400" baseline="0" dirty="0"/>
                        <a:t> Basis Data</a:t>
                      </a:r>
                      <a:endParaRPr lang="id-ID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Kewarganegaraan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1159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115909" y="4066059"/>
          <a:ext cx="4249416" cy="2512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133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59133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131150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8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3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Rekayasa Perangkat Lunak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Web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Multimedia Terapan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Manajemen Jaringan Komputer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 Inggris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4635954" y="4066059"/>
          <a:ext cx="4430333" cy="2512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2938">
                  <a:extLst>
                    <a:ext uri="{9D8B030D-6E8A-4147-A177-3AD203B41FA5}">
                      <a16:colId xmlns:a16="http://schemas.microsoft.com/office/drawing/2014/main" val="2400854607"/>
                    </a:ext>
                  </a:extLst>
                </a:gridCol>
                <a:gridCol w="582938">
                  <a:extLst>
                    <a:ext uri="{9D8B030D-6E8A-4147-A177-3AD203B41FA5}">
                      <a16:colId xmlns:a16="http://schemas.microsoft.com/office/drawing/2014/main" val="1218215861"/>
                    </a:ext>
                  </a:extLst>
                </a:gridCol>
                <a:gridCol w="3264457">
                  <a:extLst>
                    <a:ext uri="{9D8B030D-6E8A-4147-A177-3AD203B41FA5}">
                      <a16:colId xmlns:a16="http://schemas.microsoft.com/office/drawing/2014/main" val="3583772869"/>
                    </a:ext>
                  </a:extLst>
                </a:gridCol>
              </a:tblGrid>
              <a:tr h="379303">
                <a:tc rowSpan="8"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SEMESTER 4</a:t>
                      </a:r>
                    </a:p>
                  </a:txBody>
                  <a:tcPr vert="vert27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MATAKULIAH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1240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Bahasa Inggris Persiapan Kerja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957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Pemrog. Web Berbasis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8134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Pemrograman Mobile Lanjut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4609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Kewirausahaan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93050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Aplikasi Komputer Perkantoran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11658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Praktek</a:t>
                      </a:r>
                      <a:r>
                        <a:rPr lang="id-ID" sz="1400" baseline="0" dirty="0"/>
                        <a:t> Kerja Lapangan</a:t>
                      </a:r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4405"/>
                  </a:ext>
                </a:extLst>
              </a:tr>
              <a:tr h="303188">
                <a:tc vMerge="1"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Laporan Akhir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96595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807595" y="6619742"/>
            <a:ext cx="334851" cy="206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4275787" y="6613304"/>
            <a:ext cx="334851" cy="206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3181082" y="6619742"/>
            <a:ext cx="1056069" cy="2060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Mk relevan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49274" y="6613304"/>
            <a:ext cx="2356834" cy="2060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Mk sedang berlangsung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984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e) 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Read (count)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6251" y="2163130"/>
            <a:ext cx="4191002" cy="2888586"/>
            <a:chOff x="463551" y="2650015"/>
            <a:chExt cx="4172403" cy="28885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51" y="2650015"/>
              <a:ext cx="4172403" cy="288858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748364" y="3316165"/>
              <a:ext cx="887590" cy="23225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88318" y="4612944"/>
              <a:ext cx="1673998" cy="206659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2513" y="5325873"/>
              <a:ext cx="1355805" cy="2127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089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e) 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Update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`='2016111222'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`='2016111234'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hikmawati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6251" y="2163130"/>
            <a:ext cx="4191002" cy="1986738"/>
            <a:chOff x="476251" y="2163130"/>
            <a:chExt cx="4191002" cy="198673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1" y="2163130"/>
              <a:ext cx="4191002" cy="19867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227286" y="2252030"/>
              <a:ext cx="404914" cy="3641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701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Hubungan Pweb - </a:t>
            </a:r>
            <a:r>
              <a:rPr lang="en-US" dirty="0" err="1">
                <a:solidFill>
                  <a:prstClr val="black"/>
                </a:solidFill>
              </a:rPr>
              <a:t>Algoritma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Pemrograman</a:t>
            </a:r>
            <a:br>
              <a:rPr lang="en-US" dirty="0"/>
            </a:br>
            <a:r>
              <a:rPr lang="id-ID" sz="3600" b="1" dirty="0">
                <a:solidFill>
                  <a:srgbClr val="0070C0"/>
                </a:solidFill>
              </a:rPr>
              <a:t>e) DML </a:t>
            </a:r>
            <a:r>
              <a:rPr lang="en-US" sz="3200" b="1" dirty="0">
                <a:solidFill>
                  <a:srgbClr val="0070C0"/>
                </a:solidFill>
              </a:rPr>
              <a:t>Script – </a:t>
            </a:r>
            <a:r>
              <a:rPr lang="en-US" sz="2800" b="1" dirty="0">
                <a:solidFill>
                  <a:srgbClr val="FF0000"/>
                </a:solidFill>
              </a:rPr>
              <a:t>Delete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2163131"/>
            <a:ext cx="4044955" cy="399627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sekolah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`.`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`='2016111222'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nama_siswa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hikmawati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251" y="1565221"/>
            <a:ext cx="4191002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GUI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3299" y="1565221"/>
            <a:ext cx="4044956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CLI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76250" y="2163130"/>
            <a:ext cx="4188344" cy="1519870"/>
            <a:chOff x="476250" y="2163130"/>
            <a:chExt cx="4188344" cy="1519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50" y="2163130"/>
              <a:ext cx="4188344" cy="151987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367965" y="2163130"/>
              <a:ext cx="404914" cy="3641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5536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5) Hubungan Pweb – Dasar Internet dan Desain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7338" indent="-287338">
              <a:spcBef>
                <a:spcPts val="0"/>
              </a:spcBef>
              <a:buFont typeface="+mj-lt"/>
              <a:buAutoNum type="alphaLcPeriod"/>
            </a:pPr>
            <a:r>
              <a:rPr lang="en-US" dirty="0" err="1"/>
              <a:t>Pendahuluan</a:t>
            </a:r>
            <a:endParaRPr lang="en-US" dirty="0"/>
          </a:p>
          <a:p>
            <a:pPr marL="287338" indent="-287338">
              <a:spcBef>
                <a:spcPts val="0"/>
              </a:spcBef>
              <a:buFont typeface="+mj-lt"/>
              <a:buAutoNum type="alphaLcPeriod"/>
            </a:pPr>
            <a:r>
              <a:rPr lang="id-ID" dirty="0"/>
              <a:t>Bahasa Client Side Scripting</a:t>
            </a:r>
          </a:p>
          <a:p>
            <a:pPr marL="287338" indent="-287338">
              <a:spcBef>
                <a:spcPts val="0"/>
              </a:spcBef>
              <a:buFont typeface="+mj-lt"/>
              <a:buAutoNum type="alphaLcPeriod"/>
            </a:pPr>
            <a:r>
              <a:rPr lang="en-US" dirty="0"/>
              <a:t>HTML</a:t>
            </a:r>
          </a:p>
          <a:p>
            <a:pPr marL="287338" indent="-287338">
              <a:spcBef>
                <a:spcPts val="0"/>
              </a:spcBef>
              <a:buFont typeface="+mj-lt"/>
              <a:buAutoNum type="alphaLcPeriod"/>
            </a:pPr>
            <a:r>
              <a:rPr lang="en-US" dirty="0"/>
              <a:t>CSS</a:t>
            </a:r>
          </a:p>
          <a:p>
            <a:pPr marL="287338" indent="-287338">
              <a:spcBef>
                <a:spcPts val="0"/>
              </a:spcBef>
              <a:buFont typeface="+mj-lt"/>
              <a:buAutoNum type="alphaLcPeriod"/>
            </a:pP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82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a) Pendahuluan</a:t>
            </a:r>
            <a:endParaRPr lang="id-ID" sz="43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6250" y="1658938"/>
            <a:ext cx="8320088" cy="4637087"/>
            <a:chOff x="476250" y="1658938"/>
            <a:chExt cx="8320088" cy="4637087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/>
          </p:nvGraphicFramePr>
          <p:xfrm>
            <a:off x="476250" y="1658938"/>
            <a:ext cx="8320088" cy="46370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768625" y="3217333"/>
              <a:ext cx="2187436" cy="179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MySQL, </a:t>
              </a:r>
              <a:r>
                <a:rPr lang="en-US" b="1" dirty="0" err="1">
                  <a:solidFill>
                    <a:schemeClr val="tx1"/>
                  </a:solidFill>
                </a:rPr>
                <a:t>PostgreSQL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(DDL – DML)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Basis Data 1-3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Algoritma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Pemrograman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43253" y="3217333"/>
              <a:ext cx="2185402" cy="1794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PHP, </a:t>
              </a:r>
              <a:r>
                <a:rPr lang="en-US" b="1" dirty="0" err="1">
                  <a:solidFill>
                    <a:schemeClr val="tx1"/>
                  </a:solidFill>
                </a:rPr>
                <a:t>Phyton</a:t>
              </a:r>
              <a:r>
                <a:rPr lang="en-US" b="1" dirty="0">
                  <a:solidFill>
                    <a:schemeClr val="tx1"/>
                  </a:solidFill>
                </a:rPr>
                <a:t>, Ruby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Proccesing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Algoritma</a:t>
              </a:r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Pemrograman</a:t>
              </a:r>
              <a:r>
                <a:rPr lang="en-US" dirty="0">
                  <a:solidFill>
                    <a:schemeClr val="tx1"/>
                  </a:solidFill>
                </a:rPr>
                <a:t> Web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091387" y="3217333"/>
              <a:ext cx="2590250" cy="1794934"/>
              <a:chOff x="6078135" y="3432312"/>
              <a:chExt cx="2590250" cy="179493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654208" y="3432312"/>
                <a:ext cx="777240" cy="424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HTML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078136" y="3432312"/>
                <a:ext cx="576072" cy="424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CSS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431448" y="3432312"/>
                <a:ext cx="1236937" cy="424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JavaScript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78135" y="3856382"/>
                <a:ext cx="2590250" cy="13708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(User Interface)</a:t>
                </a:r>
              </a:p>
              <a:p>
                <a:pPr algn="ctr"/>
                <a:endParaRPr lang="en-US" sz="700" dirty="0">
                  <a:solidFill>
                    <a:schemeClr val="tx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IMK</a:t>
                </a:r>
              </a:p>
              <a:p>
                <a:pPr marL="342900" indent="-342900">
                  <a:buAutoNum type="arabicPeriod"/>
                </a:pPr>
                <a:r>
                  <a:rPr lang="en-US" dirty="0" err="1">
                    <a:solidFill>
                      <a:schemeClr val="tx1"/>
                    </a:solidFill>
                  </a:rPr>
                  <a:t>Dasar</a:t>
                </a:r>
                <a:r>
                  <a:rPr lang="en-US" dirty="0">
                    <a:solidFill>
                      <a:schemeClr val="tx1"/>
                    </a:solidFill>
                  </a:rPr>
                  <a:t> Internet </a:t>
                </a:r>
                <a:r>
                  <a:rPr lang="en-US" dirty="0" err="1">
                    <a:solidFill>
                      <a:schemeClr val="tx1"/>
                    </a:solidFill>
                  </a:rPr>
                  <a:t>dan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Desain</a:t>
                </a:r>
                <a:r>
                  <a:rPr lang="en-US" dirty="0">
                    <a:solidFill>
                      <a:schemeClr val="tx1"/>
                    </a:solidFill>
                  </a:rPr>
                  <a:t> Web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35055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b) Bahasa Client Side Scripting</a:t>
            </a:r>
            <a:endParaRPr lang="id-ID" sz="43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12433"/>
              </p:ext>
            </p:extLst>
          </p:nvPr>
        </p:nvGraphicFramePr>
        <p:xfrm>
          <a:off x="691768" y="1984292"/>
          <a:ext cx="7888372" cy="354757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94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7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PURE</a:t>
                      </a:r>
                    </a:p>
                  </a:txBody>
                  <a:tcPr marL="118326" marR="118326" marT="59163" marB="591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FRAMEWORK</a:t>
                      </a:r>
                    </a:p>
                  </a:txBody>
                  <a:tcPr marL="118326" marR="118326" marT="59163" marB="5916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7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HTML</a:t>
                      </a:r>
                    </a:p>
                  </a:txBody>
                  <a:tcPr marL="118326" marR="118326" marT="59163" marB="59163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HTML5</a:t>
                      </a:r>
                    </a:p>
                  </a:txBody>
                  <a:tcPr marL="118326" marR="118326" marT="59163" marB="5916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7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CSS</a:t>
                      </a:r>
                    </a:p>
                  </a:txBody>
                  <a:tcPr marL="118326" marR="118326" marT="59163" marB="59163"/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2300" dirty="0"/>
                        <a:t>Bootstrap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300" dirty="0" err="1"/>
                        <a:t>MetroUI</a:t>
                      </a:r>
                      <a:endParaRPr lang="en-US" sz="2300" dirty="0"/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300" dirty="0"/>
                        <a:t>Foundation 3</a:t>
                      </a:r>
                    </a:p>
                  </a:txBody>
                  <a:tcPr marL="118326" marR="118326" marT="59163" marB="5916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7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JAVASCRIPT</a:t>
                      </a:r>
                    </a:p>
                  </a:txBody>
                  <a:tcPr marL="118326" marR="118326" marT="59163" marB="59163"/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2300" dirty="0" err="1"/>
                        <a:t>Jquery</a:t>
                      </a:r>
                      <a:endParaRPr lang="en-US" sz="2300" dirty="0"/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300" dirty="0"/>
                        <a:t>Angular JS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300" dirty="0" err="1"/>
                        <a:t>NodeJS</a:t>
                      </a:r>
                      <a:endParaRPr lang="en-US" sz="2300" dirty="0"/>
                    </a:p>
                  </a:txBody>
                  <a:tcPr marL="118326" marR="118326" marT="59163" marB="5916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8635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c) HTML</a:t>
            </a:r>
            <a:endParaRPr lang="id-ID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yper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 (.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)</a:t>
            </a:r>
          </a:p>
          <a:p>
            <a:r>
              <a:rPr lang="en-US" dirty="0" err="1"/>
              <a:t>Dokumen</a:t>
            </a:r>
            <a:r>
              <a:rPr lang="en-US" dirty="0"/>
              <a:t> HTML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utuh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tag-tag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 </a:t>
            </a:r>
            <a:r>
              <a:rPr lang="en-US" sz="2000" dirty="0"/>
              <a:t>(W3Schools, 2016 version)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popularity of HTML has not decreased</a:t>
            </a:r>
            <a:r>
              <a:rPr lang="en-US" dirty="0"/>
              <a:t> since the birth of the Web; thus, becoming familiar with the versions and variants of that language is important. </a:t>
            </a:r>
            <a:r>
              <a:rPr lang="en-US" sz="2000" dirty="0"/>
              <a:t>(</a:t>
            </a:r>
            <a:r>
              <a:rPr lang="en-US" sz="2000" dirty="0" err="1"/>
              <a:t>LesLie</a:t>
            </a:r>
            <a:r>
              <a:rPr lang="en-US" sz="2000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HTML5 introduced new structuring </a:t>
            </a:r>
            <a:r>
              <a:rPr lang="en-US" dirty="0"/>
              <a:t>elements that can be used to create rather </a:t>
            </a:r>
            <a:r>
              <a:rPr lang="en-US" dirty="0">
                <a:solidFill>
                  <a:srgbClr val="FF0000"/>
                </a:solidFill>
              </a:rPr>
              <a:t>sophisticated document</a:t>
            </a:r>
            <a:r>
              <a:rPr lang="en-US" dirty="0"/>
              <a:t> structures. </a:t>
            </a:r>
            <a:r>
              <a:rPr lang="en-US" sz="2000" dirty="0"/>
              <a:t>(</a:t>
            </a:r>
            <a:r>
              <a:rPr lang="en-US" sz="2000" dirty="0" err="1"/>
              <a:t>LesLie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0652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c) HTML – Struktur</a:t>
            </a:r>
            <a:endParaRPr lang="id-ID" sz="43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868358"/>
            <a:ext cx="8320088" cy="4440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3711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d) CSS</a:t>
            </a:r>
            <a:endParaRPr lang="id-ID" sz="4300" dirty="0"/>
          </a:p>
        </p:txBody>
      </p:sp>
      <p:sp>
        <p:nvSpPr>
          <p:cNvPr id="4" name="Rectangle 3"/>
          <p:cNvSpPr/>
          <p:nvPr/>
        </p:nvSpPr>
        <p:spPr>
          <a:xfrm>
            <a:off x="622852" y="2292626"/>
            <a:ext cx="2769705" cy="3059266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600" b="1" dirty="0"/>
              <a:t>CSS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824" y="2603386"/>
            <a:ext cx="5149833" cy="27485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7653" y="2603386"/>
            <a:ext cx="1709529" cy="4578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/>
              <a:t>Pewarnaan</a:t>
            </a:r>
            <a:endParaRPr lang="en-US" sz="1600" b="1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2637182" y="2832319"/>
            <a:ext cx="2191106" cy="100924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27653" y="3170340"/>
            <a:ext cx="1709530" cy="45786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/>
              <a:t>Mensetting</a:t>
            </a:r>
            <a:r>
              <a:rPr lang="en-US" sz="1600" b="1" dirty="0"/>
              <a:t> Font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2637183" y="3399273"/>
            <a:ext cx="1493236" cy="65876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27653" y="3737294"/>
            <a:ext cx="1709530" cy="4578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Box  Model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2637183" y="3966227"/>
            <a:ext cx="1378226" cy="52372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27653" y="4315660"/>
            <a:ext cx="1709530" cy="45786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…</a:t>
            </a:r>
            <a:r>
              <a:rPr lang="en-US" sz="1600" b="1" dirty="0" err="1"/>
              <a:t>etc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3495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d) CSS</a:t>
            </a:r>
            <a:endParaRPr lang="id-ID" sz="43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637315"/>
          </a:xfrm>
        </p:spPr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Selector</a:t>
            </a:r>
            <a:r>
              <a:rPr lang="en-US" dirty="0">
                <a:solidFill>
                  <a:srgbClr val="0070C0"/>
                </a:solidFill>
              </a:rPr>
              <a:t> id (#)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class (.)</a:t>
            </a: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style,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5" y="1794932"/>
            <a:ext cx="5464810" cy="114705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0601" y="3990891"/>
            <a:ext cx="3048827" cy="2292626"/>
            <a:chOff x="476251" y="4002157"/>
            <a:chExt cx="3048827" cy="2292626"/>
          </a:xfrm>
        </p:grpSpPr>
        <p:sp>
          <p:nvSpPr>
            <p:cNvPr id="7" name="Rectangle 6"/>
            <p:cNvSpPr/>
            <p:nvPr/>
          </p:nvSpPr>
          <p:spPr>
            <a:xfrm>
              <a:off x="476251" y="4002157"/>
              <a:ext cx="3048827" cy="22926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dobe Heiti Std R"/>
                  <a:cs typeface="Courier New" panose="02070309020205020404" pitchFamily="49" charset="0"/>
                </a:rPr>
                <a:t>EKSTERNAL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7096" y="4214191"/>
              <a:ext cx="1272208" cy="1709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&lt;head&gt;</a:t>
              </a:r>
            </a:p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……</a:t>
              </a:r>
            </a:p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&lt;/head&gt;</a:t>
              </a:r>
            </a:p>
            <a:p>
              <a:pPr algn="ctr"/>
              <a:endParaRPr lang="en-US" sz="2800" dirty="0">
                <a:solidFill>
                  <a:srgbClr val="C00000"/>
                </a:solidFill>
              </a:endParaRPr>
            </a:p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HTML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5570" y="4214191"/>
              <a:ext cx="1272208" cy="1709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sz="2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</a:p>
            <a:p>
              <a:pPr algn="ctr"/>
              <a:endParaRPr lang="en-US" sz="2000" dirty="0">
                <a:solidFill>
                  <a:srgbClr val="C00000"/>
                </a:solidFill>
              </a:endParaRPr>
            </a:p>
            <a:p>
              <a:pPr algn="ctr"/>
              <a:endParaRPr lang="en-US" sz="600" dirty="0">
                <a:solidFill>
                  <a:srgbClr val="C00000"/>
                </a:solidFill>
              </a:endParaRPr>
            </a:p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CSS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36035" y="4691270"/>
              <a:ext cx="84814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71340" y="3990891"/>
            <a:ext cx="2071094" cy="2292626"/>
            <a:chOff x="476251" y="4002157"/>
            <a:chExt cx="1806051" cy="2292626"/>
          </a:xfrm>
        </p:grpSpPr>
        <p:sp>
          <p:nvSpPr>
            <p:cNvPr id="12" name="Rectangle 11"/>
            <p:cNvSpPr/>
            <p:nvPr/>
          </p:nvSpPr>
          <p:spPr>
            <a:xfrm>
              <a:off x="476251" y="4002157"/>
              <a:ext cx="1806051" cy="22926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dobe Heiti Std R"/>
                </a:rPr>
                <a:t>INTERNAL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8456" y="4214191"/>
              <a:ext cx="1272208" cy="1709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&lt;head&gt;</a:t>
              </a:r>
            </a:p>
            <a:p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b="1" dirty="0">
                  <a:solidFill>
                    <a:srgbClr val="00B0F0"/>
                  </a:solidFill>
                </a:rPr>
                <a:t>CSS (.)(#)</a:t>
              </a:r>
              <a:endParaRPr lang="en-US" sz="2400" b="1" dirty="0">
                <a:solidFill>
                  <a:srgbClr val="00B0F0"/>
                </a:solidFill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&lt;/head&gt;</a:t>
              </a:r>
            </a:p>
            <a:p>
              <a:pPr algn="ctr"/>
              <a:endParaRPr lang="en-US" sz="100" dirty="0">
                <a:solidFill>
                  <a:srgbClr val="C00000"/>
                </a:solidFill>
              </a:endParaRPr>
            </a:p>
            <a:p>
              <a:pPr algn="ctr"/>
              <a:endParaRPr lang="en-US" sz="2000" dirty="0">
                <a:solidFill>
                  <a:srgbClr val="C00000"/>
                </a:solidFill>
              </a:endParaRPr>
            </a:p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HTML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65403" y="3990891"/>
            <a:ext cx="2830254" cy="2292626"/>
            <a:chOff x="476251" y="4002157"/>
            <a:chExt cx="2468060" cy="2292626"/>
          </a:xfrm>
        </p:grpSpPr>
        <p:sp>
          <p:nvSpPr>
            <p:cNvPr id="15" name="Rectangle 14"/>
            <p:cNvSpPr/>
            <p:nvPr/>
          </p:nvSpPr>
          <p:spPr>
            <a:xfrm>
              <a:off x="476251" y="4002157"/>
              <a:ext cx="2468060" cy="22926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dobe Heiti Std R"/>
                </a:rPr>
                <a:t>INLINE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8456" y="4214191"/>
              <a:ext cx="1961618" cy="1709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 Style=“</a:t>
              </a:r>
              <a:r>
                <a:rPr lang="en-US" b="1" dirty="0">
                  <a:solidFill>
                    <a:srgbClr val="00B0F0"/>
                  </a:solidFill>
                </a:rPr>
                <a:t>CSS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”&gt;</a:t>
              </a:r>
            </a:p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&lt;/p&gt;</a:t>
              </a:r>
            </a:p>
            <a:p>
              <a:pPr algn="ctr"/>
              <a:endParaRPr lang="en-US" sz="100" dirty="0">
                <a:solidFill>
                  <a:srgbClr val="C00000"/>
                </a:solidFill>
              </a:endParaRPr>
            </a:p>
            <a:p>
              <a:pPr algn="ctr"/>
              <a:endParaRPr lang="en-US" sz="2000" dirty="0">
                <a:solidFill>
                  <a:srgbClr val="C00000"/>
                </a:solidFill>
              </a:endParaRPr>
            </a:p>
            <a:p>
              <a:pPr algn="ctr"/>
              <a:r>
                <a:rPr lang="en-US" sz="2000" b="1" dirty="0">
                  <a:solidFill>
                    <a:srgbClr val="00B0F0"/>
                  </a:solidFill>
                </a:rPr>
                <a:t>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86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b</a:t>
            </a:r>
            <a:r>
              <a:rPr lang="id-ID" sz="3200" b="1" dirty="0">
                <a:solidFill>
                  <a:srgbClr val="0070C0"/>
                </a:solidFill>
              </a:rPr>
              <a:t>) Perkuliahan Relevan</a:t>
            </a:r>
            <a:r>
              <a:rPr lang="en-US" sz="3200" b="1" dirty="0">
                <a:solidFill>
                  <a:srgbClr val="0070C0"/>
                </a:solidFill>
              </a:rPr>
              <a:t> (2)</a:t>
            </a:r>
            <a:endParaRPr lang="id-ID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idx="1"/>
          </p:nvPr>
        </p:nvGraphicFramePr>
        <p:xfrm>
          <a:off x="476250" y="1658938"/>
          <a:ext cx="8320088" cy="463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20"/>
          <p:cNvSpPr/>
          <p:nvPr/>
        </p:nvSpPr>
        <p:spPr>
          <a:xfrm>
            <a:off x="768625" y="3217333"/>
            <a:ext cx="2187436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MySQL, </a:t>
            </a:r>
            <a:r>
              <a:rPr lang="en-US" b="1" dirty="0" err="1">
                <a:solidFill>
                  <a:schemeClr val="tx1"/>
                </a:solidFill>
              </a:rPr>
              <a:t>PostgreSQL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(DDL – DML)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Basis Data 1-3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Algoritma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Pemrograman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43253" y="3217333"/>
            <a:ext cx="2185402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PHP, </a:t>
            </a:r>
            <a:r>
              <a:rPr lang="en-US" b="1" dirty="0" err="1">
                <a:solidFill>
                  <a:schemeClr val="tx1"/>
                </a:solidFill>
              </a:rPr>
              <a:t>Phyton</a:t>
            </a:r>
            <a:r>
              <a:rPr lang="en-US" b="1" dirty="0">
                <a:solidFill>
                  <a:schemeClr val="tx1"/>
                </a:solidFill>
              </a:rPr>
              <a:t>, Ruby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Proccesing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Algoritma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091387" y="3217333"/>
            <a:ext cx="2590250" cy="1794934"/>
            <a:chOff x="6078135" y="3432312"/>
            <a:chExt cx="2590250" cy="1794934"/>
          </a:xfrm>
        </p:grpSpPr>
        <p:sp>
          <p:nvSpPr>
            <p:cNvPr id="24" name="Rectangle 23"/>
            <p:cNvSpPr/>
            <p:nvPr/>
          </p:nvSpPr>
          <p:spPr>
            <a:xfrm>
              <a:off x="6654208" y="3432312"/>
              <a:ext cx="777240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HTML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78136" y="3432312"/>
              <a:ext cx="576072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CSS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1448" y="3432312"/>
              <a:ext cx="1236937" cy="42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JavaScript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78135" y="3856382"/>
              <a:ext cx="2590250" cy="1370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(User Interface)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IMK</a:t>
              </a:r>
            </a:p>
            <a:p>
              <a:pPr marL="342900" indent="-342900"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Dasar</a:t>
              </a:r>
              <a:r>
                <a:rPr lang="en-US" dirty="0">
                  <a:solidFill>
                    <a:schemeClr val="tx1"/>
                  </a:solidFill>
                </a:rPr>
                <a:t> Internet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Desain</a:t>
              </a:r>
              <a:r>
                <a:rPr lang="en-US" dirty="0">
                  <a:solidFill>
                    <a:schemeClr val="tx1"/>
                  </a:solidFill>
                </a:rPr>
                <a:t> Web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8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1" grpId="0" animBg="1"/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dirty="0"/>
              <a:t>Hubungan Pweb – Dasar Internet &amp; Desain Web</a:t>
            </a:r>
            <a:br>
              <a:rPr lang="id-ID" sz="4300" dirty="0"/>
            </a:br>
            <a:r>
              <a:rPr lang="id-ID" sz="3200" b="1" dirty="0">
                <a:solidFill>
                  <a:srgbClr val="0070C0"/>
                </a:solidFill>
              </a:rPr>
              <a:t>e) JavaScript </a:t>
            </a:r>
            <a:endParaRPr lang="id-ID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Supporting HTML and CSS:</a:t>
            </a:r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JavaScript Can </a:t>
            </a:r>
            <a:r>
              <a:rPr lang="en-US" dirty="0">
                <a:solidFill>
                  <a:srgbClr val="FF0000"/>
                </a:solidFill>
              </a:rPr>
              <a:t>Change HTML Content</a:t>
            </a:r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JavaScript Can </a:t>
            </a:r>
            <a:r>
              <a:rPr lang="en-US" dirty="0">
                <a:solidFill>
                  <a:srgbClr val="FF0000"/>
                </a:solidFill>
              </a:rPr>
              <a:t>Change HTML Attributes</a:t>
            </a:r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JavaScript Can </a:t>
            </a:r>
            <a:r>
              <a:rPr lang="en-US" dirty="0">
                <a:solidFill>
                  <a:srgbClr val="FF0000"/>
                </a:solidFill>
              </a:rPr>
              <a:t>Change HTML Styles (CSS)</a:t>
            </a:r>
          </a:p>
          <a:p>
            <a:pPr marL="914377" lvl="1" indent="-457200">
              <a:buFont typeface="+mj-lt"/>
              <a:buAutoNum type="arabicParenR"/>
            </a:pPr>
            <a:r>
              <a:rPr lang="en-US" dirty="0"/>
              <a:t>JavaScript Can </a:t>
            </a:r>
            <a:r>
              <a:rPr lang="en-US" dirty="0">
                <a:solidFill>
                  <a:srgbClr val="FF0000"/>
                </a:solidFill>
              </a:rPr>
              <a:t>Validate Data</a:t>
            </a:r>
          </a:p>
        </p:txBody>
      </p:sp>
    </p:spTree>
    <p:extLst>
      <p:ext uri="{BB962C8B-B14F-4D97-AF65-F5344CB8AC3E}">
        <p14:creationId xmlns:p14="http://schemas.microsoft.com/office/powerpoint/2010/main" val="1292941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HTML Content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&lt;title&gt;AKN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Bojonegoro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h1&gt;What Can JavaScript Do?&lt;/h1&gt;</a:t>
            </a:r>
          </a:p>
          <a:p>
            <a:pPr marL="91440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&lt;p id="demo"&gt;JavaScript can change HTML content.&lt;/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8620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&lt;button type="button"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('demo').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'Hello JavaScript!'"&gt; Click Me!&lt;/button&gt;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944844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HTML Content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9" y="2920364"/>
            <a:ext cx="3876675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177" y="2920364"/>
            <a:ext cx="3762375" cy="20859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009" y="4240696"/>
            <a:ext cx="2640704" cy="3710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7177" y="4240696"/>
            <a:ext cx="2640704" cy="3710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2822713" y="4426226"/>
            <a:ext cx="2094464" cy="1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6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HTML Attributes 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6" t="1270"/>
          <a:stretch/>
        </p:blipFill>
        <p:spPr>
          <a:xfrm>
            <a:off x="450573" y="2001077"/>
            <a:ext cx="8409139" cy="4004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3003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HTML Attributes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8" y="2859060"/>
            <a:ext cx="4099535" cy="2237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95" y="2651903"/>
            <a:ext cx="3526340" cy="26514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227443" y="3977638"/>
            <a:ext cx="1789044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HTML Styles (CSS) 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757" y="2057745"/>
            <a:ext cx="7315074" cy="3839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77014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HTML Styles (CSS)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9" y="2963226"/>
            <a:ext cx="3619500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300" y="2963225"/>
            <a:ext cx="4651454" cy="20288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329" y="4293704"/>
            <a:ext cx="3320497" cy="38431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24381" y="4114799"/>
            <a:ext cx="4471276" cy="45720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00852" y="4485860"/>
            <a:ext cx="823529" cy="0"/>
          </a:xfrm>
          <a:prstGeom prst="straightConnector1">
            <a:avLst/>
          </a:prstGeom>
          <a:ln w="571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Validate Data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10676"/>
            <a:ext cx="5295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909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Hubungan Pweb – Dasar Internet &amp; Desain Web</a:t>
            </a:r>
            <a:br>
              <a:rPr lang="id-ID" dirty="0"/>
            </a:br>
            <a:r>
              <a:rPr lang="id-ID" sz="3600" b="1" dirty="0">
                <a:solidFill>
                  <a:srgbClr val="0070C0"/>
                </a:solidFill>
              </a:rPr>
              <a:t>e) JavaScript </a:t>
            </a:r>
            <a:r>
              <a:rPr lang="en-US" sz="3200" b="1" dirty="0" err="1">
                <a:solidFill>
                  <a:srgbClr val="0070C0"/>
                </a:solidFill>
              </a:rPr>
              <a:t>Sintaks</a:t>
            </a:r>
            <a:r>
              <a:rPr lang="en-US" sz="3200" b="1" dirty="0">
                <a:solidFill>
                  <a:srgbClr val="0070C0"/>
                </a:solidFill>
              </a:rPr>
              <a:t> - </a:t>
            </a:r>
            <a:r>
              <a:rPr lang="en-US" sz="28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Validate Data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17" y="1522788"/>
            <a:ext cx="4257675" cy="209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5" y="3834764"/>
            <a:ext cx="43053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1" y="3820477"/>
            <a:ext cx="4210050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2857500" y="3378200"/>
            <a:ext cx="2159000" cy="2070100"/>
          </a:xfrm>
          <a:prstGeom prst="straightConnector1">
            <a:avLst/>
          </a:prstGeom>
          <a:ln w="571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7376" y="3378200"/>
            <a:ext cx="2270124" cy="2070100"/>
          </a:xfrm>
          <a:prstGeom prst="straightConnector1">
            <a:avLst/>
          </a:prstGeom>
          <a:ln w="571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2985" y="5448300"/>
            <a:ext cx="2562915" cy="78200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11811" y="5448300"/>
            <a:ext cx="2562915" cy="7820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</a:t>
            </a:r>
            <a:r>
              <a:rPr lang="id-ID" sz="3200" b="1" dirty="0">
                <a:solidFill>
                  <a:srgbClr val="0070C0"/>
                </a:solidFill>
              </a:rPr>
              <a:t>) Alur Logika Pemrograman Web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3978" y="1553952"/>
            <a:ext cx="2011680" cy="46582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UI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7459" y="1533003"/>
            <a:ext cx="2011680" cy="46582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5078" y="1533003"/>
            <a:ext cx="2116716" cy="46582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PHP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7733" y="1775793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Diperlukan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CRUD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18841" y="1775793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Menerima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permintaan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18841" y="2702714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Meminta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7733" y="2702714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Meminta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CRUD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234609" y="1934819"/>
            <a:ext cx="1934817" cy="1079322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34406" y="2132055"/>
            <a:ext cx="2459" cy="882085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83436" y="2292629"/>
            <a:ext cx="0" cy="609599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6560" y="1770238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Menerima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permintaan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6560" y="2573097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Menyeleksi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884662" y="1934819"/>
            <a:ext cx="1934817" cy="1079322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7073" y="2198315"/>
            <a:ext cx="0" cy="633326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18841" y="4295880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Menerima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86788" y="3035090"/>
            <a:ext cx="2362360" cy="1444146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718841" y="5202729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Mengirim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tampilan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872487" y="4733237"/>
            <a:ext cx="0" cy="700155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37733" y="5202729"/>
            <a:ext cx="1729190" cy="622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CRUD data 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selesai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27374" y="5573644"/>
            <a:ext cx="1922953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3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0" grpId="0" animBg="1"/>
      <p:bldP spid="31" grpId="0" animBg="1"/>
      <p:bldP spid="34" grpId="0" animBg="1"/>
      <p:bldP spid="36" grpId="0" animBg="1"/>
      <p:bldP spid="3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2) Hubungan Pweb -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-US" dirty="0" err="1"/>
              <a:t>Pendahuluan</a:t>
            </a:r>
            <a:endParaRPr lang="id-ID" dirty="0"/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-US" dirty="0"/>
              <a:t>3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menuangkan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id-ID" dirty="0"/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Basic Logic Structure of Program</a:t>
            </a:r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lphaLcPeriod"/>
            </a:pPr>
            <a:r>
              <a:rPr lang="id-ID" dirty="0"/>
              <a:t>Tipe Data, variabel, konstanta</a:t>
            </a:r>
            <a:endParaRPr lang="en-US" dirty="0"/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Operator</a:t>
            </a:r>
          </a:p>
          <a:p>
            <a:pPr marL="287338" indent="-287338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id-ID" dirty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1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3810</TotalTime>
  <Words>3107</Words>
  <Application>Microsoft Office PowerPoint</Application>
  <PresentationFormat>On-screen Show (4:3)</PresentationFormat>
  <Paragraphs>681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Adobe Heiti Std R</vt:lpstr>
      <vt:lpstr>Agency FB</vt:lpstr>
      <vt:lpstr>Arial</vt:lpstr>
      <vt:lpstr>Arial Narrow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02. Pengantar Pemrograman Web</vt:lpstr>
      <vt:lpstr>Pemrograman Web</vt:lpstr>
      <vt:lpstr>02. Pengantar Pemrograman Web</vt:lpstr>
      <vt:lpstr>1) Pendahuluan Pemrograman Web</vt:lpstr>
      <vt:lpstr>a) Bidang Pemrograman Web</vt:lpstr>
      <vt:lpstr>b) Perkuliahan Relevan</vt:lpstr>
      <vt:lpstr>b) Perkuliahan Relevan (2)</vt:lpstr>
      <vt:lpstr>c) Alur Logika Pemrograman Web</vt:lpstr>
      <vt:lpstr>2) Hubungan Pweb - Algoritma Pemrograman</vt:lpstr>
      <vt:lpstr>Hubungan Pweb - Algoritma Pemrograman a) Pendahuluan</vt:lpstr>
      <vt:lpstr>Hubungan Pweb - Algoritma Pemrograman b) 3 Cara menuangkan algoritma</vt:lpstr>
      <vt:lpstr>Hubungan Pweb - Algoritma Pemrograman b) 3 Cara menuangkan algoritma – SI/SE</vt:lpstr>
      <vt:lpstr>Hubungan Pweb - Algoritma Pemrograman b) 3 Cara menuangkan algoritma – Pseudocode</vt:lpstr>
      <vt:lpstr>Hubungan Pweb - Algoritma Pemrograman b) 3 Cara menuangkan algoritma – Flowchart</vt:lpstr>
      <vt:lpstr>Hubungan Pweb - Algoritma Pemrograman c) Basic Logic Structure of Program</vt:lpstr>
      <vt:lpstr>Hubungan Pweb - Algoritma Pemrograman c) Basic Logic Structure of Program - Sequence</vt:lpstr>
      <vt:lpstr>Hubungan Pweb - Algoritma Pemrograman c) Basic Logic Structure of Program - Condition</vt:lpstr>
      <vt:lpstr>Hubungan Pweb - Algoritma Pemrograman c) Basic Logic Structure of Program - Looping</vt:lpstr>
      <vt:lpstr>Hubungan Pweb - Algoritma Pemrograman d) Tipe Data, Variabel, Konstanta</vt:lpstr>
      <vt:lpstr>Hubungan Pweb - Algoritma Pemrograman d) Tipe Data, Variabel, Konstanta</vt:lpstr>
      <vt:lpstr>Hubungan Pweb - Algoritma Pemrograman d) Tipe Data, Variabel, Konstanta</vt:lpstr>
      <vt:lpstr>Hubungan Pweb - Algoritma Pemrograman e) Operator</vt:lpstr>
      <vt:lpstr>Hubungan Pweb - Algoritma Pemrograman e) Operator – 1) Aritmetics</vt:lpstr>
      <vt:lpstr>Hubungan Pweb - Algoritma Pemrograman e) Operator – 2) Assignment</vt:lpstr>
      <vt:lpstr>Hubungan Pweb - Algoritma Pemrograman e) Operator – 3) Comparison</vt:lpstr>
      <vt:lpstr>Hubungan Pweb - Algoritma Pemrograman e) Operator – 4) Increment/Decrement</vt:lpstr>
      <vt:lpstr>Hubungan Pweb - Algoritma Pemrograman e) Operator – 5) Logical</vt:lpstr>
      <vt:lpstr>Hubungan Pweb - Algoritma Pemrograman e) Operator – 6) String</vt:lpstr>
      <vt:lpstr>Hubungan Pweb - Algoritma Pemrograman e) Operator – 7) Array</vt:lpstr>
      <vt:lpstr>Hubungan Pweb - Algoritma Pemrograman f) Array</vt:lpstr>
      <vt:lpstr>Hubungan Pweb - Algoritma Pemrograman f) Array – pembagian berdasarkan kolom dan baris</vt:lpstr>
      <vt:lpstr>3) Hubungan Pweb – Interaksi Manusia Komputer</vt:lpstr>
      <vt:lpstr>Hubungan Pweb – Interaksi Manusia Komputer</vt:lpstr>
      <vt:lpstr>4) Hubungan Pweb – Basis Data</vt:lpstr>
      <vt:lpstr>Hubungan Pweb - Algoritma Pemrograman a) Pendahuluan</vt:lpstr>
      <vt:lpstr>Hubungan Pweb - Algoritma Pemrograman a) Pendahuluan – posisi basis data</vt:lpstr>
      <vt:lpstr>Hubungan Pweb - Algoritma Pemrograman b) ERD</vt:lpstr>
      <vt:lpstr>Hubungan Pweb - Algoritma Pemrograman b) ERD – one to one</vt:lpstr>
      <vt:lpstr>Hubungan Pweb - Algoritma Pemrograman b) ERD – one to many</vt:lpstr>
      <vt:lpstr>Hubungan Pweb - Algoritma Pemrograman b) ERD – many to many</vt:lpstr>
      <vt:lpstr>Hubungan Pweb - Algoritma Pemrograman b) ERD – Mengapa dibutuhkan?</vt:lpstr>
      <vt:lpstr>Hubungan Pweb - Algoritma Pemrograman b) ERD – Mengapa dibutuhkan?</vt:lpstr>
      <vt:lpstr>Hubungan Pweb - Algoritma Pemrograman b) ERD – Alur menentukan relasi tabel</vt:lpstr>
      <vt:lpstr>Hubungan Pweb - Algoritma Pemrograman b) ERD – Studi Kasus 1</vt:lpstr>
      <vt:lpstr>Hubungan Pweb - Algoritma Pemrograman b) ERD – Studi Kasus 1 (proses 1)</vt:lpstr>
      <vt:lpstr>Hubungan Pweb - Algoritma Pemrograman b) ERD – Studi Kasus 1 (proses 2)</vt:lpstr>
      <vt:lpstr>Hubungan Pweb - Algoritma Pemrograman b) ERD – Studi Kasus 1 (proses 3)</vt:lpstr>
      <vt:lpstr>Hubungan Pweb - Algoritma Pemrograman b) ERD – Studi Kasus 2</vt:lpstr>
      <vt:lpstr>Hubungan Pweb - Algoritma Pemrograman b) ERD – Studi Kasus 3</vt:lpstr>
      <vt:lpstr>Hubungan Pweb - Algoritma Pemrograman b) ERD – Studi Kasus 4</vt:lpstr>
      <vt:lpstr>Hubungan Pweb - Algoritma Pemrograman b) ERD – Studi Kasus 5</vt:lpstr>
      <vt:lpstr>Hubungan Pweb - Algoritma Pemrograman b) ERD – Studi Kasus 6</vt:lpstr>
      <vt:lpstr>Hubungan Pweb - Algoritma Pemrograman c) DDL DML</vt:lpstr>
      <vt:lpstr>Hubungan Pweb - Algoritma Pemrograman d) DDL</vt:lpstr>
      <vt:lpstr>Hubungan Pweb - Algoritma Pemrograman d) DDL Script – buat database</vt:lpstr>
      <vt:lpstr>Hubungan Pweb - Algoritma Pemrograman d) DDL Script – buat tabel</vt:lpstr>
      <vt:lpstr>Hubungan Pweb - Algoritma Pemrograman e) DML</vt:lpstr>
      <vt:lpstr>Hubungan Pweb - Algoritma Pemrograman e) DML Script – Create</vt:lpstr>
      <vt:lpstr>Hubungan Pweb - Algoritma Pemrograman e) DML Script – Read</vt:lpstr>
      <vt:lpstr>Hubungan Pweb - Algoritma Pemrograman e) DML Script – Read (count)</vt:lpstr>
      <vt:lpstr>Hubungan Pweb - Algoritma Pemrograman e) DML Script – Update</vt:lpstr>
      <vt:lpstr>Hubungan Pweb - Algoritma Pemrograman e) DML Script – Delete</vt:lpstr>
      <vt:lpstr>5) Hubungan Pweb – Dasar Internet dan Desain Web</vt:lpstr>
      <vt:lpstr>Hubungan Pweb – Dasar Internet &amp; Desain Web a) Pendahuluan</vt:lpstr>
      <vt:lpstr>Hubungan Pweb – Dasar Internet &amp; Desain Web b) Bahasa Client Side Scripting</vt:lpstr>
      <vt:lpstr>Hubungan Pweb – Dasar Internet &amp; Desain Web c) HTML</vt:lpstr>
      <vt:lpstr>Hubungan Pweb – Dasar Internet &amp; Desain Web c) HTML – Struktur</vt:lpstr>
      <vt:lpstr>Hubungan Pweb – Dasar Internet &amp; Desain Web d) CSS</vt:lpstr>
      <vt:lpstr>Hubungan Pweb – Dasar Internet &amp; Desain Web d) CSS</vt:lpstr>
      <vt:lpstr>Hubungan Pweb – Dasar Internet &amp; Desain Web e) JavaScript </vt:lpstr>
      <vt:lpstr>Hubungan Pweb – Dasar Internet &amp; Desain Web e) JavaScript Sintaks - Change HTML Content (1)</vt:lpstr>
      <vt:lpstr>Hubungan Pweb – Dasar Internet &amp; Desain Web e) JavaScript Sintaks - Change HTML Content (2)</vt:lpstr>
      <vt:lpstr>Hubungan Pweb – Dasar Internet &amp; Desain Web e) JavaScript Sintaks - Change HTML Attributes (1)</vt:lpstr>
      <vt:lpstr>Hubungan Pweb – Dasar Internet &amp; Desain Web e) JavaScript Sintaks - Change HTML Attributes (2)</vt:lpstr>
      <vt:lpstr>Hubungan Pweb – Dasar Internet &amp; Desain Web e) JavaScript Sintaks - Change HTML Styles (CSS) (1)</vt:lpstr>
      <vt:lpstr>Hubungan Pweb – Dasar Internet &amp; Desain Web e) JavaScript Sintaks - Change HTML Styles (CSS) (2)</vt:lpstr>
      <vt:lpstr>Hubungan Pweb – Dasar Internet &amp; Desain Web e) JavaScript Sintaks - Validate Data (1)</vt:lpstr>
      <vt:lpstr>Hubungan Pweb – Dasar Internet &amp; Desain Web e) JavaScript Sintaks - Validate Data (2)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2525</cp:revision>
  <dcterms:created xsi:type="dcterms:W3CDTF">2016-09-02T03:38:50Z</dcterms:created>
  <dcterms:modified xsi:type="dcterms:W3CDTF">2019-08-31T03:49:45Z</dcterms:modified>
</cp:coreProperties>
</file>