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7" r:id="rId3"/>
    <p:sldId id="427" r:id="rId4"/>
    <p:sldId id="430" r:id="rId5"/>
    <p:sldId id="431" r:id="rId6"/>
    <p:sldId id="437" r:id="rId7"/>
    <p:sldId id="432" r:id="rId8"/>
    <p:sldId id="433" r:id="rId9"/>
    <p:sldId id="434" r:id="rId10"/>
    <p:sldId id="421" r:id="rId11"/>
    <p:sldId id="422" r:id="rId12"/>
    <p:sldId id="435" r:id="rId13"/>
    <p:sldId id="424" r:id="rId14"/>
    <p:sldId id="425" r:id="rId15"/>
    <p:sldId id="436" r:id="rId16"/>
    <p:sldId id="438" r:id="rId17"/>
    <p:sldId id="440" r:id="rId18"/>
    <p:sldId id="441" r:id="rId19"/>
    <p:sldId id="439" r:id="rId20"/>
    <p:sldId id="442" r:id="rId21"/>
    <p:sldId id="443" r:id="rId22"/>
    <p:sldId id="444" r:id="rId23"/>
    <p:sldId id="445" r:id="rId24"/>
    <p:sldId id="446" r:id="rId25"/>
    <p:sldId id="448" r:id="rId26"/>
    <p:sldId id="450" r:id="rId27"/>
    <p:sldId id="451" r:id="rId28"/>
    <p:sldId id="453" r:id="rId29"/>
    <p:sldId id="454" r:id="rId30"/>
    <p:sldId id="455" r:id="rId31"/>
    <p:sldId id="411" r:id="rId32"/>
    <p:sldId id="41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5173F9-65D0-48C2-9A26-6FE06F7CA5FA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CC7254-497B-46ED-8EA3-0F0F6835B356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F4E5B2-0DFE-4BD3-85AD-4189396DE9D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87FE1B-0CBA-4C2E-B81D-61E7ED5749E6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6ACCCA-C964-4732-9ADE-C88D7D2B7BB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20B949-4C29-47E0-B751-6E631DFF288F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8AD8A3-5F5A-44EC-9861-DAB9C5B81605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6E854-B89E-44D8-B834-896C7323A37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ABFA68-FC9C-48CD-B15B-72ACED455F9B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1F64F4-F208-498D-A912-F9BA9D37E8AE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BD5743-FAD1-42DC-AAA9-D82BA20F4DF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D254BC-1B2F-4694-9D4B-E7082A0D380E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4C872-0141-4190-9B21-C950526CD5D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D9E6E-CA06-45B8-A9B3-76099CDE291D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55CC00-343C-4754-B0D9-66D67B8A106E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r>
              <a:rPr lang="id-ID" sz="3600" dirty="0">
                <a:solidFill>
                  <a:srgbClr val="0070C0"/>
                </a:solidFill>
              </a:rPr>
              <a:t>.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500" dirty="0">
                <a:solidFill>
                  <a:srgbClr val="0070C0"/>
                </a:solidFill>
              </a:rPr>
              <a:t>Dasar </a:t>
            </a:r>
            <a:r>
              <a:rPr lang="en-US" sz="3500" dirty="0" err="1">
                <a:solidFill>
                  <a:srgbClr val="0070C0"/>
                </a:solidFill>
              </a:rPr>
              <a:t>Pemrograman</a:t>
            </a:r>
            <a:r>
              <a:rPr lang="en-US" sz="3500" dirty="0">
                <a:solidFill>
                  <a:srgbClr val="0070C0"/>
                </a:solidFill>
              </a:rPr>
              <a:t> 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Variabel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4476749" cy="48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0000"/>
                </a:solidFill>
              </a:rPr>
              <a:t>Tempat</a:t>
            </a:r>
            <a:r>
              <a:rPr lang="id-ID" dirty="0"/>
              <a:t>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Dalam variabel, </a:t>
            </a:r>
            <a:r>
              <a:rPr lang="id-ID" dirty="0">
                <a:solidFill>
                  <a:srgbClr val="FF0000"/>
                </a:solidFill>
              </a:rPr>
              <a:t>isi datanya berubah-ubah</a:t>
            </a:r>
            <a:r>
              <a:rPr lang="id-ID" dirty="0"/>
              <a:t>.</a:t>
            </a:r>
          </a:p>
          <a:p>
            <a:r>
              <a:rPr lang="id-ID" dirty="0"/>
              <a:t>Di matematika sering dilambangkan dengan x, y.</a:t>
            </a:r>
          </a:p>
          <a:p>
            <a:endParaRPr lang="id-ID" dirty="0"/>
          </a:p>
        </p:txBody>
      </p:sp>
      <p:pic>
        <p:nvPicPr>
          <p:cNvPr id="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112204" y="1302238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35954" y="5757267"/>
            <a:ext cx="4461330" cy="5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u="sng" dirty="0">
                <a:solidFill>
                  <a:srgbClr val="C00000"/>
                </a:solidFill>
              </a:rPr>
              <a:t>kelompok data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u="sng" dirty="0">
                <a:solidFill>
                  <a:srgbClr val="00B050"/>
                </a:solidFill>
              </a:rPr>
              <a:t>nama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u="sng" dirty="0">
                <a:solidFill>
                  <a:srgbClr val="7030A0"/>
                </a:solidFill>
              </a:rPr>
              <a:t>nilai</a:t>
            </a:r>
          </a:p>
        </p:txBody>
      </p:sp>
    </p:spTree>
    <p:extLst>
      <p:ext uri="{BB962C8B-B14F-4D97-AF65-F5344CB8AC3E}">
        <p14:creationId xmlns:p14="http://schemas.microsoft.com/office/powerpoint/2010/main" val="7449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Variabel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Ketentuan Penamaan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85951"/>
              </p:ext>
            </p:extLst>
          </p:nvPr>
        </p:nvGraphicFramePr>
        <p:xfrm>
          <a:off x="-2" y="1356799"/>
          <a:ext cx="9144001" cy="52754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7138">
                  <a:extLst>
                    <a:ext uri="{9D8B030D-6E8A-4147-A177-3AD203B41FA5}">
                      <a16:colId xmlns:a16="http://schemas.microsoft.com/office/drawing/2014/main" val="50163494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1723417393"/>
                    </a:ext>
                  </a:extLst>
                </a:gridCol>
                <a:gridCol w="2322575">
                  <a:extLst>
                    <a:ext uri="{9D8B030D-6E8A-4147-A177-3AD203B41FA5}">
                      <a16:colId xmlns:a16="http://schemas.microsoft.com/office/drawing/2014/main" val="1088748350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KETENTUAN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CONTOH BENAR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CONTOH SALAH</a:t>
                      </a:r>
                      <a:r>
                        <a:rPr lang="id-ID" sz="2800" baseline="0" dirty="0"/>
                        <a:t> 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28869"/>
                  </a:ext>
                </a:extLst>
              </a:tr>
              <a:tr h="672937">
                <a:tc>
                  <a:txBody>
                    <a:bodyPr/>
                    <a:lstStyle/>
                    <a:p>
                      <a:r>
                        <a:rPr lang="id-ID" sz="2700" dirty="0"/>
                        <a:t>Ditulis dengan</a:t>
                      </a:r>
                      <a:r>
                        <a:rPr lang="id-ID" sz="2700" baseline="0" dirty="0"/>
                        <a:t> awalan $ (dolar)</a:t>
                      </a:r>
                      <a:endParaRPr lang="id-ID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tong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158"/>
                  </a:ext>
                </a:extLst>
              </a:tr>
              <a:tr h="1280751">
                <a:tc>
                  <a:txBody>
                    <a:bodyPr/>
                    <a:lstStyle/>
                    <a:p>
                      <a:r>
                        <a:rPr lang="id-ID" sz="2700" dirty="0"/>
                        <a:t>Huruf pertama harus huruf atau</a:t>
                      </a:r>
                      <a:r>
                        <a:rPr lang="id-ID" sz="2700" baseline="0" dirty="0"/>
                        <a:t> underscore (</a:t>
                      </a:r>
                      <a:r>
                        <a:rPr lang="id-ID" sz="2700" b="1" baseline="0" dirty="0"/>
                        <a:t>_</a:t>
                      </a:r>
                      <a:r>
                        <a:rPr lang="id-ID" sz="2700" b="0" baseline="0" dirty="0"/>
                        <a:t>) </a:t>
                      </a:r>
                      <a:r>
                        <a:rPr lang="id-ID" sz="2700" b="1" baseline="0" dirty="0"/>
                        <a:t>dan</a:t>
                      </a:r>
                      <a:r>
                        <a:rPr lang="id-ID" sz="2700" b="0" baseline="0" dirty="0"/>
                        <a:t> tidak boleh angka atau simbol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$tong,</a:t>
                      </a:r>
                      <a:r>
                        <a:rPr lang="id-ID" sz="2700" baseline="0" dirty="0"/>
                        <a:t> </a:t>
                      </a:r>
                      <a:r>
                        <a:rPr lang="id-ID" sz="2700" dirty="0"/>
                        <a:t>$_tong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$9tong, $*tong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00230"/>
                  </a:ext>
                </a:extLst>
              </a:tr>
              <a:tr h="672937">
                <a:tc>
                  <a:txBody>
                    <a:bodyPr/>
                    <a:lstStyle/>
                    <a:p>
                      <a:r>
                        <a:rPr lang="id-ID" sz="2700" dirty="0"/>
                        <a:t>Huruf kedua dan seterusnya</a:t>
                      </a:r>
                      <a:r>
                        <a:rPr lang="id-ID" sz="2700" baseline="0" dirty="0"/>
                        <a:t> boleh a-Z, 0-9, _</a:t>
                      </a:r>
                      <a:endParaRPr lang="id-ID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$tong,</a:t>
                      </a:r>
                      <a:r>
                        <a:rPr lang="id-ID" sz="2700" baseline="0" dirty="0"/>
                        <a:t> $t9ong, $t</a:t>
                      </a:r>
                      <a:r>
                        <a:rPr lang="id-ID" sz="2700" baseline="0"/>
                        <a:t>_ong</a:t>
                      </a:r>
                      <a:endParaRPr lang="id-ID" sz="27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99004"/>
                  </a:ext>
                </a:extLst>
              </a:tr>
              <a:tr h="369030">
                <a:tc>
                  <a:txBody>
                    <a:bodyPr/>
                    <a:lstStyle/>
                    <a:p>
                      <a:r>
                        <a:rPr lang="id-ID" sz="2700" dirty="0"/>
                        <a:t>Tidak boleh ada spasi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7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700" dirty="0"/>
                        <a:t>$</a:t>
                      </a:r>
                      <a:r>
                        <a:rPr lang="id-ID" sz="2700" baseline="0" dirty="0"/>
                        <a:t> tong, $t ong</a:t>
                      </a:r>
                      <a:endParaRPr lang="id-ID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31630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id-ID" sz="2700" dirty="0"/>
                        <a:t>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b="0" dirty="0"/>
                        <a:t>Definisi </a:t>
                      </a:r>
                      <a:r>
                        <a:rPr lang="id-ID" sz="2700" b="1" dirty="0"/>
                        <a:t>$age</a:t>
                      </a:r>
                    </a:p>
                    <a:p>
                      <a:r>
                        <a:rPr lang="id-ID" sz="2400" b="0" dirty="0"/>
                        <a:t>Dipanggil</a:t>
                      </a:r>
                      <a:r>
                        <a:rPr lang="id-ID" sz="2700" b="0" dirty="0"/>
                        <a:t> </a:t>
                      </a:r>
                      <a:r>
                        <a:rPr lang="id-ID" sz="2700" b="1" dirty="0"/>
                        <a:t>$age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b="0" dirty="0"/>
                        <a:t>Definisi </a:t>
                      </a:r>
                      <a:r>
                        <a:rPr lang="id-ID" sz="2700" b="1" dirty="0"/>
                        <a:t>$age</a:t>
                      </a:r>
                    </a:p>
                    <a:p>
                      <a:r>
                        <a:rPr lang="id-ID" sz="2400" b="0" dirty="0"/>
                        <a:t>Dipanggil</a:t>
                      </a:r>
                      <a:r>
                        <a:rPr lang="id-ID" sz="2700" b="0" dirty="0"/>
                        <a:t> </a:t>
                      </a:r>
                      <a:r>
                        <a:rPr lang="id-ID" sz="2700" b="1" dirty="0"/>
                        <a:t>$AGE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a. </a:t>
            </a:r>
            <a:r>
              <a:rPr lang="id-ID" dirty="0">
                <a:solidFill>
                  <a:prstClr val="black"/>
                </a:solidFill>
              </a:rPr>
              <a:t>Variabel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600" b="1" dirty="0">
                <a:solidFill>
                  <a:srgbClr val="0070C0"/>
                </a:solidFill>
              </a:rPr>
              <a:t>Deklarasi – Pemanggilan 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345" y="1658982"/>
            <a:ext cx="5211311" cy="2243317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rgbClr val="7030A0"/>
                </a:solidFill>
                <a:cs typeface="Courier New" panose="02070309020205020404" pitchFamily="49" charset="0"/>
              </a:rPr>
              <a:t>Deklarasi </a:t>
            </a:r>
            <a:r>
              <a:rPr lang="id-ID" dirty="0">
                <a:cs typeface="Courier New" panose="02070309020205020404" pitchFamily="49" charset="0"/>
              </a:rPr>
              <a:t>= definisi sebuah sebuah variabel.</a:t>
            </a:r>
          </a:p>
          <a:p>
            <a:r>
              <a:rPr lang="id-ID" b="1" dirty="0">
                <a:solidFill>
                  <a:srgbClr val="FF0000"/>
                </a:solidFill>
                <a:cs typeface="Courier New" panose="02070309020205020404" pitchFamily="49" charset="0"/>
              </a:rPr>
              <a:t>Pemanggilan</a:t>
            </a:r>
            <a:r>
              <a:rPr lang="id-ID" dirty="0">
                <a:cs typeface="Courier New" panose="02070309020205020404" pitchFamily="49" charset="0"/>
              </a:rPr>
              <a:t> = mendapatkan nilai variabel.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3584346" cy="485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96" y="4237149"/>
            <a:ext cx="6844524" cy="2281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251" y="3322748"/>
            <a:ext cx="2649622" cy="7340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76251" y="4301542"/>
            <a:ext cx="1481338" cy="154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042818" y="1700082"/>
            <a:ext cx="1533734" cy="3670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042817" y="2601570"/>
            <a:ext cx="2074647" cy="36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2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129128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5872393" y="3628467"/>
            <a:ext cx="2154429" cy="1434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karakter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id-ID" dirty="0"/>
              <a:t>Tipe Data</a:t>
            </a:r>
            <a:br>
              <a:rPr lang="en-US" dirty="0"/>
            </a:br>
            <a:r>
              <a:rPr lang="en-US" sz="3600" b="1" dirty="0" err="1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76250" y="1658982"/>
            <a:ext cx="8319407" cy="479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0000"/>
                </a:solidFill>
              </a:rPr>
              <a:t>Jenis / kelompok data </a:t>
            </a:r>
            <a:r>
              <a:rPr lang="id-ID" dirty="0"/>
              <a:t>yang digunakan untuk mendefinisikan isian dari variabel.</a:t>
            </a:r>
          </a:p>
          <a:p>
            <a:r>
              <a:rPr lang="id-ID" dirty="0"/>
              <a:t>Satu </a:t>
            </a:r>
            <a:r>
              <a:rPr lang="id-ID" dirty="0">
                <a:solidFill>
                  <a:srgbClr val="FF0000"/>
                </a:solidFill>
              </a:rPr>
              <a:t>variabel hanya boleh diisi kelompok data</a:t>
            </a:r>
            <a:r>
              <a:rPr lang="id-ID" dirty="0"/>
              <a:t>.</a:t>
            </a:r>
          </a:p>
        </p:txBody>
      </p:sp>
      <p:pic>
        <p:nvPicPr>
          <p:cNvPr id="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3974699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812752" y="3628467"/>
            <a:ext cx="2002800" cy="1434799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desimal</a:t>
            </a:r>
          </a:p>
        </p:txBody>
      </p:sp>
      <p:pic>
        <p:nvPicPr>
          <p:cNvPr id="10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1890706" y="5031354"/>
            <a:ext cx="1693588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728759" y="3628467"/>
            <a:ext cx="2002800" cy="1434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Angka bulat</a:t>
            </a:r>
          </a:p>
        </p:txBody>
      </p:sp>
    </p:spTree>
    <p:extLst>
      <p:ext uri="{BB962C8B-B14F-4D97-AF65-F5344CB8AC3E}">
        <p14:creationId xmlns:p14="http://schemas.microsoft.com/office/powerpoint/2010/main" val="22938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Tipe</a:t>
            </a:r>
            <a:r>
              <a:rPr lang="en-US" dirty="0"/>
              <a:t> Data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Macam-macam Tipe Data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51" y="1458230"/>
            <a:ext cx="7913006" cy="500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3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id-ID" dirty="0"/>
              <a:t>Konstanta</a:t>
            </a:r>
            <a:br>
              <a:rPr lang="en-US" dirty="0"/>
            </a:br>
            <a:r>
              <a:rPr lang="en-US" sz="3600" b="1" dirty="0" err="1">
                <a:solidFill>
                  <a:srgbClr val="0070C0"/>
                </a:solidFill>
              </a:rPr>
              <a:t>Pengertian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Sebuah </a:t>
            </a:r>
            <a:r>
              <a:rPr lang="id-ID" dirty="0">
                <a:solidFill>
                  <a:srgbClr val="FF0000"/>
                </a:solidFill>
              </a:rPr>
              <a:t>variabel dengan nilai/value tetap</a:t>
            </a:r>
            <a:r>
              <a:rPr lang="id-ID" dirty="0"/>
              <a:t>.</a:t>
            </a:r>
          </a:p>
          <a:p>
            <a:r>
              <a:rPr lang="id-ID" dirty="0"/>
              <a:t>Misal:</a:t>
            </a:r>
          </a:p>
          <a:p>
            <a:pPr lvl="1"/>
            <a:r>
              <a:rPr lang="id-ID" dirty="0"/>
              <a:t>nilai phi dalam lingkaran=3,14</a:t>
            </a:r>
          </a:p>
          <a:p>
            <a:pPr lvl="1"/>
            <a:r>
              <a:rPr lang="id-ID" dirty="0"/>
              <a:t>nilai kecepatan grafitasi = 9,8 10^8m/s</a:t>
            </a:r>
          </a:p>
        </p:txBody>
      </p:sp>
    </p:spTree>
    <p:extLst>
      <p:ext uri="{BB962C8B-B14F-4D97-AF65-F5344CB8AC3E}">
        <p14:creationId xmlns:p14="http://schemas.microsoft.com/office/powerpoint/2010/main" val="20373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7C54-F665-417A-87B9-108538F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A754-BB96-49FB-906E-DC6C09B21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Arithmetic operators</a:t>
            </a:r>
            <a:r>
              <a:rPr lang="id-ID" dirty="0"/>
              <a:t> (aritmatika)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Assignment operators</a:t>
            </a:r>
            <a:r>
              <a:rPr lang="id-ID" dirty="0"/>
              <a:t> (Penugasan)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Comparison operators</a:t>
            </a:r>
            <a:r>
              <a:rPr lang="id-ID" dirty="0"/>
              <a:t> (Perbandingan)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Increment/Decrement operators</a:t>
            </a:r>
            <a:r>
              <a:rPr lang="id-ID" dirty="0"/>
              <a:t> (++ / --)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Logical operators</a:t>
            </a:r>
            <a:r>
              <a:rPr lang="id-ID" dirty="0"/>
              <a:t> (Logika)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String operators</a:t>
            </a:r>
            <a:r>
              <a:rPr lang="id-ID" dirty="0"/>
              <a:t> (Karakter)</a:t>
            </a:r>
            <a:endParaRPr lang="en-US" dirty="0"/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Array operators</a:t>
            </a:r>
            <a:r>
              <a:rPr lang="id-ID" dirty="0"/>
              <a:t> (Larik)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780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Pengoperasi</a:t>
            </a:r>
            <a:r>
              <a:rPr lang="es-ES" dirty="0"/>
              <a:t> pada </a:t>
            </a:r>
            <a:r>
              <a:rPr lang="es-ES" dirty="0">
                <a:solidFill>
                  <a:srgbClr val="FF0000"/>
                </a:solidFill>
              </a:rPr>
              <a:t>variable dan </a:t>
            </a:r>
            <a:r>
              <a:rPr lang="es-ES" dirty="0" err="1">
                <a:solidFill>
                  <a:srgbClr val="FF0000"/>
                </a:solidFill>
              </a:rPr>
              <a:t>nilainya</a:t>
            </a:r>
            <a:r>
              <a:rPr lang="es-ES" dirty="0"/>
              <a:t>.</a:t>
            </a:r>
            <a:endParaRPr lang="id-ID" dirty="0"/>
          </a:p>
          <a:p>
            <a:r>
              <a:rPr lang="id-ID" dirty="0"/>
              <a:t>Umumnya digunakan untuk melogika kondisi pada struktur logika perulangan dan percabangan.</a:t>
            </a:r>
          </a:p>
        </p:txBody>
      </p:sp>
    </p:spTree>
    <p:extLst>
      <p:ext uri="{BB962C8B-B14F-4D97-AF65-F5344CB8AC3E}">
        <p14:creationId xmlns:p14="http://schemas.microsoft.com/office/powerpoint/2010/main" val="395481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</a:t>
            </a:r>
            <a:r>
              <a:rPr lang="en-US" dirty="0" err="1"/>
              <a:t>sed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numeric values</a:t>
            </a:r>
            <a:r>
              <a:rPr lang="id-ID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29303"/>
            <a:ext cx="8318728" cy="3519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96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addition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+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48" y="1658982"/>
            <a:ext cx="4673609" cy="19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B905447-2EBB-493A-9BA1-D3F80D24D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469339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148FC0-D843-4BFA-A9A3-29094B04B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366134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subtraction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-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multiplication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*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division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/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modulus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10;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6;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%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id-ID" dirty="0"/>
              <a:t>Arithmetic operators (aritmatika) </a:t>
            </a:r>
            <a:r>
              <a:rPr lang="id-ID" sz="3200" b="1" dirty="0">
                <a:solidFill>
                  <a:srgbClr val="FF0000"/>
                </a:solidFill>
              </a:rPr>
              <a:t>exponentiation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2;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3;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$x ** $y;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32" y="1658982"/>
            <a:ext cx="4672525" cy="19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Assignment operators</a:t>
            </a:r>
            <a:r>
              <a:rPr lang="id-ID" dirty="0"/>
              <a:t> (Penugasan)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</a:t>
            </a:r>
            <a:r>
              <a:rPr lang="en-US" dirty="0">
                <a:solidFill>
                  <a:srgbClr val="FF0000"/>
                </a:solidFill>
              </a:rPr>
              <a:t>numeric values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write a value to a variable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551560"/>
            <a:ext cx="8319406" cy="344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06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id-ID" dirty="0"/>
              <a:t>Comparison operators (Perbandingan)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compare two values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number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string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07" y="2122870"/>
            <a:ext cx="7005494" cy="443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77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Increment/Decrement operators</a:t>
            </a:r>
            <a:r>
              <a:rPr lang="id-ID" dirty="0"/>
              <a:t> (++ / --)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increment </a:t>
            </a:r>
            <a:r>
              <a:rPr lang="id-ID" dirty="0">
                <a:solidFill>
                  <a:srgbClr val="FF0000"/>
                </a:solidFill>
              </a:rPr>
              <a:t>/ decrement </a:t>
            </a:r>
            <a:r>
              <a:rPr lang="en-US" dirty="0"/>
              <a:t>a variable's value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31076"/>
            <a:ext cx="8319407" cy="279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70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Logical operators</a:t>
            </a:r>
            <a:r>
              <a:rPr lang="id-ID" dirty="0"/>
              <a:t> (Logika)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combine conditional statements</a:t>
            </a:r>
            <a:r>
              <a:rPr lang="id-ID" dirty="0"/>
              <a:t>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74559"/>
            <a:ext cx="8318728" cy="3428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7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String operators</a:t>
            </a:r>
            <a:r>
              <a:rPr lang="id-ID" dirty="0"/>
              <a:t> (Karakter)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operators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specially designed for strings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466636"/>
            <a:ext cx="8319406" cy="162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7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03. Dasar </a:t>
            </a:r>
            <a:r>
              <a:rPr lang="en-US" b="1" dirty="0" err="1"/>
              <a:t>Pemrograman</a:t>
            </a:r>
            <a:r>
              <a:rPr lang="en-US" b="1" dirty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PHP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Sintaks</a:t>
            </a:r>
            <a:r>
              <a:rPr lang="en-US" dirty="0">
                <a:latin typeface="Agency FB" panose="020B0503020202020204" pitchFamily="34" charset="0"/>
              </a:rPr>
              <a:t> Dasar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Tipe</a:t>
            </a:r>
            <a:r>
              <a:rPr lang="en-US" dirty="0">
                <a:latin typeface="Agency FB" panose="020B0503020202020204" pitchFamily="34" charset="0"/>
              </a:rPr>
              <a:t> Data, </a:t>
            </a:r>
            <a:r>
              <a:rPr lang="en-US" dirty="0" err="1">
                <a:latin typeface="Agency FB" panose="020B0503020202020204" pitchFamily="34" charset="0"/>
              </a:rPr>
              <a:t>Variabel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Konstanta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Array operators</a:t>
            </a:r>
            <a:r>
              <a:rPr lang="id-ID" dirty="0"/>
              <a:t> (Larik)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used to </a:t>
            </a:r>
            <a:r>
              <a:rPr lang="id-ID" dirty="0">
                <a:solidFill>
                  <a:srgbClr val="FF0000"/>
                </a:solidFill>
              </a:rPr>
              <a:t>compare arrays</a:t>
            </a:r>
            <a:r>
              <a:rPr lang="id-ID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61417"/>
            <a:ext cx="8319407" cy="385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4E61-5153-4C50-87B5-0B87ACD0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3F01-2EF7-4FFB-8531-DBE9943ED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190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11E0-B24D-497B-8D4A-9F3B7DD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1FC-7B34-4DB1-ABE1-CA2C1C12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PHP is an acronym for "PHP: </a:t>
            </a:r>
            <a:r>
              <a:rPr lang="en-US" dirty="0">
                <a:solidFill>
                  <a:srgbClr val="FF0000"/>
                </a:solidFill>
              </a:rPr>
              <a:t>Hypertext Preprocessor</a:t>
            </a:r>
            <a:r>
              <a:rPr lang="en-US" dirty="0"/>
              <a:t>"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342F9-9D8C-401B-A674-BF447673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075"/>
            <a:ext cx="9144000" cy="40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3C19-1694-4438-9312-3FA06FE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C002-6A7F-458C-81FA-3838430A4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 err="1"/>
              <a:t>Struktur</a:t>
            </a:r>
            <a:r>
              <a:rPr lang="en-US" dirty="0"/>
              <a:t> Dasar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PHP + CSS</a:t>
            </a:r>
          </a:p>
          <a:p>
            <a:pPr marL="352425" indent="-352425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02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DBCF-2509-48B4-990E-A635561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 Dasar Program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5115-9129-4AD3-AC59-5A834F6D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" y="2879897"/>
            <a:ext cx="4702628" cy="13255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PHP code goes here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ID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D5371-1DEE-4AE9-BC33-0CE0D54BD6B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54034" y="1913369"/>
            <a:ext cx="3971109" cy="123478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1C6999-8AFA-4683-B214-B7EAFA22B4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18457" y="3931920"/>
            <a:ext cx="4506687" cy="1236528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FE86FB-EAE9-4F38-979B-911611A408E8}"/>
              </a:ext>
            </a:extLst>
          </p:cNvPr>
          <p:cNvSpPr/>
          <p:nvPr/>
        </p:nvSpPr>
        <p:spPr>
          <a:xfrm>
            <a:off x="5225143" y="1567435"/>
            <a:ext cx="3670663" cy="69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open tag php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coding php / </a:t>
            </a:r>
            <a:r>
              <a:rPr lang="en-US" dirty="0" err="1"/>
              <a:t>pengenalan</a:t>
            </a:r>
            <a:r>
              <a:rPr lang="en-US" dirty="0"/>
              <a:t> script php.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F8B19-D663-4043-8DD2-52E8CBF9C81B}"/>
              </a:ext>
            </a:extLst>
          </p:cNvPr>
          <p:cNvSpPr/>
          <p:nvPr/>
        </p:nvSpPr>
        <p:spPr>
          <a:xfrm>
            <a:off x="5225144" y="4820767"/>
            <a:ext cx="3670662" cy="695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closing tag php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coding php.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864183-5B03-45D0-AFDB-C79D16C25885}"/>
              </a:ext>
            </a:extLst>
          </p:cNvPr>
          <p:cNvCxnSpPr>
            <a:cxnSpLocks/>
          </p:cNvCxnSpPr>
          <p:nvPr/>
        </p:nvCxnSpPr>
        <p:spPr>
          <a:xfrm>
            <a:off x="4428309" y="3542678"/>
            <a:ext cx="796834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07617-AD7C-467A-8DA9-000D71E135AE}"/>
              </a:ext>
            </a:extLst>
          </p:cNvPr>
          <p:cNvSpPr/>
          <p:nvPr/>
        </p:nvSpPr>
        <p:spPr>
          <a:xfrm>
            <a:off x="5225143" y="3194101"/>
            <a:ext cx="3670662" cy="691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Letak</a:t>
            </a:r>
            <a:r>
              <a:rPr lang="en-US" dirty="0"/>
              <a:t> code php.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90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DBCF-2509-48B4-990E-A635561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PHP + HTML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45A674-B7BD-4C36-B5FE-81F36344ED2A}"/>
              </a:ext>
            </a:extLst>
          </p:cNvPr>
          <p:cNvSpPr txBox="1">
            <a:spLocks/>
          </p:cNvSpPr>
          <p:nvPr/>
        </p:nvSpPr>
        <p:spPr>
          <a:xfrm>
            <a:off x="117566" y="1442506"/>
            <a:ext cx="5499463" cy="4122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&lt;!--SINTAKS DASAR HTML+PHP --&gt;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Sintaks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Dasar HTML+PHP&lt;/h1&gt;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 PHP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echo “Halo Dunia!";</a:t>
            </a:r>
          </a:p>
          <a:p>
            <a:pPr marL="0" indent="0">
              <a:buNone/>
              <a:tabLst>
                <a:tab pos="3524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7481F5-6D05-468D-AD84-BF4017AF02F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37760" y="1613722"/>
            <a:ext cx="940526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375623-6280-4B88-9071-EBADEFFE61A7}"/>
              </a:ext>
            </a:extLst>
          </p:cNvPr>
          <p:cNvSpPr/>
          <p:nvPr/>
        </p:nvSpPr>
        <p:spPr>
          <a:xfrm>
            <a:off x="5878286" y="1472826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r>
              <a:rPr lang="en-US" dirty="0"/>
              <a:t> di HTML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37761-A33C-403F-8657-18F245420586}"/>
              </a:ext>
            </a:extLst>
          </p:cNvPr>
          <p:cNvSpPr/>
          <p:nvPr/>
        </p:nvSpPr>
        <p:spPr>
          <a:xfrm>
            <a:off x="5878286" y="3668324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r>
              <a:rPr lang="en-US" dirty="0"/>
              <a:t> di PHP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7F3F93-2534-4805-8DAF-4CF9DE79CED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01291" y="3839540"/>
            <a:ext cx="2076995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6B871F1-E77F-4F04-B156-E3A27C07705E}"/>
              </a:ext>
            </a:extLst>
          </p:cNvPr>
          <p:cNvSpPr/>
          <p:nvPr/>
        </p:nvSpPr>
        <p:spPr>
          <a:xfrm>
            <a:off x="5878286" y="4067201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di PHP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FCADDE-4718-42D8-A412-959DA0FD119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06240" y="4225835"/>
            <a:ext cx="1672046" cy="12582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0F2B85-A726-436C-887F-5D1105B2676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223" y="2316308"/>
            <a:ext cx="458506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5A39DC4-895E-4D6E-A7F8-1B0744B61495}"/>
              </a:ext>
            </a:extLst>
          </p:cNvPr>
          <p:cNvSpPr/>
          <p:nvPr/>
        </p:nvSpPr>
        <p:spPr>
          <a:xfrm>
            <a:off x="5878286" y="2175412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html di HTML </a:t>
            </a:r>
            <a:endParaRPr lang="en-ID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B9459-AF79-4B43-A557-FB24A5A03FF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293223" y="2728004"/>
            <a:ext cx="458506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F712B-C70B-40C4-9E06-CB4632154C9C}"/>
              </a:ext>
            </a:extLst>
          </p:cNvPr>
          <p:cNvSpPr/>
          <p:nvPr/>
        </p:nvSpPr>
        <p:spPr>
          <a:xfrm>
            <a:off x="5878286" y="2587108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body di HTML </a:t>
            </a:r>
            <a:endParaRPr lang="en-ID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B89EBE-D807-4D5B-BC96-BDEB87C3F0A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81897" y="3087934"/>
            <a:ext cx="496389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7DFE2C0-DAF4-45E1-87E7-21729904A265}"/>
              </a:ext>
            </a:extLst>
          </p:cNvPr>
          <p:cNvSpPr/>
          <p:nvPr/>
        </p:nvSpPr>
        <p:spPr>
          <a:xfrm>
            <a:off x="5878286" y="2947038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heading 1 di HTML </a:t>
            </a:r>
            <a:endParaRPr lang="en-ID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2BAE57-783B-4974-9325-ED0679F90A2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384663" y="3467032"/>
            <a:ext cx="4493623" cy="0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69A3859-89B8-4664-98E3-77185C60077D}"/>
              </a:ext>
            </a:extLst>
          </p:cNvPr>
          <p:cNvSpPr/>
          <p:nvPr/>
        </p:nvSpPr>
        <p:spPr>
          <a:xfrm>
            <a:off x="5878286" y="3326136"/>
            <a:ext cx="3148148" cy="28179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Open tag di PHP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675EF5-F6B8-4A7C-806B-040E7C396AF8}"/>
              </a:ext>
            </a:extLst>
          </p:cNvPr>
          <p:cNvSpPr/>
          <p:nvPr/>
        </p:nvSpPr>
        <p:spPr>
          <a:xfrm>
            <a:off x="5878286" y="4470772"/>
            <a:ext cx="3148148" cy="314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di PHP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E2FF70-5B8C-45E8-B5DC-F6C6B2391CF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01337" y="4604537"/>
            <a:ext cx="4976949" cy="23461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C65A6-BE29-415A-BC3C-4D458238FAD7}"/>
              </a:ext>
            </a:extLst>
          </p:cNvPr>
          <p:cNvSpPr/>
          <p:nvPr/>
        </p:nvSpPr>
        <p:spPr>
          <a:xfrm>
            <a:off x="5878286" y="4822673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body di HTML</a:t>
            </a:r>
            <a:endParaRPr lang="en-ID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8EE70E-DED7-42D3-913A-BCEA23480A5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84663" y="4960075"/>
            <a:ext cx="4493623" cy="33814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65A5D-93DA-49D5-AB92-724D3C014BAA}"/>
              </a:ext>
            </a:extLst>
          </p:cNvPr>
          <p:cNvSpPr/>
          <p:nvPr/>
        </p:nvSpPr>
        <p:spPr>
          <a:xfrm>
            <a:off x="5878286" y="5188267"/>
            <a:ext cx="3148148" cy="3424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Closing tag html di HTML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3ACACC-0099-4E83-843F-6C833D99FBD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384663" y="5343565"/>
            <a:ext cx="4493623" cy="15918"/>
          </a:xfrm>
          <a:prstGeom prst="straightConnector1">
            <a:avLst/>
          </a:prstGeom>
          <a:ln w="28575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6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98A1-81BB-4AEA-AAF7-570C2F51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CC52-EFA7-46B7-A3A1-AC7CE3E67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534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1243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03. Dasar Pemrograman PHP</vt:lpstr>
      <vt:lpstr>Pemrograman Web</vt:lpstr>
      <vt:lpstr>03. Dasar Pemrograman PHP</vt:lpstr>
      <vt:lpstr>1. PHP</vt:lpstr>
      <vt:lpstr>Sekilas PHP</vt:lpstr>
      <vt:lpstr>2. Sintaks Dasar PHP</vt:lpstr>
      <vt:lpstr>a. Struktur Dasar Program PHP</vt:lpstr>
      <vt:lpstr>b. PHP + HTML</vt:lpstr>
      <vt:lpstr>3. Variabel, Tipe Data, Konstanta</vt:lpstr>
      <vt:lpstr>a. Variabel Pengertian</vt:lpstr>
      <vt:lpstr>a. Variabel Ketentuan Penamaan</vt:lpstr>
      <vt:lpstr>a. Variabel Deklarasi – Pemanggilan Variabel</vt:lpstr>
      <vt:lpstr>b. Tipe Data Pengertian</vt:lpstr>
      <vt:lpstr>b. Tipe Data Macam-macam Tipe Data</vt:lpstr>
      <vt:lpstr>c. Konstanta Pengertian</vt:lpstr>
      <vt:lpstr>4. Operator</vt:lpstr>
      <vt:lpstr>Pendahuluan Operator</vt:lpstr>
      <vt:lpstr>a. Arithmetic operators (aritmatika)</vt:lpstr>
      <vt:lpstr>a. Arithmetic operators (aritmatika) addition</vt:lpstr>
      <vt:lpstr>a. Arithmetic operators (aritmatika) subtraction</vt:lpstr>
      <vt:lpstr>a. Arithmetic operators (aritmatika) multiplication</vt:lpstr>
      <vt:lpstr>a. Arithmetic operators (aritmatika) division</vt:lpstr>
      <vt:lpstr>a. Arithmetic operators (aritmatika) modulus</vt:lpstr>
      <vt:lpstr>a. Arithmetic operators (aritmatika) exponentiation</vt:lpstr>
      <vt:lpstr>b. Assignment operators (Penugasan)</vt:lpstr>
      <vt:lpstr>c. Comparison operators (Perbandingan)</vt:lpstr>
      <vt:lpstr>d. Increment/Decrement operators (++ / --)</vt:lpstr>
      <vt:lpstr>e. Logical operators (Logika)</vt:lpstr>
      <vt:lpstr>f. String operators (Karakter)</vt:lpstr>
      <vt:lpstr>g. Array operators (Larik)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2690</cp:revision>
  <dcterms:created xsi:type="dcterms:W3CDTF">2016-09-02T03:38:50Z</dcterms:created>
  <dcterms:modified xsi:type="dcterms:W3CDTF">2019-08-31T03:41:51Z</dcterms:modified>
</cp:coreProperties>
</file>