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407" r:id="rId3"/>
    <p:sldId id="430" r:id="rId4"/>
    <p:sldId id="448" r:id="rId5"/>
    <p:sldId id="454" r:id="rId6"/>
    <p:sldId id="455" r:id="rId7"/>
    <p:sldId id="457" r:id="rId8"/>
    <p:sldId id="459" r:id="rId9"/>
    <p:sldId id="456" r:id="rId10"/>
    <p:sldId id="411" r:id="rId11"/>
    <p:sldId id="41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543" autoAdjust="0"/>
  </p:normalViewPr>
  <p:slideViewPr>
    <p:cSldViewPr snapToGrid="0">
      <p:cViewPr varScale="1">
        <p:scale>
          <a:sx n="52" d="100"/>
          <a:sy n="52" d="100"/>
        </p:scale>
        <p:origin x="90" y="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01. </a:t>
          </a:r>
          <a:r>
            <a:rPr lang="id-ID" sz="2800" b="0" dirty="0">
              <a:latin typeface="Agency FB" panose="020B0503020202020204" pitchFamily="34" charset="0"/>
            </a:rPr>
            <a:t>Satuan Acara Perkuliahan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6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6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Pengantar Pemrograman Web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6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600"/>
        </a:p>
      </dgm:t>
    </dgm:pt>
    <dgm:pt modelId="{CB240EB0-B7E3-4313-8BE6-86A373066FC0}">
      <dgm:prSet custT="1"/>
      <dgm:spPr>
        <a:solidFill>
          <a:srgbClr val="FFC000"/>
        </a:solidFill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4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Sequence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6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6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5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Condition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6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600"/>
        </a:p>
      </dgm:t>
    </dgm:pt>
    <dgm:pt modelId="{6EEC304E-C43F-429B-9487-D769D2AAC96B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07. </a:t>
          </a:r>
          <a:r>
            <a:rPr lang="id-ID" sz="2800" b="0" dirty="0">
              <a:latin typeface="Agency FB" panose="020B0503020202020204" pitchFamily="34" charset="0"/>
            </a:rPr>
            <a:t>Array</a:t>
          </a:r>
        </a:p>
      </dgm:t>
    </dgm:pt>
    <dgm:pt modelId="{8406D863-E0E5-4991-9CB8-C240BBC98415}" type="parTrans" cxnId="{420287EB-038A-4950-A7B4-DAB007E81D41}">
      <dgm:prSet/>
      <dgm:spPr/>
      <dgm:t>
        <a:bodyPr/>
        <a:lstStyle/>
        <a:p>
          <a:endParaRPr lang="en-ID"/>
        </a:p>
      </dgm:t>
    </dgm:pt>
    <dgm:pt modelId="{EE1FAB91-C707-4713-91D1-6E6C7C4B0708}" type="sibTrans" cxnId="{420287EB-038A-4950-A7B4-DAB007E81D41}">
      <dgm:prSet/>
      <dgm:spPr/>
      <dgm:t>
        <a:bodyPr/>
        <a:lstStyle/>
        <a:p>
          <a:endParaRPr lang="en-ID"/>
        </a:p>
      </dgm:t>
    </dgm:pt>
    <dgm:pt modelId="{1F603C45-D35E-4948-9009-D7C94A8C1435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06.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Looping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EE555CD1-BCF1-4157-9D1D-F25B22F9F551}" type="parTrans" cxnId="{CC0E68D0-FC6D-4351-801D-C226B33763E1}">
      <dgm:prSet/>
      <dgm:spPr/>
      <dgm:t>
        <a:bodyPr/>
        <a:lstStyle/>
        <a:p>
          <a:endParaRPr lang="en-ID"/>
        </a:p>
      </dgm:t>
    </dgm:pt>
    <dgm:pt modelId="{2F97ECAD-E528-4032-8363-66279D481FFB}" type="sibTrans" cxnId="{CC0E68D0-FC6D-4351-801D-C226B33763E1}">
      <dgm:prSet/>
      <dgm:spPr/>
      <dgm:t>
        <a:bodyPr/>
        <a:lstStyle/>
        <a:p>
          <a:endParaRPr lang="en-ID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09. </a:t>
          </a:r>
          <a:r>
            <a:rPr lang="en-US" sz="2800" b="0" dirty="0">
              <a:latin typeface="Agency FB" panose="020B0503020202020204" pitchFamily="34" charset="0"/>
            </a:rPr>
            <a:t>UTS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Dasar </a:t>
          </a:r>
          <a:r>
            <a:rPr lang="en-US" sz="2800" b="0" dirty="0" err="1">
              <a:latin typeface="Agency FB" panose="020B0503020202020204" pitchFamily="34" charset="0"/>
            </a:rPr>
            <a:t>Pemrograman</a:t>
          </a:r>
          <a:r>
            <a:rPr lang="en-US" sz="2800" b="0" dirty="0">
              <a:latin typeface="Agency FB" panose="020B0503020202020204" pitchFamily="34" charset="0"/>
            </a:rPr>
            <a:t> PHP</a:t>
          </a: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/>
        </a:p>
      </dgm:t>
    </dgm:pt>
    <dgm:pt modelId="{EF58EE48-19FC-4408-9181-BFCA2A4860F9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08.</a:t>
          </a:r>
          <a:r>
            <a:rPr lang="en-US" sz="2800" b="0" dirty="0">
              <a:latin typeface="Agency FB" panose="020B0503020202020204" pitchFamily="34" charset="0"/>
            </a:rPr>
            <a:t> Form and Exception Handling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F4123BB-CFA3-4EB8-B1C4-050BFFDF308C}" type="parTrans" cxnId="{454566A7-9E83-4C61-9A41-6965E6AE80EF}">
      <dgm:prSet/>
      <dgm:spPr/>
      <dgm:t>
        <a:bodyPr/>
        <a:lstStyle/>
        <a:p>
          <a:endParaRPr lang="en-ID"/>
        </a:p>
      </dgm:t>
    </dgm:pt>
    <dgm:pt modelId="{F67F17D6-8C73-4082-9E0C-53FAFC716956}" type="sibTrans" cxnId="{454566A7-9E83-4C61-9A41-6965E6AE80EF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D07B7CB-CC6D-470B-A290-F73F830AFF10}" type="pres">
      <dgm:prSet presAssocID="{B2C2B9A3-D102-43C5-90AF-B27BB147D0E4}" presName="spacer" presStyleCnt="0"/>
      <dgm:spPr/>
    </dgm:pt>
    <dgm:pt modelId="{45C12075-D00F-442E-A6A9-C54BDB913377}" type="pres">
      <dgm:prSet presAssocID="{1F603C45-D35E-4948-9009-D7C94A8C143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9078FF2-F1EC-40C3-BAAF-B7E0186B9F1D}" type="pres">
      <dgm:prSet presAssocID="{2F97ECAD-E528-4032-8363-66279D481FFB}" presName="spacer" presStyleCnt="0"/>
      <dgm:spPr/>
    </dgm:pt>
    <dgm:pt modelId="{B4805A6C-61F0-4326-A611-F9AEFC87F74E}" type="pres">
      <dgm:prSet presAssocID="{6EEC304E-C43F-429B-9487-D769D2AAC96B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344A94C-EB1F-476D-8220-995E76B5C7AA}" type="pres">
      <dgm:prSet presAssocID="{EE1FAB91-C707-4713-91D1-6E6C7C4B0708}" presName="spacer" presStyleCnt="0"/>
      <dgm:spPr/>
    </dgm:pt>
    <dgm:pt modelId="{43F1FC81-8D6D-45F9-ABC0-1E2217EF660A}" type="pres">
      <dgm:prSet presAssocID="{EF58EE48-19FC-4408-9181-BFCA2A4860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C2B090C9-1BF4-4F72-A86A-6F6CFD46D701}" type="pres">
      <dgm:prSet presAssocID="{F67F17D6-8C73-4082-9E0C-53FAFC716956}" presName="spacer" presStyleCnt="0"/>
      <dgm:spPr/>
    </dgm:pt>
    <dgm:pt modelId="{56822E35-C193-43A7-8AA0-3E3F8B75E6AF}" type="pres">
      <dgm:prSet presAssocID="{B50812C8-80F2-490C-9037-0BD38C7BFB0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371C6D21-FFCB-4F1F-B4E5-D6FD518E88EE}" type="presOf" srcId="{1F603C45-D35E-4948-9009-D7C94A8C1435}" destId="{45C12075-D00F-442E-A6A9-C54BDB913377}" srcOrd="0" destOrd="0" presId="urn:microsoft.com/office/officeart/2005/8/layout/vList2"/>
    <dgm:cxn modelId="{2C014A22-DB82-42CD-8D37-3C2ED5D3426D}" srcId="{8358F112-1D6F-44C5-AF73-A5EEB7AA45FA}" destId="{B50812C8-80F2-490C-9037-0BD38C7BFB0D}" srcOrd="8" destOrd="0" parTransId="{266074CD-B9AD-4397-B112-2B436D8DE8E3}" sibTransId="{1874C836-D8E5-4E6F-AEF4-03B61705FE42}"/>
    <dgm:cxn modelId="{3F8B2B29-AB46-4133-82D0-B9E71F8852B0}" type="presOf" srcId="{EF58EE48-19FC-4408-9181-BFCA2A4860F9}" destId="{43F1FC81-8D6D-45F9-ABC0-1E2217EF660A}" srcOrd="0" destOrd="0" presId="urn:microsoft.com/office/officeart/2005/8/layout/vList2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454566A7-9E83-4C61-9A41-6965E6AE80EF}" srcId="{8358F112-1D6F-44C5-AF73-A5EEB7AA45FA}" destId="{EF58EE48-19FC-4408-9181-BFCA2A4860F9}" srcOrd="7" destOrd="0" parTransId="{0F4123BB-CFA3-4EB8-B1C4-050BFFDF308C}" sibTransId="{F67F17D6-8C73-4082-9E0C-53FAFC716956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CC0E68D0-FC6D-4351-801D-C226B33763E1}" srcId="{8358F112-1D6F-44C5-AF73-A5EEB7AA45FA}" destId="{1F603C45-D35E-4948-9009-D7C94A8C1435}" srcOrd="5" destOrd="0" parTransId="{EE555CD1-BCF1-4157-9D1D-F25B22F9F551}" sibTransId="{2F97ECAD-E528-4032-8363-66279D481FFB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420287EB-038A-4950-A7B4-DAB007E81D41}" srcId="{8358F112-1D6F-44C5-AF73-A5EEB7AA45FA}" destId="{6EEC304E-C43F-429B-9487-D769D2AAC96B}" srcOrd="6" destOrd="0" parTransId="{8406D863-E0E5-4991-9CB8-C240BBC98415}" sibTransId="{EE1FAB91-C707-4713-91D1-6E6C7C4B0708}"/>
    <dgm:cxn modelId="{00B667F5-0784-4833-9449-902FBFCC94E8}" type="presOf" srcId="{6EEC304E-C43F-429B-9487-D769D2AAC96B}" destId="{B4805A6C-61F0-4326-A611-F9AEFC87F74E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5A0D0FA0-1EAA-40F9-A4F7-436CDD916C7E}" type="presParOf" srcId="{FA152123-58CE-48F0-AD32-399CCFB0B709}" destId="{45C12075-D00F-442E-A6A9-C54BDB913377}" srcOrd="10" destOrd="0" presId="urn:microsoft.com/office/officeart/2005/8/layout/vList2"/>
    <dgm:cxn modelId="{07680A78-AFA7-409E-9523-3ECF934D3169}" type="presParOf" srcId="{FA152123-58CE-48F0-AD32-399CCFB0B709}" destId="{39078FF2-F1EC-40C3-BAAF-B7E0186B9F1D}" srcOrd="11" destOrd="0" presId="urn:microsoft.com/office/officeart/2005/8/layout/vList2"/>
    <dgm:cxn modelId="{FF7EBE03-2E88-4768-8E97-0D1F956B4421}" type="presParOf" srcId="{FA152123-58CE-48F0-AD32-399CCFB0B709}" destId="{B4805A6C-61F0-4326-A611-F9AEFC87F74E}" srcOrd="12" destOrd="0" presId="urn:microsoft.com/office/officeart/2005/8/layout/vList2"/>
    <dgm:cxn modelId="{073123FF-89DC-41C4-B6B4-601DC1C07328}" type="presParOf" srcId="{FA152123-58CE-48F0-AD32-399CCFB0B709}" destId="{B344A94C-EB1F-476D-8220-995E76B5C7AA}" srcOrd="13" destOrd="0" presId="urn:microsoft.com/office/officeart/2005/8/layout/vList2"/>
    <dgm:cxn modelId="{14285E11-3875-4911-B355-B84D1825BC1D}" type="presParOf" srcId="{FA152123-58CE-48F0-AD32-399CCFB0B709}" destId="{43F1FC81-8D6D-45F9-ABC0-1E2217EF660A}" srcOrd="14" destOrd="0" presId="urn:microsoft.com/office/officeart/2005/8/layout/vList2"/>
    <dgm:cxn modelId="{7441373A-B0E7-4CCA-8540-832128A9A5ED}" type="presParOf" srcId="{FA152123-58CE-48F0-AD32-399CCFB0B709}" destId="{C2B090C9-1BF4-4F72-A86A-6F6CFD46D701}" srcOrd="15" destOrd="0" presId="urn:microsoft.com/office/officeart/2005/8/layout/vList2"/>
    <dgm:cxn modelId="{F979FD33-EEC6-4601-B9A6-F7846D11685D}" type="presParOf" srcId="{FA152123-58CE-48F0-AD32-399CCFB0B709}" destId="{56822E35-C193-43A7-8AA0-3E3F8B75E6A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11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1" dirty="0">
              <a:latin typeface="Agency FB" panose="020B0503020202020204" pitchFamily="34" charset="0"/>
            </a:rPr>
            <a:t>– 15.</a:t>
          </a:r>
          <a:r>
            <a:rPr lang="id-ID" sz="2800" b="1" dirty="0">
              <a:latin typeface="Agency FB" panose="020B0503020202020204" pitchFamily="34" charset="0"/>
            </a:rPr>
            <a:t> </a:t>
          </a:r>
          <a:r>
            <a:rPr lang="id-ID" sz="2800" b="0" dirty="0">
              <a:latin typeface="Agency FB" panose="020B0503020202020204" pitchFamily="34" charset="0"/>
            </a:rPr>
            <a:t>Implementasi (CRUD</a:t>
          </a:r>
          <a:r>
            <a:rPr lang="en-US" sz="2800" b="0" dirty="0">
              <a:latin typeface="Agency FB" panose="020B0503020202020204" pitchFamily="34" charset="0"/>
            </a:rPr>
            <a:t>, Login, Template Parsing</a:t>
          </a:r>
          <a:r>
            <a:rPr lang="id-ID" sz="2800" b="0" dirty="0">
              <a:latin typeface="Agency FB" panose="020B0503020202020204" pitchFamily="34" charset="0"/>
            </a:rPr>
            <a:t>)</a:t>
          </a: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6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Javascript</a:t>
          </a: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10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Function</a:t>
          </a: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58A7C433-FDDE-421D-AB06-F6CAC1ABBA2F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17.</a:t>
          </a:r>
          <a:r>
            <a:rPr lang="en-US" sz="2800" b="0" dirty="0">
              <a:latin typeface="Agency FB" panose="020B0503020202020204" pitchFamily="34" charset="0"/>
            </a:rPr>
            <a:t> 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327E8E02-A54A-4312-BF33-FF265C068203}" type="parTrans" cxnId="{562A4640-4A45-4DD6-817F-DE17698E3633}">
      <dgm:prSet/>
      <dgm:spPr/>
      <dgm:t>
        <a:bodyPr/>
        <a:lstStyle/>
        <a:p>
          <a:endParaRPr lang="en-ID"/>
        </a:p>
      </dgm:t>
    </dgm:pt>
    <dgm:pt modelId="{5D963E43-9AAD-4ED3-B198-6B7C39B8C341}" type="sibTrans" cxnId="{562A4640-4A45-4DD6-817F-DE17698E3633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6F268465-018D-415F-9342-5F99EA4F989A}" type="pres">
      <dgm:prSet presAssocID="{A8758CBD-2F5C-468E-AF8A-A294A393DC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09C2E3-455C-489D-979E-43371C128A15}" type="pres">
      <dgm:prSet presAssocID="{7C430DA0-B913-451B-A53D-59E09BFA30CD}" presName="spacer" presStyleCnt="0"/>
      <dgm:spPr/>
    </dgm:pt>
    <dgm:pt modelId="{6D91ED1E-1C01-4CEA-BA64-500F855B3639}" type="pres">
      <dgm:prSet presAssocID="{58A7C433-FDDE-421D-AB06-F6CAC1ABBA2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562A4640-4A45-4DD6-817F-DE17698E3633}" srcId="{8358F112-1D6F-44C5-AF73-A5EEB7AA45FA}" destId="{58A7C433-FDDE-421D-AB06-F6CAC1ABBA2F}" srcOrd="3" destOrd="0" parTransId="{327E8E02-A54A-4312-BF33-FF265C068203}" sibTransId="{5D963E43-9AAD-4ED3-B198-6B7C39B8C341}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2091D6BB-0351-4DD8-9FCF-D80FE0749825}" type="presOf" srcId="{58A7C433-FDDE-421D-AB06-F6CAC1ABBA2F}" destId="{6D91ED1E-1C01-4CEA-BA64-500F855B36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D4F919A5-1F72-49A0-8C13-6044F2E8A653}" type="presParOf" srcId="{FA152123-58CE-48F0-AD32-399CCFB0B709}" destId="{6D91ED1E-1C01-4CEA-BA64-500F855B363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773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01. </a:t>
          </a:r>
          <a:r>
            <a:rPr lang="id-ID" sz="2800" b="0" kern="1200" dirty="0">
              <a:latin typeface="Agency FB" panose="020B0503020202020204" pitchFamily="34" charset="0"/>
            </a:rPr>
            <a:t>Satuan Acara Perkuliahan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688" y="26461"/>
        <a:ext cx="4163025" cy="474849"/>
      </dsp:txXfrm>
    </dsp:sp>
    <dsp:sp modelId="{2B0E2AB5-C119-4743-96E1-6DE15C2A42E9}">
      <dsp:nvSpPr>
        <dsp:cNvPr id="0" name=""/>
        <dsp:cNvSpPr/>
      </dsp:nvSpPr>
      <dsp:spPr>
        <a:xfrm>
          <a:off x="0" y="538361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Pengantar Pemrograman Web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688" y="564049"/>
        <a:ext cx="4163025" cy="474849"/>
      </dsp:txXfrm>
    </dsp:sp>
    <dsp:sp modelId="{EBF2DBB0-09AC-46B7-9297-8EC140618313}">
      <dsp:nvSpPr>
        <dsp:cNvPr id="0" name=""/>
        <dsp:cNvSpPr/>
      </dsp:nvSpPr>
      <dsp:spPr>
        <a:xfrm>
          <a:off x="0" y="1075950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Dasar </a:t>
          </a:r>
          <a:r>
            <a:rPr lang="en-US" sz="2800" b="0" kern="1200" dirty="0" err="1">
              <a:latin typeface="Agency FB" panose="020B0503020202020204" pitchFamily="34" charset="0"/>
            </a:rPr>
            <a:t>Pemrograman</a:t>
          </a:r>
          <a:r>
            <a:rPr lang="en-US" sz="2800" b="0" kern="1200" dirty="0">
              <a:latin typeface="Agency FB" panose="020B0503020202020204" pitchFamily="34" charset="0"/>
            </a:rPr>
            <a:t> PHP</a:t>
          </a:r>
        </a:p>
      </dsp:txBody>
      <dsp:txXfrm>
        <a:off x="25688" y="1101638"/>
        <a:ext cx="4163025" cy="474849"/>
      </dsp:txXfrm>
    </dsp:sp>
    <dsp:sp modelId="{E6B7A12E-D792-4506-9B2A-818D9EC2E909}">
      <dsp:nvSpPr>
        <dsp:cNvPr id="0" name=""/>
        <dsp:cNvSpPr/>
      </dsp:nvSpPr>
      <dsp:spPr>
        <a:xfrm>
          <a:off x="0" y="1613538"/>
          <a:ext cx="4214401" cy="526225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4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Sequence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1639226"/>
        <a:ext cx="4163025" cy="474849"/>
      </dsp:txXfrm>
    </dsp:sp>
    <dsp:sp modelId="{9498D6D7-D1DE-4880-A122-141F0CC4C4C8}">
      <dsp:nvSpPr>
        <dsp:cNvPr id="0" name=""/>
        <dsp:cNvSpPr/>
      </dsp:nvSpPr>
      <dsp:spPr>
        <a:xfrm>
          <a:off x="0" y="2151126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5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Condition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2176814"/>
        <a:ext cx="4163025" cy="474849"/>
      </dsp:txXfrm>
    </dsp:sp>
    <dsp:sp modelId="{45C12075-D00F-442E-A6A9-C54BDB913377}">
      <dsp:nvSpPr>
        <dsp:cNvPr id="0" name=""/>
        <dsp:cNvSpPr/>
      </dsp:nvSpPr>
      <dsp:spPr>
        <a:xfrm>
          <a:off x="0" y="2688714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06.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Looping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2714402"/>
        <a:ext cx="4163025" cy="474849"/>
      </dsp:txXfrm>
    </dsp:sp>
    <dsp:sp modelId="{B4805A6C-61F0-4326-A611-F9AEFC87F74E}">
      <dsp:nvSpPr>
        <dsp:cNvPr id="0" name=""/>
        <dsp:cNvSpPr/>
      </dsp:nvSpPr>
      <dsp:spPr>
        <a:xfrm>
          <a:off x="0" y="3226303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07. </a:t>
          </a:r>
          <a:r>
            <a:rPr lang="id-ID" sz="2800" b="0" kern="1200" dirty="0">
              <a:latin typeface="Agency FB" panose="020B0503020202020204" pitchFamily="34" charset="0"/>
            </a:rPr>
            <a:t>Array</a:t>
          </a:r>
        </a:p>
      </dsp:txBody>
      <dsp:txXfrm>
        <a:off x="25688" y="3251991"/>
        <a:ext cx="4163025" cy="474849"/>
      </dsp:txXfrm>
    </dsp:sp>
    <dsp:sp modelId="{43F1FC81-8D6D-45F9-ABC0-1E2217EF660A}">
      <dsp:nvSpPr>
        <dsp:cNvPr id="0" name=""/>
        <dsp:cNvSpPr/>
      </dsp:nvSpPr>
      <dsp:spPr>
        <a:xfrm>
          <a:off x="0" y="3763891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08.</a:t>
          </a:r>
          <a:r>
            <a:rPr lang="en-US" sz="2800" b="0" kern="1200" dirty="0">
              <a:latin typeface="Agency FB" panose="020B0503020202020204" pitchFamily="34" charset="0"/>
            </a:rPr>
            <a:t> Form and Exception Handling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3789579"/>
        <a:ext cx="4163025" cy="474849"/>
      </dsp:txXfrm>
    </dsp:sp>
    <dsp:sp modelId="{56822E35-C193-43A7-8AA0-3E3F8B75E6AF}">
      <dsp:nvSpPr>
        <dsp:cNvPr id="0" name=""/>
        <dsp:cNvSpPr/>
      </dsp:nvSpPr>
      <dsp:spPr>
        <a:xfrm>
          <a:off x="0" y="4301479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09. </a:t>
          </a:r>
          <a:r>
            <a:rPr lang="en-US" sz="2800" b="0" kern="1200" dirty="0">
              <a:latin typeface="Agency FB" panose="020B0503020202020204" pitchFamily="34" charset="0"/>
            </a:rPr>
            <a:t>UTS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4327167"/>
        <a:ext cx="4163025" cy="47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3373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10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Function</a:t>
          </a:r>
        </a:p>
      </dsp:txBody>
      <dsp:txXfrm>
        <a:off x="52831" y="86570"/>
        <a:ext cx="4108739" cy="976588"/>
      </dsp:txXfrm>
    </dsp:sp>
    <dsp:sp modelId="{AADA161B-0E44-4493-B862-AA188302F13F}">
      <dsp:nvSpPr>
        <dsp:cNvPr id="0" name=""/>
        <dsp:cNvSpPr/>
      </dsp:nvSpPr>
      <dsp:spPr>
        <a:xfrm>
          <a:off x="0" y="125998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11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1" kern="1200" dirty="0">
              <a:latin typeface="Agency FB" panose="020B0503020202020204" pitchFamily="34" charset="0"/>
            </a:rPr>
            <a:t>– 15.</a:t>
          </a:r>
          <a:r>
            <a:rPr lang="id-ID" sz="2800" b="1" kern="1200" dirty="0">
              <a:latin typeface="Agency FB" panose="020B0503020202020204" pitchFamily="34" charset="0"/>
            </a:rPr>
            <a:t> </a:t>
          </a:r>
          <a:r>
            <a:rPr lang="id-ID" sz="2800" b="0" kern="1200" dirty="0">
              <a:latin typeface="Agency FB" panose="020B0503020202020204" pitchFamily="34" charset="0"/>
            </a:rPr>
            <a:t>Implementasi (CRUD</a:t>
          </a:r>
          <a:r>
            <a:rPr lang="en-US" sz="2800" b="0" kern="1200" dirty="0">
              <a:latin typeface="Agency FB" panose="020B0503020202020204" pitchFamily="34" charset="0"/>
            </a:rPr>
            <a:t>, Login, Template Parsing</a:t>
          </a:r>
          <a:r>
            <a:rPr lang="id-ID" sz="2800" b="0" kern="1200" dirty="0">
              <a:latin typeface="Agency FB" panose="020B0503020202020204" pitchFamily="34" charset="0"/>
            </a:rPr>
            <a:t>)</a:t>
          </a:r>
        </a:p>
      </dsp:txBody>
      <dsp:txXfrm>
        <a:off x="52831" y="1312820"/>
        <a:ext cx="4108739" cy="976588"/>
      </dsp:txXfrm>
    </dsp:sp>
    <dsp:sp modelId="{F4223B3F-7A5F-4B4B-BB64-825656D9084A}">
      <dsp:nvSpPr>
        <dsp:cNvPr id="0" name=""/>
        <dsp:cNvSpPr/>
      </dsp:nvSpPr>
      <dsp:spPr>
        <a:xfrm>
          <a:off x="0" y="248624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6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Javascript</a:t>
          </a:r>
        </a:p>
      </dsp:txBody>
      <dsp:txXfrm>
        <a:off x="52831" y="2539071"/>
        <a:ext cx="4108739" cy="976588"/>
      </dsp:txXfrm>
    </dsp:sp>
    <dsp:sp modelId="{6D91ED1E-1C01-4CEA-BA64-500F855B3639}">
      <dsp:nvSpPr>
        <dsp:cNvPr id="0" name=""/>
        <dsp:cNvSpPr/>
      </dsp:nvSpPr>
      <dsp:spPr>
        <a:xfrm>
          <a:off x="0" y="371249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17.</a:t>
          </a:r>
          <a:r>
            <a:rPr lang="en-US" sz="2800" b="0" kern="1200" dirty="0">
              <a:latin typeface="Agency FB" panose="020B0503020202020204" pitchFamily="34" charset="0"/>
            </a:rPr>
            <a:t> 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3765321"/>
        <a:ext cx="4108739" cy="976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31/08/2019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7FB566-FBD7-42C2-A68F-F924D425BE22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F05E50-BB67-4816-BD56-D3531B94C6AD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314E29-A8F6-4AEF-A632-BF14CCED7E5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A1303E6-C4D9-4A80-A18C-1A646936B160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2C33D1-A123-4B0C-B40B-2194873A5F8C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1973D7-6B77-456A-825F-4176E9735CE4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50305BF-A354-45AB-A5E6-45F4E762FEC7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1FD71F-F442-4335-AFE1-26C4427EF004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E4B712-E3A5-4D6C-8BD9-DEE7EBBE7BA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B5BEFC-AFD7-4B4D-9406-84F12C7A0504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722DA7-7375-43D1-9E32-22ACE7CED116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D4A5240-A468-4AA3-824B-6A742CAD5BEC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F4F2060-7889-4ADB-9358-CD020033E209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750F6F-F7ED-40EA-8F42-3072D798F56D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3FEE33-8D50-4370-814F-54CC2479086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bbad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en-US" sz="3200" dirty="0" err="1">
                <a:solidFill>
                  <a:prstClr val="black"/>
                </a:solidFill>
              </a:rPr>
              <a:t>Teguh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Pribadi</a:t>
            </a:r>
            <a:endParaRPr lang="en-US" sz="3200" dirty="0">
              <a:solidFill>
                <a:prstClr val="black"/>
              </a:solidFill>
            </a:endParaRPr>
          </a:p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en-ID" dirty="0">
                <a:solidFill>
                  <a:prstClr val="white">
                    <a:lumMod val="65000"/>
                  </a:prst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https://github.com/pribbadi</a:t>
            </a: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 || 082 337 475 885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 WEB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>
                <a:solidFill>
                  <a:srgbClr val="0070C0"/>
                </a:solidFill>
              </a:rPr>
              <a:t>0</a:t>
            </a:r>
            <a:r>
              <a:rPr lang="en-US" sz="3600" dirty="0">
                <a:solidFill>
                  <a:srgbClr val="0070C0"/>
                </a:solidFill>
              </a:rPr>
              <a:t>4. </a:t>
            </a:r>
            <a:r>
              <a:rPr lang="en-US" sz="3600" dirty="0" err="1">
                <a:solidFill>
                  <a:srgbClr val="0070C0"/>
                </a:solidFill>
              </a:rPr>
              <a:t>Logika</a:t>
            </a:r>
            <a:r>
              <a:rPr lang="en-US" sz="3600" dirty="0">
                <a:solidFill>
                  <a:srgbClr val="0070C0"/>
                </a:solidFill>
              </a:rPr>
              <a:t> Sequence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265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Andrea Tar. 2012. PHP and MySQL 24-Hour Trainer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2012. PHP &amp; MySQL- The Missing Manual.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2013. PHP &amp; MySQL- The Missing Manual, 2nd Edition.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Deitel</a:t>
            </a:r>
            <a:r>
              <a:rPr lang="en-US" sz="1780" dirty="0"/>
              <a:t>, Harvey and Paul </a:t>
            </a:r>
            <a:r>
              <a:rPr lang="en-US" sz="1780" dirty="0" err="1"/>
              <a:t>Deitel</a:t>
            </a:r>
            <a:r>
              <a:rPr lang="en-US" sz="1780" dirty="0"/>
              <a:t>. 2007. Internet &amp; World Wide Web, How to Program. 4th Edition. Prentice Hall</a:t>
            </a:r>
            <a:endParaRPr lang="it-IT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Fadila, Armando dkk. Pro PHP Application Performance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Gilmore, W. Jason.  2010. Beginning </a:t>
            </a:r>
            <a:r>
              <a:rPr lang="en-US" sz="1780" dirty="0" err="1"/>
              <a:t>php</a:t>
            </a:r>
            <a:r>
              <a:rPr lang="en-US" sz="1780" dirty="0"/>
              <a:t> and </a:t>
            </a:r>
            <a:r>
              <a:rPr lang="en-US" sz="1780" dirty="0" err="1"/>
              <a:t>mysql</a:t>
            </a:r>
            <a:r>
              <a:rPr lang="en-US" sz="1780" dirty="0"/>
              <a:t> from novice to professional, 4th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Head First PHP &amp;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Kroenke, David. 2013. Database Processing 12th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Lamandi</a:t>
            </a:r>
            <a:r>
              <a:rPr lang="en-US" sz="1780" dirty="0"/>
              <a:t>, BB </a:t>
            </a:r>
            <a:r>
              <a:rPr lang="en-US" sz="1780" dirty="0" err="1"/>
              <a:t>dkk</a:t>
            </a:r>
            <a:r>
              <a:rPr lang="en-US" sz="1780" dirty="0"/>
              <a:t>. 2009. AJAX and PHP Building Modern Web Applications, 2nd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LesLie. Web Standards Mastering HTML5, CSS3, dan XML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Loka Dwiartara. Menyelam dan Menaklukan Samudra PHP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Michcel, Lorna Jane. PHP Web Services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Mysql Official. 2016. MySQL 5.7 Reference Manual-en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Official. php_manual_en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PHP6 and MySQL Bible by Steve </a:t>
            </a:r>
            <a:r>
              <a:rPr lang="en-US" sz="1780" dirty="0" err="1"/>
              <a:t>Suehring</a:t>
            </a:r>
            <a:endParaRPr lang="id-ID" sz="178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392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Power, David. PHP Solutions, 3rd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Powers, David. 2010. PHP Solutions Dynamic Web Design Made Easy 2nd Edition. </a:t>
            </a:r>
            <a:r>
              <a:rPr lang="en-US" sz="1780" dirty="0" err="1"/>
              <a:t>Friendsoft-Apress</a:t>
            </a:r>
            <a:r>
              <a:rPr lang="en-US" sz="1780" dirty="0"/>
              <a:t> company-USA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Robert W. Sebesta. 2014. Programming the World Wide Web 2014 (8th Edition). Addison 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Rochkin Mark. 2013. Expert PHP and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Rosihanari. Basic PHP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Ruehning, dkk. php_mysql_javascript__html5_all-in-one_for_dummies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Sams.Sams.Teach.Yourself.PHP.MySQL.and.Apache.All-in-One.ISBN0672326205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Solichin, Achmad. Pemrograman Web dengan PHP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Tatro, Kvein, dkk. 2013. Programming PHP, 3rd Edition.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Tutorialpoints.com - mysql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Valade</a:t>
            </a:r>
            <a:r>
              <a:rPr lang="en-US" sz="1780" dirty="0"/>
              <a:t>, Janet. PHP &amp; MySQL Web Development All-in-One Desk Reference For Dummies. </a:t>
            </a:r>
            <a:r>
              <a:rPr lang="en-US" sz="1780" dirty="0" err="1"/>
              <a:t>CanadaWiley</a:t>
            </a:r>
            <a:r>
              <a:rPr lang="en-US" sz="1780" dirty="0"/>
              <a:t> </a:t>
            </a:r>
            <a:r>
              <a:rPr lang="en-US" sz="1780" dirty="0" err="1"/>
              <a:t>Publishing,Inc</a:t>
            </a:r>
            <a:r>
              <a:rPr lang="en-US" sz="1780" dirty="0"/>
              <a:t> 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W3Schools Offline 2018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Wahono, Romi Satria. dasar-php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Welling, Luke and Laura Thomson. 2015. Welling php mysql web 3rd. USA - Sam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Widigdo, Anon Kuncoro. 2003. php dan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Zandstra</a:t>
            </a:r>
            <a:r>
              <a:rPr lang="en-US" sz="1780" dirty="0"/>
              <a:t>, Matt. PHP Objects, Patterns, and Practice, 4th Edition</a:t>
            </a:r>
            <a:endParaRPr lang="it-IT" sz="1780" dirty="0"/>
          </a:p>
        </p:txBody>
      </p:sp>
    </p:spTree>
    <p:extLst>
      <p:ext uri="{BB962C8B-B14F-4D97-AF65-F5344CB8AC3E}">
        <p14:creationId xmlns:p14="http://schemas.microsoft.com/office/powerpoint/2010/main" val="92362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Pemrograman</a:t>
            </a:r>
            <a:r>
              <a:rPr lang="en-US" b="1" dirty="0"/>
              <a:t> Web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2854363D-DC99-41F8-8D94-8F90494E28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8038853"/>
              </p:ext>
            </p:extLst>
          </p:nvPr>
        </p:nvGraphicFramePr>
        <p:xfrm>
          <a:off x="167099" y="1761892"/>
          <a:ext cx="4214401" cy="482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177D597-B429-45F8-AE18-527F0A9B60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237845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A408-E455-461B-8F50-409F7E14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n-NO" b="1" dirty="0"/>
              <a:t>04. Logika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108A-CF8C-453B-9484-B5A4EEF1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fr-FR" dirty="0">
                <a:latin typeface="Agency FB" panose="020B0503020202020204" pitchFamily="34" charset="0"/>
              </a:rPr>
              <a:t>SE/SI, Pseudocode, </a:t>
            </a:r>
            <a:r>
              <a:rPr lang="fr-FR" dirty="0" err="1">
                <a:latin typeface="Agency FB" panose="020B0503020202020204" pitchFamily="34" charset="0"/>
              </a:rPr>
              <a:t>Flowchart</a:t>
            </a:r>
            <a:r>
              <a:rPr lang="fr-FR" dirty="0">
                <a:latin typeface="Agency FB" panose="020B0503020202020204" pitchFamily="34" charset="0"/>
              </a:rPr>
              <a:t> </a:t>
            </a:r>
            <a:r>
              <a:rPr lang="fr-FR" dirty="0" err="1">
                <a:latin typeface="Agency FB" panose="020B0503020202020204" pitchFamily="34" charset="0"/>
              </a:rPr>
              <a:t>Sequence</a:t>
            </a:r>
            <a:endParaRPr lang="en-US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Script Sequence</a:t>
            </a:r>
          </a:p>
        </p:txBody>
      </p:sp>
    </p:spTree>
    <p:extLst>
      <p:ext uri="{BB962C8B-B14F-4D97-AF65-F5344CB8AC3E}">
        <p14:creationId xmlns:p14="http://schemas.microsoft.com/office/powerpoint/2010/main" val="145499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809F6A9-3E11-4940-A2C5-B203CB274A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" t="24410" r="55981" b="37795"/>
          <a:stretch/>
        </p:blipFill>
        <p:spPr bwMode="auto">
          <a:xfrm>
            <a:off x="261256" y="1"/>
            <a:ext cx="6458867" cy="6591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D3C6D-AC67-4D68-875E-D56B54AB4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5952931"/>
            <a:ext cx="8534400" cy="565726"/>
          </a:xfrm>
        </p:spPr>
        <p:txBody>
          <a:bodyPr/>
          <a:lstStyle/>
          <a:p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id-ID" dirty="0"/>
              <a:t>s</a:t>
            </a:r>
            <a:r>
              <a:rPr lang="en-US" dirty="0"/>
              <a:t>e</a:t>
            </a:r>
            <a:r>
              <a:rPr lang="id-ID" dirty="0"/>
              <a:t>c</a:t>
            </a:r>
            <a:r>
              <a:rPr lang="en-US" dirty="0"/>
              <a:t>a</a:t>
            </a:r>
            <a:r>
              <a:rPr lang="id-ID" dirty="0"/>
              <a:t>r</a:t>
            </a:r>
            <a:r>
              <a:rPr lang="en-US" dirty="0"/>
              <a:t>a</a:t>
            </a:r>
            <a:r>
              <a:rPr lang="id-ID" dirty="0"/>
              <a:t> </a:t>
            </a:r>
            <a:r>
              <a:rPr lang="en-US" dirty="0" err="1"/>
              <a:t>berurutan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1064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803E-AEC3-4444-89C5-6D6E0C5C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SE/SI, Pseudocode, Flowchart Sequence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7BE3F-9378-4C94-A79A-51B5CC8E8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4013" indent="-354013">
              <a:buFont typeface="+mj-lt"/>
              <a:buAutoNum type="alphaL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0919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E06F-2E17-4C3B-AC55-A3309FB4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SE/SI, Pseudocode, Flowchart Sequence</a:t>
            </a:r>
            <a:br>
              <a:rPr lang="en-US" dirty="0"/>
            </a:br>
            <a:endParaRPr lang="en-I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015277-C4EB-49EC-9D3C-C63D5BC2A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16" y="1198719"/>
            <a:ext cx="4524143" cy="2403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SE/SI</a:t>
            </a:r>
          </a:p>
          <a:p>
            <a:pPr marL="349250" indent="-349250">
              <a:buFont typeface="+mj-lt"/>
              <a:buAutoNum type="alphaLcPeriod"/>
            </a:pPr>
            <a:r>
              <a:rPr lang="en-US" sz="2400" dirty="0" err="1"/>
              <a:t>Masukan</a:t>
            </a:r>
            <a:r>
              <a:rPr lang="en-US" sz="2400" dirty="0"/>
              <a:t>/input </a:t>
            </a:r>
            <a:r>
              <a:rPr lang="en-US" sz="2400" b="1" dirty="0">
                <a:solidFill>
                  <a:srgbClr val="FF0000"/>
                </a:solidFill>
              </a:rPr>
              <a:t>jari2</a:t>
            </a:r>
          </a:p>
          <a:p>
            <a:pPr marL="349250" indent="-349250">
              <a:buFont typeface="+mj-lt"/>
              <a:buAutoNum type="alphaLcPeriod"/>
            </a:pPr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rumus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8000"/>
                </a:solidFill>
              </a:rPr>
              <a:t>luas</a:t>
            </a:r>
            <a:r>
              <a:rPr lang="en-US" sz="2400" b="1" dirty="0">
                <a:solidFill>
                  <a:srgbClr val="008000"/>
                </a:solidFill>
              </a:rPr>
              <a:t> </a:t>
            </a:r>
            <a:r>
              <a:rPr lang="en-US" sz="2400" b="1" dirty="0" err="1">
                <a:solidFill>
                  <a:srgbClr val="008000"/>
                </a:solidFill>
              </a:rPr>
              <a:t>lingkaran</a:t>
            </a:r>
            <a:r>
              <a:rPr lang="en-US" sz="2400" dirty="0"/>
              <a:t>= </a:t>
            </a:r>
            <a:r>
              <a:rPr lang="en-US" sz="2400" b="1" dirty="0"/>
              <a:t>phi</a:t>
            </a:r>
            <a:r>
              <a:rPr lang="en-US" sz="2400" dirty="0"/>
              <a:t>*</a:t>
            </a:r>
            <a:r>
              <a:rPr lang="en-US" sz="2400" b="1" dirty="0">
                <a:solidFill>
                  <a:srgbClr val="FF0000"/>
                </a:solidFill>
              </a:rPr>
              <a:t>jari2</a:t>
            </a:r>
            <a:r>
              <a:rPr lang="en-US" sz="2400" dirty="0"/>
              <a:t>*</a:t>
            </a:r>
            <a:r>
              <a:rPr lang="en-US" sz="2400" b="1" dirty="0">
                <a:solidFill>
                  <a:srgbClr val="FF0000"/>
                </a:solidFill>
              </a:rPr>
              <a:t>jari2</a:t>
            </a:r>
          </a:p>
          <a:p>
            <a:pPr marL="349250" indent="-349250">
              <a:buFont typeface="+mj-lt"/>
              <a:buAutoNum type="alphaLcPeriod"/>
            </a:pPr>
            <a:r>
              <a:rPr lang="en-US" sz="2400" dirty="0"/>
              <a:t>Output </a:t>
            </a:r>
            <a:r>
              <a:rPr lang="en-US" sz="2400" b="1" dirty="0" err="1">
                <a:solidFill>
                  <a:srgbClr val="008000"/>
                </a:solidFill>
              </a:rPr>
              <a:t>luas</a:t>
            </a:r>
            <a:r>
              <a:rPr lang="en-US" sz="2400" b="1" dirty="0">
                <a:solidFill>
                  <a:srgbClr val="008000"/>
                </a:solidFill>
              </a:rPr>
              <a:t> </a:t>
            </a:r>
            <a:r>
              <a:rPr lang="en-US" sz="2400" b="1" dirty="0" err="1">
                <a:solidFill>
                  <a:srgbClr val="008000"/>
                </a:solidFill>
              </a:rPr>
              <a:t>lingkaran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719419-3C7E-461A-AF88-86BA43349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58" y="1658981"/>
            <a:ext cx="4001626" cy="48596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AC459A-37AA-48B3-B0CA-84C46C2E4E57}"/>
              </a:ext>
            </a:extLst>
          </p:cNvPr>
          <p:cNvSpPr txBox="1">
            <a:spLocks/>
          </p:cNvSpPr>
          <p:nvPr/>
        </p:nvSpPr>
        <p:spPr>
          <a:xfrm>
            <a:off x="309117" y="3702505"/>
            <a:ext cx="4524142" cy="220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/>
              <a:t>PSEUDOCODE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jari2;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luling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=phi*jari2*jari2;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luling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C2D19B-58C8-46D4-9094-F2960DCC1A8F}"/>
              </a:ext>
            </a:extLst>
          </p:cNvPr>
          <p:cNvSpPr txBox="1">
            <a:spLocks/>
          </p:cNvSpPr>
          <p:nvPr/>
        </p:nvSpPr>
        <p:spPr>
          <a:xfrm>
            <a:off x="4833258" y="1198719"/>
            <a:ext cx="4001626" cy="4560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03321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3AC1-FFF8-43A2-BE00-0FA80819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Script Sequence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B12DB-A3CF-4139-96E8-12349DD61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070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15BD-DC75-470C-908A-6430597C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Script Sequence : </a:t>
            </a:r>
            <a:r>
              <a:rPr lang="en-US" dirty="0">
                <a:solidFill>
                  <a:srgbClr val="0070C0"/>
                </a:solidFill>
              </a:rPr>
              <a:t>a) </a:t>
            </a:r>
            <a:r>
              <a:rPr lang="en-US" dirty="0" err="1">
                <a:solidFill>
                  <a:srgbClr val="0070C0"/>
                </a:solidFill>
              </a:rPr>
              <a:t>mencari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luas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lingkaran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20038-005A-40CD-886F-E6FECED5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1DFF3-69CC-42D2-934E-F4D6DE134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5"/>
          <a:stretch/>
        </p:blipFill>
        <p:spPr>
          <a:xfrm>
            <a:off x="0" y="1162594"/>
            <a:ext cx="9144000" cy="53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5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15BD-DC75-470C-908A-6430597C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Script Sequence : </a:t>
            </a:r>
            <a:r>
              <a:rPr lang="en-US" dirty="0">
                <a:solidFill>
                  <a:srgbClr val="0070C0"/>
                </a:solidFill>
              </a:rPr>
              <a:t>b) </a:t>
            </a:r>
            <a:r>
              <a:rPr lang="en-US" dirty="0" err="1">
                <a:solidFill>
                  <a:srgbClr val="0070C0"/>
                </a:solidFill>
              </a:rPr>
              <a:t>mencari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luas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segitiga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20038-005A-40CD-886F-E6FECED5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F31B5-D8BF-4C10-8BCF-B36AEE79A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7" t="13317" r="2829" b="11445"/>
          <a:stretch/>
        </p:blipFill>
        <p:spPr>
          <a:xfrm>
            <a:off x="0" y="1250061"/>
            <a:ext cx="9144000" cy="526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56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4861</TotalTime>
  <Words>572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Agency FB</vt:lpstr>
      <vt:lpstr>Arial</vt:lpstr>
      <vt:lpstr>Calibri</vt:lpstr>
      <vt:lpstr>Calibri Light</vt:lpstr>
      <vt:lpstr>Courier New</vt:lpstr>
      <vt:lpstr>Rockwell</vt:lpstr>
      <vt:lpstr>Segoe UI Semilight</vt:lpstr>
      <vt:lpstr>Wingdings</vt:lpstr>
      <vt:lpstr>Office Theme</vt:lpstr>
      <vt:lpstr>PEMROGRAMAN WEB 04. Logika Sequence</vt:lpstr>
      <vt:lpstr>Pemrograman Web</vt:lpstr>
      <vt:lpstr>04. Logika Sequence</vt:lpstr>
      <vt:lpstr>PowerPoint Presentation</vt:lpstr>
      <vt:lpstr>1. SE/SI, Pseudocode, Flowchart Sequence</vt:lpstr>
      <vt:lpstr>SE/SI, Pseudocode, Flowchart Sequence </vt:lpstr>
      <vt:lpstr>2. Script Sequence</vt:lpstr>
      <vt:lpstr>Script Sequence : a) mencari luas lingkaran</vt:lpstr>
      <vt:lpstr>Script Sequence : b) mencari luas segitiga</vt:lpstr>
      <vt:lpstr>Referensi (1)</vt:lpstr>
      <vt:lpstr>Referensi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3996</cp:revision>
  <dcterms:created xsi:type="dcterms:W3CDTF">2016-09-02T03:38:50Z</dcterms:created>
  <dcterms:modified xsi:type="dcterms:W3CDTF">2019-08-31T03:43:03Z</dcterms:modified>
</cp:coreProperties>
</file>