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407" r:id="rId3"/>
    <p:sldId id="430" r:id="rId4"/>
    <p:sldId id="456" r:id="rId5"/>
    <p:sldId id="454" r:id="rId6"/>
    <p:sldId id="455" r:id="rId7"/>
    <p:sldId id="457" r:id="rId8"/>
    <p:sldId id="458" r:id="rId9"/>
    <p:sldId id="459" r:id="rId10"/>
    <p:sldId id="460" r:id="rId11"/>
    <p:sldId id="461" r:id="rId12"/>
    <p:sldId id="411" r:id="rId13"/>
    <p:sldId id="41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8" autoAdjust="0"/>
    <p:restoredTop sz="94543" autoAdjust="0"/>
  </p:normalViewPr>
  <p:slideViewPr>
    <p:cSldViewPr snapToGrid="0">
      <p:cViewPr varScale="1">
        <p:scale>
          <a:sx n="52" d="100"/>
          <a:sy n="52" d="100"/>
        </p:scale>
        <p:origin x="90" y="5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01. </a:t>
          </a:r>
          <a:r>
            <a:rPr lang="id-ID" sz="2800" b="0" dirty="0">
              <a:latin typeface="Agency FB" panose="020B0503020202020204" pitchFamily="34" charset="0"/>
            </a:rPr>
            <a:t>Satuan Acara Perkuliahan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6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600"/>
        </a:p>
      </dgm:t>
    </dgm:pt>
    <dgm:pt modelId="{AF33AACA-520F-4C78-A492-459906460AB8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2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id-ID" sz="2800" b="0" dirty="0">
              <a:latin typeface="Agency FB" panose="020B0503020202020204" pitchFamily="34" charset="0"/>
            </a:rPr>
            <a:t>Pengantar Pemrograman Web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6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600"/>
        </a:p>
      </dgm:t>
    </dgm:pt>
    <dgm:pt modelId="{CB240EB0-B7E3-4313-8BE6-86A373066FC0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4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Sequence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6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600"/>
        </a:p>
      </dgm:t>
    </dgm:pt>
    <dgm:pt modelId="{20C80331-3DF2-434B-B8AC-7634E5807512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5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Condition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6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600"/>
        </a:p>
      </dgm:t>
    </dgm:pt>
    <dgm:pt modelId="{6EEC304E-C43F-429B-9487-D769D2AAC96B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07. </a:t>
          </a:r>
          <a:r>
            <a:rPr lang="id-ID" sz="2800" b="0" dirty="0">
              <a:latin typeface="Agency FB" panose="020B0503020202020204" pitchFamily="34" charset="0"/>
            </a:rPr>
            <a:t>Array</a:t>
          </a:r>
        </a:p>
      </dgm:t>
    </dgm:pt>
    <dgm:pt modelId="{8406D863-E0E5-4991-9CB8-C240BBC98415}" type="parTrans" cxnId="{420287EB-038A-4950-A7B4-DAB007E81D41}">
      <dgm:prSet/>
      <dgm:spPr/>
      <dgm:t>
        <a:bodyPr/>
        <a:lstStyle/>
        <a:p>
          <a:endParaRPr lang="en-ID"/>
        </a:p>
      </dgm:t>
    </dgm:pt>
    <dgm:pt modelId="{EE1FAB91-C707-4713-91D1-6E6C7C4B0708}" type="sibTrans" cxnId="{420287EB-038A-4950-A7B4-DAB007E81D41}">
      <dgm:prSet/>
      <dgm:spPr/>
      <dgm:t>
        <a:bodyPr/>
        <a:lstStyle/>
        <a:p>
          <a:endParaRPr lang="en-ID"/>
        </a:p>
      </dgm:t>
    </dgm:pt>
    <dgm:pt modelId="{1F603C45-D35E-4948-9009-D7C94A8C1435}">
      <dgm:prSet custT="1"/>
      <dgm:spPr>
        <a:solidFill>
          <a:srgbClr val="FFC000"/>
        </a:solidFill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06.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Looping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EE555CD1-BCF1-4157-9D1D-F25B22F9F551}" type="parTrans" cxnId="{CC0E68D0-FC6D-4351-801D-C226B33763E1}">
      <dgm:prSet/>
      <dgm:spPr/>
      <dgm:t>
        <a:bodyPr/>
        <a:lstStyle/>
        <a:p>
          <a:endParaRPr lang="en-ID"/>
        </a:p>
      </dgm:t>
    </dgm:pt>
    <dgm:pt modelId="{2F97ECAD-E528-4032-8363-66279D481FFB}" type="sibTrans" cxnId="{CC0E68D0-FC6D-4351-801D-C226B33763E1}">
      <dgm:prSet/>
      <dgm:spPr/>
      <dgm:t>
        <a:bodyPr/>
        <a:lstStyle/>
        <a:p>
          <a:endParaRPr lang="en-ID"/>
        </a:p>
      </dgm:t>
    </dgm:pt>
    <dgm:pt modelId="{B50812C8-80F2-490C-9037-0BD38C7BFB0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09. </a:t>
          </a:r>
          <a:r>
            <a:rPr lang="en-US" sz="2800" b="0" dirty="0">
              <a:latin typeface="Agency FB" panose="020B0503020202020204" pitchFamily="34" charset="0"/>
            </a:rPr>
            <a:t>UTS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66074CD-B9AD-4397-B112-2B436D8DE8E3}" type="parTrans" cxnId="{2C014A22-DB82-42CD-8D37-3C2ED5D3426D}">
      <dgm:prSet/>
      <dgm:spPr/>
      <dgm:t>
        <a:bodyPr/>
        <a:lstStyle/>
        <a:p>
          <a:endParaRPr lang="en-ID"/>
        </a:p>
      </dgm:t>
    </dgm:pt>
    <dgm:pt modelId="{1874C836-D8E5-4E6F-AEF4-03B61705FE42}" type="sibTrans" cxnId="{2C014A22-DB82-42CD-8D37-3C2ED5D3426D}">
      <dgm:prSet/>
      <dgm:spPr/>
      <dgm:t>
        <a:bodyPr/>
        <a:lstStyle/>
        <a:p>
          <a:endParaRPr lang="en-ID"/>
        </a:p>
      </dgm:t>
    </dgm:pt>
    <dgm:pt modelId="{3687D782-6124-45EA-9A91-EB21C2D52BF0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3</a:t>
          </a:r>
          <a:r>
            <a:rPr lang="id-ID" sz="2800" b="1" dirty="0">
              <a:latin typeface="Agency FB" panose="020B0503020202020204" pitchFamily="34" charset="0"/>
            </a:rPr>
            <a:t>.</a:t>
          </a:r>
          <a:r>
            <a:rPr lang="en-US" sz="2800" b="1" dirty="0">
              <a:latin typeface="Agency FB" panose="020B0503020202020204" pitchFamily="34" charset="0"/>
            </a:rPr>
            <a:t> </a:t>
          </a:r>
          <a:r>
            <a:rPr lang="en-US" sz="2800" b="0" dirty="0">
              <a:latin typeface="Agency FB" panose="020B0503020202020204" pitchFamily="34" charset="0"/>
            </a:rPr>
            <a:t>Dasar </a:t>
          </a:r>
          <a:r>
            <a:rPr lang="en-US" sz="2800" b="0" dirty="0" err="1">
              <a:latin typeface="Agency FB" panose="020B0503020202020204" pitchFamily="34" charset="0"/>
            </a:rPr>
            <a:t>Pemrograman</a:t>
          </a:r>
          <a:r>
            <a:rPr lang="en-US" sz="2800" b="0" dirty="0">
              <a:latin typeface="Agency FB" panose="020B0503020202020204" pitchFamily="34" charset="0"/>
            </a:rPr>
            <a:t> PHP</a:t>
          </a: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/>
        </a:p>
      </dgm:t>
    </dgm:pt>
    <dgm:pt modelId="{EF58EE48-19FC-4408-9181-BFCA2A4860F9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08.</a:t>
          </a:r>
          <a:r>
            <a:rPr lang="en-US" sz="2800" b="0" dirty="0">
              <a:latin typeface="Agency FB" panose="020B0503020202020204" pitchFamily="34" charset="0"/>
            </a:rPr>
            <a:t> Form and Exception Handling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0F4123BB-CFA3-4EB8-B1C4-050BFFDF308C}" type="parTrans" cxnId="{454566A7-9E83-4C61-9A41-6965E6AE80EF}">
      <dgm:prSet/>
      <dgm:spPr/>
      <dgm:t>
        <a:bodyPr/>
        <a:lstStyle/>
        <a:p>
          <a:endParaRPr lang="en-ID"/>
        </a:p>
      </dgm:t>
    </dgm:pt>
    <dgm:pt modelId="{F67F17D6-8C73-4082-9E0C-53FAFC716956}" type="sibTrans" cxnId="{454566A7-9E83-4C61-9A41-6965E6AE80EF}">
      <dgm:prSet/>
      <dgm:spPr/>
      <dgm:t>
        <a:bodyPr/>
        <a:lstStyle/>
        <a:p>
          <a:endParaRPr lang="en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</dgm:pt>
    <dgm:pt modelId="{086980F9-6F38-4459-8BC9-85C438D0D44C}" type="pres">
      <dgm:prSet presAssocID="{3E0CF4D4-198B-4AFE-88D2-8E46B21E88EE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FB1C185E-CAB2-4C95-AF25-F3F9A8C7B33A}" type="pres">
      <dgm:prSet presAssocID="{5D9D8EC7-7331-4612-A9A4-59FA9BEA93A2}" presName="spacer" presStyleCnt="0"/>
      <dgm:spPr/>
    </dgm:pt>
    <dgm:pt modelId="{E6B7A12E-D792-4506-9B2A-818D9EC2E909}" type="pres">
      <dgm:prSet presAssocID="{CB240EB0-B7E3-4313-8BE6-86A373066FC0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5D07B7CB-CC6D-470B-A290-F73F830AFF10}" type="pres">
      <dgm:prSet presAssocID="{B2C2B9A3-D102-43C5-90AF-B27BB147D0E4}" presName="spacer" presStyleCnt="0"/>
      <dgm:spPr/>
    </dgm:pt>
    <dgm:pt modelId="{45C12075-D00F-442E-A6A9-C54BDB913377}" type="pres">
      <dgm:prSet presAssocID="{1F603C45-D35E-4948-9009-D7C94A8C1435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39078FF2-F1EC-40C3-BAAF-B7E0186B9F1D}" type="pres">
      <dgm:prSet presAssocID="{2F97ECAD-E528-4032-8363-66279D481FFB}" presName="spacer" presStyleCnt="0"/>
      <dgm:spPr/>
    </dgm:pt>
    <dgm:pt modelId="{B4805A6C-61F0-4326-A611-F9AEFC87F74E}" type="pres">
      <dgm:prSet presAssocID="{6EEC304E-C43F-429B-9487-D769D2AAC96B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B344A94C-EB1F-476D-8220-995E76B5C7AA}" type="pres">
      <dgm:prSet presAssocID="{EE1FAB91-C707-4713-91D1-6E6C7C4B0708}" presName="spacer" presStyleCnt="0"/>
      <dgm:spPr/>
    </dgm:pt>
    <dgm:pt modelId="{43F1FC81-8D6D-45F9-ABC0-1E2217EF660A}" type="pres">
      <dgm:prSet presAssocID="{EF58EE48-19FC-4408-9181-BFCA2A4860F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C2B090C9-1BF4-4F72-A86A-6F6CFD46D701}" type="pres">
      <dgm:prSet presAssocID="{F67F17D6-8C73-4082-9E0C-53FAFC716956}" presName="spacer" presStyleCnt="0"/>
      <dgm:spPr/>
    </dgm:pt>
    <dgm:pt modelId="{56822E35-C193-43A7-8AA0-3E3F8B75E6AF}" type="pres">
      <dgm:prSet presAssocID="{B50812C8-80F2-490C-9037-0BD38C7BFB0D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371C6D21-FFCB-4F1F-B4E5-D6FD518E88EE}" type="presOf" srcId="{1F603C45-D35E-4948-9009-D7C94A8C1435}" destId="{45C12075-D00F-442E-A6A9-C54BDB913377}" srcOrd="0" destOrd="0" presId="urn:microsoft.com/office/officeart/2005/8/layout/vList2"/>
    <dgm:cxn modelId="{2C014A22-DB82-42CD-8D37-3C2ED5D3426D}" srcId="{8358F112-1D6F-44C5-AF73-A5EEB7AA45FA}" destId="{B50812C8-80F2-490C-9037-0BD38C7BFB0D}" srcOrd="8" destOrd="0" parTransId="{266074CD-B9AD-4397-B112-2B436D8DE8E3}" sibTransId="{1874C836-D8E5-4E6F-AEF4-03B61705FE42}"/>
    <dgm:cxn modelId="{3F8B2B29-AB46-4133-82D0-B9E71F8852B0}" type="presOf" srcId="{EF58EE48-19FC-4408-9181-BFCA2A4860F9}" destId="{43F1FC81-8D6D-45F9-ABC0-1E2217EF660A}" srcOrd="0" destOrd="0" presId="urn:microsoft.com/office/officeart/2005/8/layout/vList2"/>
    <dgm:cxn modelId="{27607829-2BEA-4479-BA11-DA1E46672A0F}" srcId="{8358F112-1D6F-44C5-AF73-A5EEB7AA45FA}" destId="{CB240EB0-B7E3-4313-8BE6-86A373066FC0}" srcOrd="3" destOrd="0" parTransId="{45D2F17A-5A34-4858-AB73-0B514DBF108F}" sibTransId="{D5CBEA7A-8159-4F0B-9E46-848769A3E3FD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AA55B694-F293-4A6C-9BC9-51B2DBF37CA6}" srcId="{8358F112-1D6F-44C5-AF73-A5EEB7AA45FA}" destId="{20C80331-3DF2-434B-B8AC-7634E5807512}" srcOrd="4" destOrd="0" parTransId="{2140B65D-0D78-4CD9-AB98-107EF3E82F92}" sibTransId="{B2C2B9A3-D102-43C5-90AF-B27BB147D0E4}"/>
    <dgm:cxn modelId="{454566A7-9E83-4C61-9A41-6965E6AE80EF}" srcId="{8358F112-1D6F-44C5-AF73-A5EEB7AA45FA}" destId="{EF58EE48-19FC-4408-9181-BFCA2A4860F9}" srcOrd="7" destOrd="0" parTransId="{0F4123BB-CFA3-4EB8-B1C4-050BFFDF308C}" sibTransId="{F67F17D6-8C73-4082-9E0C-53FAFC716956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CC0E68D0-FC6D-4351-801D-C226B33763E1}" srcId="{8358F112-1D6F-44C5-AF73-A5EEB7AA45FA}" destId="{1F603C45-D35E-4948-9009-D7C94A8C1435}" srcOrd="5" destOrd="0" parTransId="{EE555CD1-BCF1-4157-9D1D-F25B22F9F551}" sibTransId="{2F97ECAD-E528-4032-8363-66279D481FFB}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420287EB-038A-4950-A7B4-DAB007E81D41}" srcId="{8358F112-1D6F-44C5-AF73-A5EEB7AA45FA}" destId="{6EEC304E-C43F-429B-9487-D769D2AAC96B}" srcOrd="6" destOrd="0" parTransId="{8406D863-E0E5-4991-9CB8-C240BBC98415}" sibTransId="{EE1FAB91-C707-4713-91D1-6E6C7C4B0708}"/>
    <dgm:cxn modelId="{00B667F5-0784-4833-9449-902FBFCC94E8}" type="presOf" srcId="{6EEC304E-C43F-429B-9487-D769D2AAC96B}" destId="{B4805A6C-61F0-4326-A611-F9AEFC87F74E}" srcOrd="0" destOrd="0" presId="urn:microsoft.com/office/officeart/2005/8/layout/vList2"/>
    <dgm:cxn modelId="{95B41BFC-9075-44E7-8963-0409E96DD9EA}" type="presOf" srcId="{B50812C8-80F2-490C-9037-0BD38C7BFB0D}" destId="{56822E35-C193-43A7-8AA0-3E3F8B75E6AF}" srcOrd="0" destOrd="0" presId="urn:microsoft.com/office/officeart/2005/8/layout/vList2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B0D8726F-7BC7-4B9A-ACE7-946C79141BE7}" type="presParOf" srcId="{FA152123-58CE-48F0-AD32-399CCFB0B709}" destId="{E6B7A12E-D792-4506-9B2A-818D9EC2E909}" srcOrd="6" destOrd="0" presId="urn:microsoft.com/office/officeart/2005/8/layout/vList2"/>
    <dgm:cxn modelId="{949D8935-7902-4F90-8D40-4C30C969C01D}" type="presParOf" srcId="{FA152123-58CE-48F0-AD32-399CCFB0B709}" destId="{0EB01F03-3097-4A9C-AE2B-3E53A59D9AAA}" srcOrd="7" destOrd="0" presId="urn:microsoft.com/office/officeart/2005/8/layout/vList2"/>
    <dgm:cxn modelId="{0F5C8029-F824-4AFD-95D1-8A53A160EFD2}" type="presParOf" srcId="{FA152123-58CE-48F0-AD32-399CCFB0B709}" destId="{9498D6D7-D1DE-4880-A122-141F0CC4C4C8}" srcOrd="8" destOrd="0" presId="urn:microsoft.com/office/officeart/2005/8/layout/vList2"/>
    <dgm:cxn modelId="{953E324D-49E7-4059-B411-0A14ECE25117}" type="presParOf" srcId="{FA152123-58CE-48F0-AD32-399CCFB0B709}" destId="{5D07B7CB-CC6D-470B-A290-F73F830AFF10}" srcOrd="9" destOrd="0" presId="urn:microsoft.com/office/officeart/2005/8/layout/vList2"/>
    <dgm:cxn modelId="{5A0D0FA0-1EAA-40F9-A4F7-436CDD916C7E}" type="presParOf" srcId="{FA152123-58CE-48F0-AD32-399CCFB0B709}" destId="{45C12075-D00F-442E-A6A9-C54BDB913377}" srcOrd="10" destOrd="0" presId="urn:microsoft.com/office/officeart/2005/8/layout/vList2"/>
    <dgm:cxn modelId="{07680A78-AFA7-409E-9523-3ECF934D3169}" type="presParOf" srcId="{FA152123-58CE-48F0-AD32-399CCFB0B709}" destId="{39078FF2-F1EC-40C3-BAAF-B7E0186B9F1D}" srcOrd="11" destOrd="0" presId="urn:microsoft.com/office/officeart/2005/8/layout/vList2"/>
    <dgm:cxn modelId="{FF7EBE03-2E88-4768-8E97-0D1F956B4421}" type="presParOf" srcId="{FA152123-58CE-48F0-AD32-399CCFB0B709}" destId="{B4805A6C-61F0-4326-A611-F9AEFC87F74E}" srcOrd="12" destOrd="0" presId="urn:microsoft.com/office/officeart/2005/8/layout/vList2"/>
    <dgm:cxn modelId="{073123FF-89DC-41C4-B6B4-601DC1C07328}" type="presParOf" srcId="{FA152123-58CE-48F0-AD32-399CCFB0B709}" destId="{B344A94C-EB1F-476D-8220-995E76B5C7AA}" srcOrd="13" destOrd="0" presId="urn:microsoft.com/office/officeart/2005/8/layout/vList2"/>
    <dgm:cxn modelId="{14285E11-3875-4911-B355-B84D1825BC1D}" type="presParOf" srcId="{FA152123-58CE-48F0-AD32-399CCFB0B709}" destId="{43F1FC81-8D6D-45F9-ABC0-1E2217EF660A}" srcOrd="14" destOrd="0" presId="urn:microsoft.com/office/officeart/2005/8/layout/vList2"/>
    <dgm:cxn modelId="{7441373A-B0E7-4CCA-8540-832128A9A5ED}" type="presParOf" srcId="{FA152123-58CE-48F0-AD32-399CCFB0B709}" destId="{C2B090C9-1BF4-4F72-A86A-6F6CFD46D701}" srcOrd="15" destOrd="0" presId="urn:microsoft.com/office/officeart/2005/8/layout/vList2"/>
    <dgm:cxn modelId="{F979FD33-EEC6-4601-B9A6-F7846D11685D}" type="presParOf" srcId="{FA152123-58CE-48F0-AD32-399CCFB0B709}" destId="{56822E35-C193-43A7-8AA0-3E3F8B75E6AF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11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1" dirty="0">
              <a:latin typeface="Agency FB" panose="020B0503020202020204" pitchFamily="34" charset="0"/>
            </a:rPr>
            <a:t>– 15.</a:t>
          </a:r>
          <a:r>
            <a:rPr lang="id-ID" sz="2800" b="1" dirty="0">
              <a:latin typeface="Agency FB" panose="020B0503020202020204" pitchFamily="34" charset="0"/>
            </a:rPr>
            <a:t> </a:t>
          </a:r>
          <a:r>
            <a:rPr lang="id-ID" sz="2800" b="0" dirty="0">
              <a:latin typeface="Agency FB" panose="020B0503020202020204" pitchFamily="34" charset="0"/>
            </a:rPr>
            <a:t>Implementasi (CRUD</a:t>
          </a:r>
          <a:r>
            <a:rPr lang="en-US" sz="2800" b="0" dirty="0">
              <a:latin typeface="Agency FB" panose="020B0503020202020204" pitchFamily="34" charset="0"/>
            </a:rPr>
            <a:t>, Login, Template Parsing</a:t>
          </a:r>
          <a:r>
            <a:rPr lang="id-ID" sz="2800" b="0" dirty="0">
              <a:latin typeface="Agency FB" panose="020B0503020202020204" pitchFamily="34" charset="0"/>
            </a:rPr>
            <a:t>)</a:t>
          </a: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1</a:t>
          </a:r>
          <a:r>
            <a:rPr lang="en-US" sz="2800" b="1" dirty="0">
              <a:latin typeface="Agency FB" panose="020B0503020202020204" pitchFamily="34" charset="0"/>
            </a:rPr>
            <a:t>6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id-ID" sz="2800" b="0" dirty="0">
              <a:latin typeface="Agency FB" panose="020B0503020202020204" pitchFamily="34" charset="0"/>
            </a:rPr>
            <a:t>Javascript</a:t>
          </a: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10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id-ID" sz="2800" b="0" dirty="0">
              <a:latin typeface="Agency FB" panose="020B0503020202020204" pitchFamily="34" charset="0"/>
            </a:rPr>
            <a:t>Function</a:t>
          </a: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58A7C433-FDDE-421D-AB06-F6CAC1ABBA2F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17.</a:t>
          </a:r>
          <a:r>
            <a:rPr lang="en-US" sz="2800" b="0" dirty="0">
              <a:latin typeface="Agency FB" panose="020B0503020202020204" pitchFamily="34" charset="0"/>
            </a:rPr>
            <a:t> 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327E8E02-A54A-4312-BF33-FF265C068203}" type="parTrans" cxnId="{562A4640-4A45-4DD6-817F-DE17698E3633}">
      <dgm:prSet/>
      <dgm:spPr/>
      <dgm:t>
        <a:bodyPr/>
        <a:lstStyle/>
        <a:p>
          <a:endParaRPr lang="en-ID"/>
        </a:p>
      </dgm:t>
    </dgm:pt>
    <dgm:pt modelId="{5D963E43-9AAD-4ED3-B198-6B7C39B8C341}" type="sibTrans" cxnId="{562A4640-4A45-4DD6-817F-DE17698E3633}">
      <dgm:prSet/>
      <dgm:spPr/>
      <dgm:t>
        <a:bodyPr/>
        <a:lstStyle/>
        <a:p>
          <a:endParaRPr lang="en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</dgm:pt>
    <dgm:pt modelId="{6F268465-018D-415F-9342-5F99EA4F989A}" type="pres">
      <dgm:prSet presAssocID="{A8758CBD-2F5C-468E-AF8A-A294A393DC9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5958AA4-8D6C-4081-B41A-A71B0A1A4517}" type="pres">
      <dgm:prSet presAssocID="{042BEBE6-60AA-414D-A745-1DED3A6F379E}" presName="spacer" presStyleCnt="0"/>
      <dgm:spPr/>
    </dgm:pt>
    <dgm:pt modelId="{F4223B3F-7A5F-4B4B-BB64-825656D9084A}" type="pres">
      <dgm:prSet presAssocID="{45FAB24C-9B2D-4C9F-AC5C-BE1CC33E0AE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D09C2E3-455C-489D-979E-43371C128A15}" type="pres">
      <dgm:prSet presAssocID="{7C430DA0-B913-451B-A53D-59E09BFA30CD}" presName="spacer" presStyleCnt="0"/>
      <dgm:spPr/>
    </dgm:pt>
    <dgm:pt modelId="{6D91ED1E-1C01-4CEA-BA64-500F855B3639}" type="pres">
      <dgm:prSet presAssocID="{58A7C433-FDDE-421D-AB06-F6CAC1ABBA2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562A4640-4A45-4DD6-817F-DE17698E3633}" srcId="{8358F112-1D6F-44C5-AF73-A5EEB7AA45FA}" destId="{58A7C433-FDDE-421D-AB06-F6CAC1ABBA2F}" srcOrd="3" destOrd="0" parTransId="{327E8E02-A54A-4312-BF33-FF265C068203}" sibTransId="{5D963E43-9AAD-4ED3-B198-6B7C39B8C341}"/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2" destOrd="0" parTransId="{7134E2BB-6C9C-4AB9-B1F1-CAA0A219FAB6}" sibTransId="{7C430DA0-B913-451B-A53D-59E09BFA30CD}"/>
    <dgm:cxn modelId="{C1FB15BA-0572-4739-B268-2C3734120A75}" srcId="{8358F112-1D6F-44C5-AF73-A5EEB7AA45FA}" destId="{0C7B9932-39A1-47F9-9D81-48F5FB31E47A}" srcOrd="1" destOrd="0" parTransId="{D8421E35-5FBC-423C-A6D2-16363CA910C8}" sibTransId="{042BEBE6-60AA-414D-A745-1DED3A6F379E}"/>
    <dgm:cxn modelId="{2091D6BB-0351-4DD8-9FCF-D80FE0749825}" type="presOf" srcId="{58A7C433-FDDE-421D-AB06-F6CAC1ABBA2F}" destId="{6D91ED1E-1C01-4CEA-BA64-500F855B3639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3ACA0BD9-07C8-4657-989E-170651E56254}" srcId="{8358F112-1D6F-44C5-AF73-A5EEB7AA45FA}" destId="{A8758CBD-2F5C-468E-AF8A-A294A393DC9D}" srcOrd="0" destOrd="0" parTransId="{7363FA1B-B195-4A36-98E5-18FF6337C761}" sibTransId="{CC9C24DF-BDC6-4E28-9B28-656BA0414C0A}"/>
    <dgm:cxn modelId="{F7770718-7910-4B21-8EFE-318DE8AC54A5}" type="presParOf" srcId="{FA152123-58CE-48F0-AD32-399CCFB0B709}" destId="{6F268465-018D-415F-9342-5F99EA4F989A}" srcOrd="0" destOrd="0" presId="urn:microsoft.com/office/officeart/2005/8/layout/vList2"/>
    <dgm:cxn modelId="{0093A9F7-1C25-4231-B7BD-C18244B8CD6C}" type="presParOf" srcId="{FA152123-58CE-48F0-AD32-399CCFB0B709}" destId="{6AE71C83-3A5B-4E23-B880-47A196E9AF94}" srcOrd="1" destOrd="0" presId="urn:microsoft.com/office/officeart/2005/8/layout/vList2"/>
    <dgm:cxn modelId="{AF0937BE-C9F5-46F3-85AF-E8542270DE2A}" type="presParOf" srcId="{FA152123-58CE-48F0-AD32-399CCFB0B709}" destId="{AADA161B-0E44-4493-B862-AA188302F13F}" srcOrd="2" destOrd="0" presId="urn:microsoft.com/office/officeart/2005/8/layout/vList2"/>
    <dgm:cxn modelId="{68604E0A-C971-4845-B79D-022F39E75A77}" type="presParOf" srcId="{FA152123-58CE-48F0-AD32-399CCFB0B709}" destId="{15958AA4-8D6C-4081-B41A-A71B0A1A4517}" srcOrd="3" destOrd="0" presId="urn:microsoft.com/office/officeart/2005/8/layout/vList2"/>
    <dgm:cxn modelId="{C5203D51-591C-4774-8949-D56B7504CB66}" type="presParOf" srcId="{FA152123-58CE-48F0-AD32-399CCFB0B709}" destId="{F4223B3F-7A5F-4B4B-BB64-825656D9084A}" srcOrd="4" destOrd="0" presId="urn:microsoft.com/office/officeart/2005/8/layout/vList2"/>
    <dgm:cxn modelId="{D0E8991B-1E12-4A62-B535-9FD6B1C215F3}" type="presParOf" srcId="{FA152123-58CE-48F0-AD32-399CCFB0B709}" destId="{ED09C2E3-455C-489D-979E-43371C128A15}" srcOrd="5" destOrd="0" presId="urn:microsoft.com/office/officeart/2005/8/layout/vList2"/>
    <dgm:cxn modelId="{D4F919A5-1F72-49A0-8C13-6044F2E8A653}" type="presParOf" srcId="{FA152123-58CE-48F0-AD32-399CCFB0B709}" destId="{6D91ED1E-1C01-4CEA-BA64-500F855B363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773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01. </a:t>
          </a:r>
          <a:r>
            <a:rPr lang="id-ID" sz="2800" b="0" kern="1200" dirty="0">
              <a:latin typeface="Agency FB" panose="020B0503020202020204" pitchFamily="34" charset="0"/>
            </a:rPr>
            <a:t>Satuan Acara Perkuliahan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5688" y="26461"/>
        <a:ext cx="4163025" cy="474849"/>
      </dsp:txXfrm>
    </dsp:sp>
    <dsp:sp modelId="{2B0E2AB5-C119-4743-96E1-6DE15C2A42E9}">
      <dsp:nvSpPr>
        <dsp:cNvPr id="0" name=""/>
        <dsp:cNvSpPr/>
      </dsp:nvSpPr>
      <dsp:spPr>
        <a:xfrm>
          <a:off x="0" y="538361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2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id-ID" sz="2800" b="0" kern="1200" dirty="0">
              <a:latin typeface="Agency FB" panose="020B0503020202020204" pitchFamily="34" charset="0"/>
            </a:rPr>
            <a:t>Pengantar Pemrograman Web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5688" y="564049"/>
        <a:ext cx="4163025" cy="474849"/>
      </dsp:txXfrm>
    </dsp:sp>
    <dsp:sp modelId="{EBF2DBB0-09AC-46B7-9297-8EC140618313}">
      <dsp:nvSpPr>
        <dsp:cNvPr id="0" name=""/>
        <dsp:cNvSpPr/>
      </dsp:nvSpPr>
      <dsp:spPr>
        <a:xfrm>
          <a:off x="0" y="1075950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3</a:t>
          </a:r>
          <a:r>
            <a:rPr lang="id-ID" sz="2800" b="1" kern="1200" dirty="0">
              <a:latin typeface="Agency FB" panose="020B0503020202020204" pitchFamily="34" charset="0"/>
            </a:rPr>
            <a:t>.</a:t>
          </a:r>
          <a:r>
            <a:rPr lang="en-US" sz="2800" b="1" kern="1200" dirty="0">
              <a:latin typeface="Agency FB" panose="020B0503020202020204" pitchFamily="34" charset="0"/>
            </a:rPr>
            <a:t> </a:t>
          </a:r>
          <a:r>
            <a:rPr lang="en-US" sz="2800" b="0" kern="1200" dirty="0">
              <a:latin typeface="Agency FB" panose="020B0503020202020204" pitchFamily="34" charset="0"/>
            </a:rPr>
            <a:t>Dasar </a:t>
          </a:r>
          <a:r>
            <a:rPr lang="en-US" sz="2800" b="0" kern="1200" dirty="0" err="1">
              <a:latin typeface="Agency FB" panose="020B0503020202020204" pitchFamily="34" charset="0"/>
            </a:rPr>
            <a:t>Pemrograman</a:t>
          </a:r>
          <a:r>
            <a:rPr lang="en-US" sz="2800" b="0" kern="1200" dirty="0">
              <a:latin typeface="Agency FB" panose="020B0503020202020204" pitchFamily="34" charset="0"/>
            </a:rPr>
            <a:t> PHP</a:t>
          </a:r>
        </a:p>
      </dsp:txBody>
      <dsp:txXfrm>
        <a:off x="25688" y="1101638"/>
        <a:ext cx="4163025" cy="474849"/>
      </dsp:txXfrm>
    </dsp:sp>
    <dsp:sp modelId="{E6B7A12E-D792-4506-9B2A-818D9EC2E909}">
      <dsp:nvSpPr>
        <dsp:cNvPr id="0" name=""/>
        <dsp:cNvSpPr/>
      </dsp:nvSpPr>
      <dsp:spPr>
        <a:xfrm>
          <a:off x="0" y="1613538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4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Sequence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1639226"/>
        <a:ext cx="4163025" cy="474849"/>
      </dsp:txXfrm>
    </dsp:sp>
    <dsp:sp modelId="{9498D6D7-D1DE-4880-A122-141F0CC4C4C8}">
      <dsp:nvSpPr>
        <dsp:cNvPr id="0" name=""/>
        <dsp:cNvSpPr/>
      </dsp:nvSpPr>
      <dsp:spPr>
        <a:xfrm>
          <a:off x="0" y="2151126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5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Condition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2176814"/>
        <a:ext cx="4163025" cy="474849"/>
      </dsp:txXfrm>
    </dsp:sp>
    <dsp:sp modelId="{45C12075-D00F-442E-A6A9-C54BDB913377}">
      <dsp:nvSpPr>
        <dsp:cNvPr id="0" name=""/>
        <dsp:cNvSpPr/>
      </dsp:nvSpPr>
      <dsp:spPr>
        <a:xfrm>
          <a:off x="0" y="2688714"/>
          <a:ext cx="4214401" cy="526225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06.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Looping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2714402"/>
        <a:ext cx="4163025" cy="474849"/>
      </dsp:txXfrm>
    </dsp:sp>
    <dsp:sp modelId="{B4805A6C-61F0-4326-A611-F9AEFC87F74E}">
      <dsp:nvSpPr>
        <dsp:cNvPr id="0" name=""/>
        <dsp:cNvSpPr/>
      </dsp:nvSpPr>
      <dsp:spPr>
        <a:xfrm>
          <a:off x="0" y="3226303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07. </a:t>
          </a:r>
          <a:r>
            <a:rPr lang="id-ID" sz="2800" b="0" kern="1200" dirty="0">
              <a:latin typeface="Agency FB" panose="020B0503020202020204" pitchFamily="34" charset="0"/>
            </a:rPr>
            <a:t>Array</a:t>
          </a:r>
        </a:p>
      </dsp:txBody>
      <dsp:txXfrm>
        <a:off x="25688" y="3251991"/>
        <a:ext cx="4163025" cy="474849"/>
      </dsp:txXfrm>
    </dsp:sp>
    <dsp:sp modelId="{43F1FC81-8D6D-45F9-ABC0-1E2217EF660A}">
      <dsp:nvSpPr>
        <dsp:cNvPr id="0" name=""/>
        <dsp:cNvSpPr/>
      </dsp:nvSpPr>
      <dsp:spPr>
        <a:xfrm>
          <a:off x="0" y="3763891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08.</a:t>
          </a:r>
          <a:r>
            <a:rPr lang="en-US" sz="2800" b="0" kern="1200" dirty="0">
              <a:latin typeface="Agency FB" panose="020B0503020202020204" pitchFamily="34" charset="0"/>
            </a:rPr>
            <a:t> Form and Exception Handling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3789579"/>
        <a:ext cx="4163025" cy="474849"/>
      </dsp:txXfrm>
    </dsp:sp>
    <dsp:sp modelId="{56822E35-C193-43A7-8AA0-3E3F8B75E6AF}">
      <dsp:nvSpPr>
        <dsp:cNvPr id="0" name=""/>
        <dsp:cNvSpPr/>
      </dsp:nvSpPr>
      <dsp:spPr>
        <a:xfrm>
          <a:off x="0" y="4301479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09. </a:t>
          </a:r>
          <a:r>
            <a:rPr lang="en-US" sz="2800" b="0" kern="1200" dirty="0">
              <a:latin typeface="Agency FB" panose="020B0503020202020204" pitchFamily="34" charset="0"/>
            </a:rPr>
            <a:t>UTS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4327167"/>
        <a:ext cx="4163025" cy="4748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68465-018D-415F-9342-5F99EA4F989A}">
      <dsp:nvSpPr>
        <dsp:cNvPr id="0" name=""/>
        <dsp:cNvSpPr/>
      </dsp:nvSpPr>
      <dsp:spPr>
        <a:xfrm>
          <a:off x="0" y="33739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10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id-ID" sz="2800" b="0" kern="1200" dirty="0">
              <a:latin typeface="Agency FB" panose="020B0503020202020204" pitchFamily="34" charset="0"/>
            </a:rPr>
            <a:t>Function</a:t>
          </a:r>
        </a:p>
      </dsp:txBody>
      <dsp:txXfrm>
        <a:off x="52831" y="86570"/>
        <a:ext cx="4108739" cy="976588"/>
      </dsp:txXfrm>
    </dsp:sp>
    <dsp:sp modelId="{AADA161B-0E44-4493-B862-AA188302F13F}">
      <dsp:nvSpPr>
        <dsp:cNvPr id="0" name=""/>
        <dsp:cNvSpPr/>
      </dsp:nvSpPr>
      <dsp:spPr>
        <a:xfrm>
          <a:off x="0" y="1259989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11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1" kern="1200" dirty="0">
              <a:latin typeface="Agency FB" panose="020B0503020202020204" pitchFamily="34" charset="0"/>
            </a:rPr>
            <a:t>– 15.</a:t>
          </a:r>
          <a:r>
            <a:rPr lang="id-ID" sz="2800" b="1" kern="1200" dirty="0">
              <a:latin typeface="Agency FB" panose="020B0503020202020204" pitchFamily="34" charset="0"/>
            </a:rPr>
            <a:t> </a:t>
          </a:r>
          <a:r>
            <a:rPr lang="id-ID" sz="2800" b="0" kern="1200" dirty="0">
              <a:latin typeface="Agency FB" panose="020B0503020202020204" pitchFamily="34" charset="0"/>
            </a:rPr>
            <a:t>Implementasi (CRUD</a:t>
          </a:r>
          <a:r>
            <a:rPr lang="en-US" sz="2800" b="0" kern="1200" dirty="0">
              <a:latin typeface="Agency FB" panose="020B0503020202020204" pitchFamily="34" charset="0"/>
            </a:rPr>
            <a:t>, Login, Template Parsing</a:t>
          </a:r>
          <a:r>
            <a:rPr lang="id-ID" sz="2800" b="0" kern="1200" dirty="0">
              <a:latin typeface="Agency FB" panose="020B0503020202020204" pitchFamily="34" charset="0"/>
            </a:rPr>
            <a:t>)</a:t>
          </a:r>
        </a:p>
      </dsp:txBody>
      <dsp:txXfrm>
        <a:off x="52831" y="1312820"/>
        <a:ext cx="4108739" cy="976588"/>
      </dsp:txXfrm>
    </dsp:sp>
    <dsp:sp modelId="{F4223B3F-7A5F-4B4B-BB64-825656D9084A}">
      <dsp:nvSpPr>
        <dsp:cNvPr id="0" name=""/>
        <dsp:cNvSpPr/>
      </dsp:nvSpPr>
      <dsp:spPr>
        <a:xfrm>
          <a:off x="0" y="2486240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1</a:t>
          </a:r>
          <a:r>
            <a:rPr lang="en-US" sz="2800" b="1" kern="1200" dirty="0">
              <a:latin typeface="Agency FB" panose="020B0503020202020204" pitchFamily="34" charset="0"/>
            </a:rPr>
            <a:t>6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id-ID" sz="2800" b="0" kern="1200" dirty="0">
              <a:latin typeface="Agency FB" panose="020B0503020202020204" pitchFamily="34" charset="0"/>
            </a:rPr>
            <a:t>Javascript</a:t>
          </a:r>
        </a:p>
      </dsp:txBody>
      <dsp:txXfrm>
        <a:off x="52831" y="2539071"/>
        <a:ext cx="4108739" cy="976588"/>
      </dsp:txXfrm>
    </dsp:sp>
    <dsp:sp modelId="{6D91ED1E-1C01-4CEA-BA64-500F855B3639}">
      <dsp:nvSpPr>
        <dsp:cNvPr id="0" name=""/>
        <dsp:cNvSpPr/>
      </dsp:nvSpPr>
      <dsp:spPr>
        <a:xfrm>
          <a:off x="0" y="3712490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17.</a:t>
          </a:r>
          <a:r>
            <a:rPr lang="en-US" sz="2800" b="0" kern="1200" dirty="0">
              <a:latin typeface="Agency FB" panose="020B0503020202020204" pitchFamily="34" charset="0"/>
            </a:rPr>
            <a:t> 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52831" y="3765321"/>
        <a:ext cx="4108739" cy="976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31/08/2019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1F199C4-ABB9-41DF-ABBE-F506211DF8A7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38B7AE-01DC-4C61-8337-9C4CB7A1E0C7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1C821D-AF44-408E-9AB6-EC04C8B26D81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116D3F-FCCE-4FB9-8AC1-BC6BF77B0704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73A71E-1657-4965-8745-C18A60197811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D5BD666-A0B2-4F1E-BC1B-FC6FEF5B70E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A965A97-E38A-4C0D-AC50-28321C6FC08A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41973E-2626-4BA5-A374-737F9368935F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97342E-6A35-4FD1-890F-E8AF8FF7BDFB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BB90E93-C3A4-4009-AF6C-3C3AABA44CF4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EF420FD-9F89-4F4E-AE1C-BD055B5E5CB4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4378DD8-1BF7-4BBA-BED4-CA95C00BD1F4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51DB5EB-BFB5-4101-A22D-82D8AC79E561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42559B0-A28B-4B06-835F-BD185E63E269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3551E7-E691-4524-AB5F-59D60A5C41BD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bbad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 lvl="0">
              <a:lnSpc>
                <a:spcPct val="80000"/>
              </a:lnSpc>
              <a:spcBef>
                <a:spcPts val="0"/>
              </a:spcBef>
            </a:pPr>
            <a:r>
              <a:rPr lang="en-US" sz="3200" dirty="0" err="1">
                <a:solidFill>
                  <a:prstClr val="black"/>
                </a:solidFill>
              </a:rPr>
              <a:t>Teguh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Pribadi</a:t>
            </a:r>
            <a:endParaRPr lang="en-US" sz="3200" dirty="0">
              <a:solidFill>
                <a:prstClr val="black"/>
              </a:solidFill>
            </a:endParaRPr>
          </a:p>
          <a:p>
            <a:pPr lvl="0">
              <a:lnSpc>
                <a:spcPct val="80000"/>
              </a:lnSpc>
              <a:spcBef>
                <a:spcPts val="0"/>
              </a:spcBef>
            </a:pPr>
            <a:r>
              <a:rPr lang="en-ID" dirty="0">
                <a:solidFill>
                  <a:prstClr val="white">
                    <a:lumMod val="65000"/>
                  </a:prst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https://github.com/pribbadi</a:t>
            </a: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 || 082 337 475 885</a:t>
            </a:r>
          </a:p>
          <a:p>
            <a:pPr lvl="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r>
              <a:rPr lang="en-US" sz="4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PEMROGRAMAN WEB</a:t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>
                <a:solidFill>
                  <a:srgbClr val="0070C0"/>
                </a:solidFill>
              </a:rPr>
              <a:t>0</a:t>
            </a:r>
            <a:r>
              <a:rPr lang="en-US" sz="3600" dirty="0">
                <a:solidFill>
                  <a:srgbClr val="0070C0"/>
                </a:solidFill>
              </a:rPr>
              <a:t>6. </a:t>
            </a:r>
            <a:r>
              <a:rPr lang="en-US" sz="3600" dirty="0" err="1">
                <a:solidFill>
                  <a:srgbClr val="0070C0"/>
                </a:solidFill>
              </a:rPr>
              <a:t>Logika</a:t>
            </a:r>
            <a:r>
              <a:rPr lang="en-US" sz="3600" dirty="0">
                <a:solidFill>
                  <a:srgbClr val="0070C0"/>
                </a:solidFill>
              </a:rPr>
              <a:t> Looping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41DC-E7E8-43DB-AF29-63A15E13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for</a:t>
            </a:r>
            <a:br>
              <a:rPr lang="en-US" dirty="0"/>
            </a:b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9465FD-BC5C-459F-826B-38B8983C721A}"/>
              </a:ext>
            </a:extLst>
          </p:cNvPr>
          <p:cNvSpPr txBox="1">
            <a:spLocks/>
          </p:cNvSpPr>
          <p:nvPr/>
        </p:nvSpPr>
        <p:spPr>
          <a:xfrm>
            <a:off x="0" y="914401"/>
            <a:ext cx="5398824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600" b="1" dirty="0">
                <a:cs typeface="Courier New" panose="02070309020205020404" pitchFamily="49" charset="0"/>
              </a:rPr>
              <a:t>STRUKTUR DASAR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inisialisasi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syarat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 step)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pernyataan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D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203DF0-5517-4937-A8E2-648518A5EF8B}"/>
              </a:ext>
            </a:extLst>
          </p:cNvPr>
          <p:cNvSpPr txBox="1">
            <a:spLocks/>
          </p:cNvSpPr>
          <p:nvPr/>
        </p:nvSpPr>
        <p:spPr>
          <a:xfrm>
            <a:off x="5791849" y="914401"/>
            <a:ext cx="3352151" cy="394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b="1" dirty="0">
                <a:cs typeface="Courier New" panose="02070309020205020404" pitchFamily="49" charset="0"/>
              </a:rPr>
              <a:t>FLOWCHART</a:t>
            </a:r>
            <a:endParaRPr lang="en-US" sz="2600" b="1" dirty="0"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C972D5-EC25-4DA4-A4AB-D9EB0F917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870" y="1336912"/>
            <a:ext cx="3243086" cy="33712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F12F14-CE33-465C-8040-DDEDF0360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571433"/>
            <a:ext cx="5398825" cy="428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31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41DC-E7E8-43DB-AF29-63A15E13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 foreach</a:t>
            </a:r>
            <a:br>
              <a:rPr lang="en-US" dirty="0"/>
            </a:b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9465FD-BC5C-459F-826B-38B8983C721A}"/>
              </a:ext>
            </a:extLst>
          </p:cNvPr>
          <p:cNvSpPr txBox="1">
            <a:spLocks/>
          </p:cNvSpPr>
          <p:nvPr/>
        </p:nvSpPr>
        <p:spPr>
          <a:xfrm>
            <a:off x="0" y="755697"/>
            <a:ext cx="5783347" cy="132556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b="1" dirty="0">
                <a:cs typeface="Courier New" panose="02070309020205020404" pitchFamily="49" charset="0"/>
              </a:rPr>
              <a:t>STRUKTUR DASAR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foreach ($array as $value)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pernyataan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D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203DF0-5517-4937-A8E2-648518A5EF8B}"/>
              </a:ext>
            </a:extLst>
          </p:cNvPr>
          <p:cNvSpPr txBox="1">
            <a:spLocks/>
          </p:cNvSpPr>
          <p:nvPr/>
        </p:nvSpPr>
        <p:spPr>
          <a:xfrm>
            <a:off x="5768326" y="755696"/>
            <a:ext cx="3352151" cy="394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b="1" dirty="0">
                <a:cs typeface="Courier New" panose="02070309020205020404" pitchFamily="49" charset="0"/>
              </a:rPr>
              <a:t>FLOWCHART</a:t>
            </a:r>
            <a:endParaRPr lang="en-US" sz="2600" b="1" dirty="0"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C972D5-EC25-4DA4-A4AB-D9EB0F917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347" y="1178207"/>
            <a:ext cx="3243086" cy="33712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25A105-F872-4851-981F-BF7585743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19" y="2139724"/>
            <a:ext cx="5770945" cy="352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61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2506"/>
            <a:ext cx="8826500" cy="5076151"/>
          </a:xfrm>
        </p:spPr>
        <p:txBody>
          <a:bodyPr>
            <a:noAutofit/>
          </a:bodyPr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Andrea Tar. 2012. PHP and MySQL 24-Hour Trainer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Brett McLaughlin. 2012. PHP &amp; MySQL- The Missing Manual. USA-Brett McLaughlin.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Brett McLaughlin. 2013. PHP &amp; MySQL- The Missing Manual, 2nd Edition. USA-Brett McLaughlin.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Deitel</a:t>
            </a:r>
            <a:r>
              <a:rPr lang="en-US" sz="1780" dirty="0"/>
              <a:t>, Harvey and Paul </a:t>
            </a:r>
            <a:r>
              <a:rPr lang="en-US" sz="1780" dirty="0" err="1"/>
              <a:t>Deitel</a:t>
            </a:r>
            <a:r>
              <a:rPr lang="en-US" sz="1780" dirty="0"/>
              <a:t>. 2007. Internet &amp; World Wide Web, How to Program. 4th Edition. Prentice Hall</a:t>
            </a:r>
            <a:endParaRPr lang="it-IT" sz="1780" dirty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Fadila, Armando dkk. Pro PHP Application Performance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Gilmore, W. Jason.  2010. Beginning </a:t>
            </a:r>
            <a:r>
              <a:rPr lang="en-US" sz="1780" dirty="0" err="1"/>
              <a:t>php</a:t>
            </a:r>
            <a:r>
              <a:rPr lang="en-US" sz="1780" dirty="0"/>
              <a:t> and </a:t>
            </a:r>
            <a:r>
              <a:rPr lang="en-US" sz="1780" dirty="0" err="1"/>
              <a:t>mysql</a:t>
            </a:r>
            <a:r>
              <a:rPr lang="en-US" sz="1780" dirty="0"/>
              <a:t> from novice to professional, 4th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Head First PHP &amp;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Kroenke, David. 2013. Database Processing 12th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Lamandi</a:t>
            </a:r>
            <a:r>
              <a:rPr lang="en-US" sz="1780" dirty="0"/>
              <a:t>, BB </a:t>
            </a:r>
            <a:r>
              <a:rPr lang="en-US" sz="1780" dirty="0" err="1"/>
              <a:t>dkk</a:t>
            </a:r>
            <a:r>
              <a:rPr lang="en-US" sz="1780" dirty="0"/>
              <a:t>. 2009. AJAX and PHP Building Modern Web Applications, 2nd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LesLie. Web Standards Mastering HTML5, CSS3, dan XML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Loka Dwiartara. Menyelam dan Menaklukan Samudra PHP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Michcel, Lorna Jane. PHP Web Services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Mysql Official. 2016. MySQL 5.7 Reference Manual-en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Official. php_manual_en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PHP6 and MySQL Bible by Steve </a:t>
            </a:r>
            <a:r>
              <a:rPr lang="en-US" sz="1780" dirty="0" err="1"/>
              <a:t>Suehring</a:t>
            </a:r>
            <a:endParaRPr lang="id-ID" sz="1780" dirty="0"/>
          </a:p>
        </p:txBody>
      </p:sp>
    </p:spTree>
    <p:extLst>
      <p:ext uri="{BB962C8B-B14F-4D97-AF65-F5344CB8AC3E}">
        <p14:creationId xmlns:p14="http://schemas.microsoft.com/office/powerpoint/2010/main" val="1602133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2506"/>
            <a:ext cx="8839200" cy="5076151"/>
          </a:xfrm>
        </p:spPr>
        <p:txBody>
          <a:bodyPr>
            <a:noAutofit/>
          </a:bodyPr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Power, David. PHP Solutions, 3rd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Powers, David. 2010. PHP Solutions Dynamic Web Design Made Easy 2nd Edition. </a:t>
            </a:r>
            <a:r>
              <a:rPr lang="en-US" sz="1780" dirty="0" err="1"/>
              <a:t>Friendsoft-Apress</a:t>
            </a:r>
            <a:r>
              <a:rPr lang="en-US" sz="1780" dirty="0"/>
              <a:t> company-USA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Robert W. Sebesta. 2014. Programming the World Wide Web 2014 (8th Edition). Addison Wesley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Rochkin Mark. 2013. Expert PHP and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Rosihanari. Basic PHP Tutorial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Ruehning, dkk. php_mysql_javascript__html5_all-in-one_for_dummies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Sams.Sams.Teach.Yourself.PHP.MySQL.and.Apache.All-in-One.ISBN0672326205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Solichin, Achmad. Pemrograman Web dengan PHP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Tatro, Kvein, dkk. 2013. Programming PHP, 3rd Edition.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Tutorialpoints.com - mysql tutorial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Valade</a:t>
            </a:r>
            <a:r>
              <a:rPr lang="en-US" sz="1780" dirty="0"/>
              <a:t>, Janet. PHP &amp; MySQL Web Development All-in-One Desk Reference For Dummies. </a:t>
            </a:r>
            <a:r>
              <a:rPr lang="en-US" sz="1780" dirty="0" err="1"/>
              <a:t>CanadaWiley</a:t>
            </a:r>
            <a:r>
              <a:rPr lang="en-US" sz="1780" dirty="0"/>
              <a:t> </a:t>
            </a:r>
            <a:r>
              <a:rPr lang="en-US" sz="1780" dirty="0" err="1"/>
              <a:t>Publishing,Inc</a:t>
            </a:r>
            <a:r>
              <a:rPr lang="en-US" sz="1780" dirty="0"/>
              <a:t> 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W3Schools Offline 2018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Wahono, Romi Satria. dasar-php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Welling, Luke and Laura Thomson. 2015. Welling php mysql web 3rd. USA - Sam Publishing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Widigdo, Anon Kuncoro. 2003. php dan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Zandstra</a:t>
            </a:r>
            <a:r>
              <a:rPr lang="en-US" sz="1780" dirty="0"/>
              <a:t>, Matt. PHP Objects, Patterns, and Practice, 4th Edition</a:t>
            </a:r>
            <a:endParaRPr lang="it-IT" sz="1780" dirty="0"/>
          </a:p>
        </p:txBody>
      </p:sp>
    </p:spTree>
    <p:extLst>
      <p:ext uri="{BB962C8B-B14F-4D97-AF65-F5344CB8AC3E}">
        <p14:creationId xmlns:p14="http://schemas.microsoft.com/office/powerpoint/2010/main" val="92362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/>
              <a:t>Pemrograman</a:t>
            </a:r>
            <a:r>
              <a:rPr lang="en-US" b="1" dirty="0"/>
              <a:t> Web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7D95672D-CEB1-4176-995E-413BA719A8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296853"/>
              </p:ext>
            </p:extLst>
          </p:nvPr>
        </p:nvGraphicFramePr>
        <p:xfrm>
          <a:off x="167099" y="1761892"/>
          <a:ext cx="4214401" cy="4828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2476E74-6BD6-4D6D-981D-4EB5329F8F06}"/>
              </a:ext>
            </a:extLst>
          </p:cNvPr>
          <p:cNvGraphicFramePr>
            <a:graphicFrameLocks/>
          </p:cNvGraphicFramePr>
          <p:nvPr/>
        </p:nvGraphicFramePr>
        <p:xfrm>
          <a:off x="4762500" y="1761892"/>
          <a:ext cx="4214401" cy="482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A408-E455-461B-8F50-409F7E14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n-NO" b="1" dirty="0"/>
              <a:t>06. Logika 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9108A-CF8C-453B-9484-B5A4EEF1F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SE/SI, Flowchart, Pseudocode Looping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Script Looping</a:t>
            </a:r>
          </a:p>
        </p:txBody>
      </p:sp>
    </p:spTree>
    <p:extLst>
      <p:ext uri="{BB962C8B-B14F-4D97-AF65-F5344CB8AC3E}">
        <p14:creationId xmlns:p14="http://schemas.microsoft.com/office/powerpoint/2010/main" val="145499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8912CA-C8F2-4E3B-B4FF-A0CA1334E7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10" t="28331" r="13515" b="53956"/>
          <a:stretch/>
        </p:blipFill>
        <p:spPr bwMode="auto">
          <a:xfrm>
            <a:off x="0" y="0"/>
            <a:ext cx="7632786" cy="5851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B66C77-02E4-465C-B882-6655A70C63E5}"/>
              </a:ext>
            </a:extLst>
          </p:cNvPr>
          <p:cNvSpPr txBox="1">
            <a:spLocks/>
          </p:cNvSpPr>
          <p:nvPr/>
        </p:nvSpPr>
        <p:spPr>
          <a:xfrm>
            <a:off x="269966" y="5943600"/>
            <a:ext cx="8638903" cy="575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8000" indent="-508000"/>
            <a:r>
              <a:rPr lang="en-US" dirty="0" err="1">
                <a:solidFill>
                  <a:srgbClr val="FF0000"/>
                </a:solidFill>
              </a:rPr>
              <a:t>Pengulangan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instruksi</a:t>
            </a:r>
            <a:r>
              <a:rPr lang="en-US" dirty="0"/>
              <a:t>. Sama </a:t>
            </a:r>
            <a:r>
              <a:rPr lang="en-US" dirty="0" err="1"/>
              <a:t>instruksi</a:t>
            </a:r>
            <a:r>
              <a:rPr lang="en-US" dirty="0"/>
              <a:t>, </a:t>
            </a:r>
            <a:r>
              <a:rPr lang="en-US" dirty="0" err="1"/>
              <a:t>beda</a:t>
            </a:r>
            <a:r>
              <a:rPr lang="en-US" dirty="0"/>
              <a:t> value/</a:t>
            </a:r>
            <a:r>
              <a:rPr lang="en-US" dirty="0" err="1"/>
              <a:t>nilai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599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803E-AEC3-4444-89C5-6D6E0C5C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SE/SI, Flowchart, Pseudocode Looping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7BE3F-9378-4C94-A79A-51B5CC8E89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919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E06F-2E17-4C3B-AC55-A3309FB4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Definisi</a:t>
            </a:r>
            <a:r>
              <a:rPr lang="en-US" dirty="0"/>
              <a:t> Looping</a:t>
            </a:r>
            <a:br>
              <a:rPr lang="en-US" dirty="0"/>
            </a:b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283D116-6590-432A-AF3F-3D951DE96973}"/>
              </a:ext>
            </a:extLst>
          </p:cNvPr>
          <p:cNvSpPr txBox="1">
            <a:spLocks/>
          </p:cNvSpPr>
          <p:nvPr/>
        </p:nvSpPr>
        <p:spPr>
          <a:xfrm>
            <a:off x="1" y="1090603"/>
            <a:ext cx="4441372" cy="32614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SE/SI</a:t>
            </a:r>
          </a:p>
          <a:p>
            <a:pPr marL="342900" lvl="1" indent="-342900">
              <a:buFont typeface="+mj-lt"/>
              <a:buAutoNum type="alphaLcPeriod"/>
            </a:pPr>
            <a:r>
              <a:rPr lang="en-US" sz="2200" dirty="0" err="1"/>
              <a:t>Memasukkan</a:t>
            </a:r>
            <a:r>
              <a:rPr lang="en-US" sz="2200" dirty="0"/>
              <a:t> </a:t>
            </a:r>
            <a:r>
              <a:rPr lang="en-US" sz="2200" dirty="0" err="1"/>
              <a:t>m,n</a:t>
            </a:r>
            <a:endParaRPr lang="en-US" sz="2200" dirty="0"/>
          </a:p>
          <a:p>
            <a:pPr marL="342900" lvl="1" indent="-342900">
              <a:buFont typeface="+mj-lt"/>
              <a:buAutoNum type="alphaLcPeriod"/>
            </a:pPr>
            <a:r>
              <a:rPr lang="en-US" sz="2200" dirty="0" err="1"/>
              <a:t>Jika</a:t>
            </a:r>
            <a:r>
              <a:rPr lang="en-US" sz="2200" dirty="0"/>
              <a:t> n=0, </a:t>
            </a:r>
            <a:r>
              <a:rPr lang="en-US" sz="2200" dirty="0" err="1"/>
              <a:t>maka</a:t>
            </a:r>
            <a:br>
              <a:rPr lang="en-US" sz="2200" dirty="0"/>
            </a:br>
            <a:r>
              <a:rPr lang="en-US" sz="2200" dirty="0"/>
              <a:t>   M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jawabannya</a:t>
            </a:r>
            <a:r>
              <a:rPr lang="en-US" sz="2200" dirty="0"/>
              <a:t>;</a:t>
            </a:r>
            <a:br>
              <a:rPr lang="en-US" sz="2200" dirty="0"/>
            </a:br>
            <a:r>
              <a:rPr lang="en-US" sz="2200" dirty="0"/>
              <a:t>   stop.</a:t>
            </a:r>
            <a:br>
              <a:rPr lang="en-US" sz="2200" dirty="0"/>
            </a:br>
            <a:r>
              <a:rPr lang="en-US" sz="2200" dirty="0" err="1"/>
              <a:t>Tetapi</a:t>
            </a:r>
            <a:r>
              <a:rPr lang="en-US" sz="2200" dirty="0"/>
              <a:t> </a:t>
            </a:r>
            <a:r>
              <a:rPr lang="en-US" sz="2200" dirty="0" err="1"/>
              <a:t>jika</a:t>
            </a:r>
            <a:r>
              <a:rPr lang="en-US" sz="2200" dirty="0"/>
              <a:t> n != 0;</a:t>
            </a:r>
            <a:br>
              <a:rPr lang="en-US" sz="2200" dirty="0"/>
            </a:br>
            <a:r>
              <a:rPr lang="en-US" sz="2200" dirty="0"/>
              <a:t>   </a:t>
            </a:r>
            <a:r>
              <a:rPr lang="en-US" sz="2200" dirty="0" err="1"/>
              <a:t>lanjut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langkah</a:t>
            </a:r>
            <a:r>
              <a:rPr lang="en-US" sz="2200" dirty="0"/>
              <a:t> c.</a:t>
            </a:r>
          </a:p>
          <a:p>
            <a:pPr marL="342900" lvl="1" indent="-342900">
              <a:buFont typeface="+mj-lt"/>
              <a:buAutoNum type="alphaLcPeriod"/>
            </a:pPr>
            <a:r>
              <a:rPr lang="en-US" sz="2200" dirty="0" err="1"/>
              <a:t>Bagilah</a:t>
            </a:r>
            <a:r>
              <a:rPr lang="en-US" sz="2200" dirty="0"/>
              <a:t> m </a:t>
            </a:r>
            <a:r>
              <a:rPr lang="en-US" sz="2200" dirty="0" err="1"/>
              <a:t>dgn</a:t>
            </a:r>
            <a:r>
              <a:rPr lang="en-US" sz="2200" dirty="0"/>
              <a:t> n dan </a:t>
            </a:r>
            <a:r>
              <a:rPr lang="en-US" sz="2200" dirty="0" err="1"/>
              <a:t>misalkan</a:t>
            </a:r>
            <a:r>
              <a:rPr lang="en-US" sz="2200" dirty="0"/>
              <a:t> variable r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hasil</a:t>
            </a:r>
            <a:r>
              <a:rPr lang="en-US" sz="2200" dirty="0"/>
              <a:t> </a:t>
            </a:r>
            <a:r>
              <a:rPr lang="en-US" sz="2200" dirty="0" err="1"/>
              <a:t>sisa</a:t>
            </a:r>
            <a:r>
              <a:rPr lang="en-US" sz="2200" dirty="0"/>
              <a:t> </a:t>
            </a:r>
            <a:r>
              <a:rPr lang="en-US" sz="2200" dirty="0" err="1"/>
              <a:t>baginya</a:t>
            </a:r>
            <a:r>
              <a:rPr lang="en-US" sz="2200" dirty="0"/>
              <a:t>.</a:t>
            </a:r>
          </a:p>
          <a:p>
            <a:pPr marL="342900" lvl="1" indent="-342900">
              <a:buFont typeface="+mj-lt"/>
              <a:buAutoNum type="alphaLcPeriod"/>
            </a:pPr>
            <a:r>
              <a:rPr lang="en-US" sz="2200" dirty="0" err="1"/>
              <a:t>Ganti</a:t>
            </a:r>
            <a:r>
              <a:rPr lang="en-US" sz="2200" dirty="0"/>
              <a:t> </a:t>
            </a:r>
            <a:r>
              <a:rPr lang="en-US" sz="2200" dirty="0" err="1"/>
              <a:t>nilai</a:t>
            </a:r>
            <a:r>
              <a:rPr lang="en-US" sz="2200" dirty="0"/>
              <a:t> m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n dan </a:t>
            </a:r>
            <a:r>
              <a:rPr lang="en-US" sz="2200" dirty="0" err="1"/>
              <a:t>nilai</a:t>
            </a:r>
            <a:r>
              <a:rPr lang="en-US" sz="2200" dirty="0"/>
              <a:t> n </a:t>
            </a:r>
            <a:r>
              <a:rPr lang="en-US" sz="2200" dirty="0">
                <a:sym typeface="Wingdings" panose="05000000000000000000" pitchFamily="2" charset="2"/>
              </a:rPr>
              <a:t> r, </a:t>
            </a:r>
            <a:r>
              <a:rPr lang="en-US" sz="2200" dirty="0" err="1">
                <a:sym typeface="Wingdings" panose="05000000000000000000" pitchFamily="2" charset="2"/>
              </a:rPr>
              <a:t>lalu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ulang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ke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langkah</a:t>
            </a:r>
            <a:r>
              <a:rPr lang="en-US" sz="2200" dirty="0">
                <a:sym typeface="Wingdings" panose="05000000000000000000" pitchFamily="2" charset="2"/>
              </a:rPr>
              <a:t> a.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B5FD3B-8DDD-44C0-974B-5B0045813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373" y="633149"/>
            <a:ext cx="4095749" cy="599179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D091A3-DB05-4071-A9FE-E46A17E7D29D}"/>
              </a:ext>
            </a:extLst>
          </p:cNvPr>
          <p:cNvSpPr txBox="1">
            <a:spLocks/>
          </p:cNvSpPr>
          <p:nvPr/>
        </p:nvSpPr>
        <p:spPr>
          <a:xfrm>
            <a:off x="-29028" y="4493622"/>
            <a:ext cx="4470401" cy="236437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3600" b="1" dirty="0"/>
              <a:t>PSEUDOCODE</a:t>
            </a:r>
            <a:endParaRPr lang="en-US" sz="26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m,n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(n!=0) do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m mod 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	m  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n  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FPB=m;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582BE9-C9F5-4484-8488-886331404785}"/>
              </a:ext>
            </a:extLst>
          </p:cNvPr>
          <p:cNvSpPr txBox="1">
            <a:spLocks/>
          </p:cNvSpPr>
          <p:nvPr/>
        </p:nvSpPr>
        <p:spPr>
          <a:xfrm>
            <a:off x="4320321" y="172356"/>
            <a:ext cx="4823679" cy="4560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1" dirty="0"/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1033210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FC8F-8343-4ADC-A963-2692EDA35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Script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1B75E-584E-460C-A5C0-943B80C2F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2425" indent="-352425">
              <a:buFont typeface="+mj-lt"/>
              <a:buAutoNum type="alphaLcPeriod"/>
            </a:pPr>
            <a:r>
              <a:rPr lang="en-US" dirty="0"/>
              <a:t>While</a:t>
            </a:r>
          </a:p>
          <a:p>
            <a:pPr marL="352425" indent="-352425">
              <a:buFont typeface="+mj-lt"/>
              <a:buAutoNum type="alphaLcPeriod"/>
            </a:pPr>
            <a:r>
              <a:rPr lang="en-US" dirty="0"/>
              <a:t>Do while</a:t>
            </a:r>
          </a:p>
          <a:p>
            <a:pPr marL="352425" indent="-352425">
              <a:buFont typeface="+mj-lt"/>
              <a:buAutoNum type="alphaLcPeriod"/>
            </a:pPr>
            <a:r>
              <a:rPr lang="en-US" dirty="0"/>
              <a:t>For </a:t>
            </a:r>
          </a:p>
          <a:p>
            <a:pPr marL="352425" indent="-352425">
              <a:buFont typeface="+mj-lt"/>
              <a:buAutoNum type="alphaLcPeriod"/>
            </a:pPr>
            <a:r>
              <a:rPr lang="en-US" dirty="0"/>
              <a:t>For each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15717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41DC-E7E8-43DB-AF29-63A15E13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While</a:t>
            </a:r>
            <a:br>
              <a:rPr lang="en-US" dirty="0"/>
            </a:b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9465FD-BC5C-459F-826B-38B8983C721A}"/>
              </a:ext>
            </a:extLst>
          </p:cNvPr>
          <p:cNvSpPr txBox="1">
            <a:spLocks/>
          </p:cNvSpPr>
          <p:nvPr/>
        </p:nvSpPr>
        <p:spPr>
          <a:xfrm>
            <a:off x="0" y="1035075"/>
            <a:ext cx="4180114" cy="142983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600" b="1" dirty="0">
                <a:cs typeface="Courier New" panose="02070309020205020404" pitchFamily="49" charset="0"/>
              </a:rPr>
              <a:t>STRUKTUR DASAR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sz="500" b="1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kondisi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28588" lvl="1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/* statement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203DF0-5517-4937-A8E2-648518A5EF8B}"/>
              </a:ext>
            </a:extLst>
          </p:cNvPr>
          <p:cNvSpPr txBox="1">
            <a:spLocks/>
          </p:cNvSpPr>
          <p:nvPr/>
        </p:nvSpPr>
        <p:spPr>
          <a:xfrm>
            <a:off x="5791849" y="116943"/>
            <a:ext cx="3352151" cy="394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b="1" dirty="0">
                <a:cs typeface="Courier New" panose="02070309020205020404" pitchFamily="49" charset="0"/>
              </a:rPr>
              <a:t>FLOWCHART</a:t>
            </a:r>
            <a:endParaRPr lang="en-US" sz="2600" b="1" dirty="0"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C972D5-EC25-4DA4-A4AB-D9EB0F917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678" y="573012"/>
            <a:ext cx="3352151" cy="34846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C6D6BD-DB9E-4196-B19E-809ED219F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38697"/>
            <a:ext cx="5005041" cy="421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84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41DC-E7E8-43DB-AF29-63A15E13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Do While</a:t>
            </a:r>
            <a:br>
              <a:rPr lang="en-US" dirty="0"/>
            </a:b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9465FD-BC5C-459F-826B-38B8983C721A}"/>
              </a:ext>
            </a:extLst>
          </p:cNvPr>
          <p:cNvSpPr txBox="1">
            <a:spLocks/>
          </p:cNvSpPr>
          <p:nvPr/>
        </p:nvSpPr>
        <p:spPr>
          <a:xfrm>
            <a:off x="0" y="779724"/>
            <a:ext cx="3618411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3100" b="1" dirty="0">
                <a:cs typeface="Courier New" panose="02070309020205020404" pitchFamily="49" charset="0"/>
              </a:rPr>
              <a:t>STRUKTUR DASAR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/* statement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kondisi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D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203DF0-5517-4937-A8E2-648518A5EF8B}"/>
              </a:ext>
            </a:extLst>
          </p:cNvPr>
          <p:cNvSpPr txBox="1">
            <a:spLocks/>
          </p:cNvSpPr>
          <p:nvPr/>
        </p:nvSpPr>
        <p:spPr>
          <a:xfrm>
            <a:off x="6701245" y="779724"/>
            <a:ext cx="2272938" cy="394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b="1" dirty="0">
                <a:cs typeface="Courier New" panose="02070309020205020404" pitchFamily="49" charset="0"/>
              </a:rPr>
              <a:t>FLOWCHART</a:t>
            </a:r>
            <a:endParaRPr lang="en-US" sz="2600" b="1" dirty="0"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BD9E54-BDFC-4CD3-A753-AD4CFF72E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245" y="1183996"/>
            <a:ext cx="2272937" cy="31321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F43218-45C8-4A3C-B916-B9D1CCA1C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5287"/>
            <a:ext cx="5235222" cy="475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73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5103</TotalTime>
  <Words>602</Words>
  <Application>Microsoft Office PowerPoint</Application>
  <PresentationFormat>On-screen Show (4:3)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Agency FB</vt:lpstr>
      <vt:lpstr>Arial</vt:lpstr>
      <vt:lpstr>Calibri</vt:lpstr>
      <vt:lpstr>Calibri Light</vt:lpstr>
      <vt:lpstr>Courier New</vt:lpstr>
      <vt:lpstr>Rockwell</vt:lpstr>
      <vt:lpstr>Segoe UI Semilight</vt:lpstr>
      <vt:lpstr>Wingdings</vt:lpstr>
      <vt:lpstr>Office Theme</vt:lpstr>
      <vt:lpstr>PEMROGRAMAN WEB 06. Logika Looping</vt:lpstr>
      <vt:lpstr>Pemrograman Web</vt:lpstr>
      <vt:lpstr>06. Logika Looping</vt:lpstr>
      <vt:lpstr>PowerPoint Presentation</vt:lpstr>
      <vt:lpstr>1. SE/SI, Flowchart, Pseudocode Looping</vt:lpstr>
      <vt:lpstr>1. Definisi Looping </vt:lpstr>
      <vt:lpstr>2. Script</vt:lpstr>
      <vt:lpstr>a. While </vt:lpstr>
      <vt:lpstr>b. Do While </vt:lpstr>
      <vt:lpstr>c. for </vt:lpstr>
      <vt:lpstr>d. foreach </vt:lpstr>
      <vt:lpstr>Referensi (1)</vt:lpstr>
      <vt:lpstr>Referensi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TP</cp:lastModifiedBy>
  <cp:revision>4010</cp:revision>
  <dcterms:created xsi:type="dcterms:W3CDTF">2016-09-02T03:38:50Z</dcterms:created>
  <dcterms:modified xsi:type="dcterms:W3CDTF">2019-08-31T03:45:48Z</dcterms:modified>
</cp:coreProperties>
</file>