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407" r:id="rId3"/>
    <p:sldId id="457" r:id="rId4"/>
    <p:sldId id="430" r:id="rId5"/>
    <p:sldId id="458" r:id="rId6"/>
    <p:sldId id="459" r:id="rId7"/>
    <p:sldId id="460" r:id="rId8"/>
    <p:sldId id="463" r:id="rId9"/>
    <p:sldId id="464" r:id="rId10"/>
    <p:sldId id="465" r:id="rId11"/>
    <p:sldId id="466" r:id="rId12"/>
    <p:sldId id="476" r:id="rId13"/>
    <p:sldId id="471" r:id="rId14"/>
    <p:sldId id="472" r:id="rId15"/>
    <p:sldId id="468" r:id="rId16"/>
    <p:sldId id="473" r:id="rId17"/>
    <p:sldId id="474" r:id="rId18"/>
    <p:sldId id="467" r:id="rId19"/>
    <p:sldId id="475" r:id="rId20"/>
    <p:sldId id="477" r:id="rId21"/>
    <p:sldId id="478" r:id="rId22"/>
    <p:sldId id="469" r:id="rId23"/>
    <p:sldId id="461" r:id="rId24"/>
    <p:sldId id="480" r:id="rId25"/>
    <p:sldId id="482" r:id="rId26"/>
    <p:sldId id="484" r:id="rId27"/>
    <p:sldId id="481" r:id="rId28"/>
    <p:sldId id="483" r:id="rId29"/>
    <p:sldId id="411" r:id="rId30"/>
    <p:sldId id="41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51" d="100"/>
          <a:sy n="51" d="100"/>
        </p:scale>
        <p:origin x="72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31/08/2019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38D36C-8E2E-47B1-9EBC-BB824D36A68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EEF4A2-0277-410C-8E44-6001B20B6DF3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D876DC-1971-40E7-995F-0C4CB2298CFD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264353-650A-461D-AE41-C9D057F4F91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4EBC6A-053C-49EE-ADC0-9AE802A6392E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0494AC-8509-4098-A946-8BA79A7243D7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08C639-41BF-4C7C-9CEA-4CED434B02CD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F6D596-F81D-4DAA-88BF-AADA023B3D6C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B9D53-0AA3-444E-8012-6AF535BA17B1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C7ED201-5D9C-4BC1-88EA-76BB9D7FCDA4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161B9-56B0-4A4E-B30C-2379B5874CDA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535622-9352-4BF2-9121-5A66D1E28EBC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555B9C-F352-4D2A-8851-1EC0B6E3FC31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A7C6FA-7700-43AC-8D33-F42FF10860C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C1AD65-2995-4DF7-B6CE-34D13B8C46AB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sz="3200" dirty="0" err="1">
                <a:solidFill>
                  <a:prstClr val="black"/>
                </a:solidFill>
              </a:rPr>
              <a:t>Teguh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Pribadi</a:t>
            </a:r>
            <a:endParaRPr lang="en-US" sz="32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prstClr val="white">
                    <a:lumMod val="6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 || 082 337 475 885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08. </a:t>
            </a:r>
            <a:r>
              <a:rPr lang="en-US" sz="3600" dirty="0" err="1">
                <a:solidFill>
                  <a:srgbClr val="0070C0"/>
                </a:solidFill>
              </a:rPr>
              <a:t>Elemen</a:t>
            </a:r>
            <a:r>
              <a:rPr lang="en-US" sz="3600" dirty="0">
                <a:solidFill>
                  <a:srgbClr val="0070C0"/>
                </a:solidFill>
              </a:rPr>
              <a:t> Input </a:t>
            </a:r>
            <a:r>
              <a:rPr lang="en-US" sz="3600">
                <a:solidFill>
                  <a:srgbClr val="0070C0"/>
                </a:solidFill>
              </a:rPr>
              <a:t>Form dan </a:t>
            </a:r>
            <a:r>
              <a:rPr lang="en-US" sz="3600" dirty="0">
                <a:solidFill>
                  <a:srgbClr val="0070C0"/>
                </a:solidFill>
              </a:rPr>
              <a:t>Form Handling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7040-4477-4AE0-9C68-1DE13C3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Input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441-5FB3-4148-BF2C-53167680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Isian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karakter</a:t>
            </a:r>
            <a:endParaRPr lang="en-US" dirty="0">
              <a:solidFill>
                <a:srgbClr val="FF0000"/>
              </a:solidFill>
            </a:endParaRPr>
          </a:p>
          <a:p>
            <a:pPr marL="741363" lvl="1" indent="-396875">
              <a:buFont typeface="+mj-lt"/>
              <a:buAutoNum type="arabicParenR"/>
            </a:pPr>
            <a:r>
              <a:rPr lang="en-US" dirty="0" err="1"/>
              <a:t>Textfield</a:t>
            </a:r>
            <a:endParaRPr lang="en-US" dirty="0"/>
          </a:p>
          <a:p>
            <a:pPr marL="741363" lvl="1" indent="-396875">
              <a:buFont typeface="+mj-lt"/>
              <a:buAutoNum type="arabicParenR"/>
            </a:pPr>
            <a:r>
              <a:rPr lang="en-US" dirty="0"/>
              <a:t>Password</a:t>
            </a:r>
          </a:p>
          <a:p>
            <a:pPr marL="741363" lvl="1" indent="-396875">
              <a:buFont typeface="+mj-lt"/>
              <a:buAutoNum type="arabicParenR"/>
            </a:pPr>
            <a:r>
              <a:rPr lang="en-US" dirty="0" err="1"/>
              <a:t>Textarea</a:t>
            </a:r>
            <a:endParaRPr lang="en-US" dirty="0"/>
          </a:p>
          <a:p>
            <a:pPr marL="465138" indent="-457200"/>
            <a:r>
              <a:rPr lang="id-ID" dirty="0">
                <a:solidFill>
                  <a:srgbClr val="FF0000"/>
                </a:solidFill>
              </a:rPr>
              <a:t>Pilihan j</a:t>
            </a:r>
            <a:r>
              <a:rPr lang="en-US" dirty="0" err="1">
                <a:solidFill>
                  <a:srgbClr val="FF0000"/>
                </a:solidFill>
              </a:rPr>
              <a:t>awaban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 1, </a:t>
            </a:r>
            <a:r>
              <a:rPr lang="en-US" dirty="0" err="1">
                <a:solidFill>
                  <a:srgbClr val="FF0000"/>
                </a:solidFill>
              </a:rPr>
              <a:t>hanya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milih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.</a:t>
            </a:r>
          </a:p>
          <a:p>
            <a:pPr marL="741363" lvl="1" indent="-341313">
              <a:buFont typeface="+mj-lt"/>
              <a:buAutoNum type="arabicParenR"/>
            </a:pPr>
            <a:r>
              <a:rPr lang="en-US" dirty="0" err="1"/>
              <a:t>Radiobutton</a:t>
            </a:r>
            <a:endParaRPr lang="en-US" dirty="0"/>
          </a:p>
          <a:p>
            <a:pPr marL="741363" lvl="1" indent="-341313">
              <a:buFont typeface="+mj-lt"/>
              <a:buAutoNum type="arabicParenR"/>
            </a:pPr>
            <a:r>
              <a:rPr lang="en-US" dirty="0"/>
              <a:t>Combo box</a:t>
            </a:r>
          </a:p>
          <a:p>
            <a:pPr marL="465138" indent="-457200"/>
            <a:r>
              <a:rPr lang="id-ID" dirty="0">
                <a:solidFill>
                  <a:srgbClr val="FF0000"/>
                </a:solidFill>
              </a:rPr>
              <a:t>Pilihan </a:t>
            </a:r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 1,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milih</a:t>
            </a:r>
            <a:r>
              <a:rPr lang="en-US" dirty="0">
                <a:solidFill>
                  <a:srgbClr val="FF0000"/>
                </a:solidFill>
              </a:rPr>
              <a:t> &gt;</a:t>
            </a:r>
            <a:r>
              <a:rPr lang="id-ID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1</a:t>
            </a:r>
            <a:r>
              <a:rPr lang="en-US" dirty="0"/>
              <a:t>.</a:t>
            </a:r>
          </a:p>
          <a:p>
            <a:pPr marL="741363" lvl="1" indent="-344488">
              <a:buFont typeface="+mj-lt"/>
              <a:buAutoNum type="arabicParenR"/>
            </a:pPr>
            <a:r>
              <a:rPr lang="en-US" dirty="0"/>
              <a:t>Check box</a:t>
            </a:r>
          </a:p>
          <a:p>
            <a:pPr marL="465138" indent="-457200"/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lampiran</a:t>
            </a:r>
            <a:r>
              <a:rPr lang="en-US" dirty="0"/>
              <a:t>.</a:t>
            </a:r>
          </a:p>
          <a:p>
            <a:pPr marL="741363" lvl="1" indent="-344488">
              <a:buFont typeface="+mj-lt"/>
              <a:buAutoNum type="arabicParenR"/>
            </a:pPr>
            <a:r>
              <a:rPr lang="en-US" dirty="0"/>
              <a:t>Upload file</a:t>
            </a:r>
          </a:p>
        </p:txBody>
      </p:sp>
    </p:spTree>
    <p:extLst>
      <p:ext uri="{BB962C8B-B14F-4D97-AF65-F5344CB8AC3E}">
        <p14:creationId xmlns:p14="http://schemas.microsoft.com/office/powerpoint/2010/main" val="88589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9CE4-85EE-4B03-9BA5-2CBC4CA3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</a:t>
            </a:r>
            <a:r>
              <a:rPr lang="en-US" dirty="0" err="1"/>
              <a:t>Elemen</a:t>
            </a:r>
            <a:r>
              <a:rPr lang="en-US" dirty="0"/>
              <a:t> Input – 1. </a:t>
            </a:r>
            <a:r>
              <a:rPr lang="en-US" dirty="0" err="1"/>
              <a:t>Isian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7ECF-A004-4116-90B9-020221D2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diisi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A-Z, a-z, symbol, 0-9</a:t>
            </a:r>
            <a:r>
              <a:rPr lang="en-US" dirty="0"/>
              <a:t>.</a:t>
            </a:r>
          </a:p>
          <a:p>
            <a:r>
              <a:rPr lang="en-US" dirty="0"/>
              <a:t>Form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:</a:t>
            </a:r>
          </a:p>
          <a:p>
            <a:pPr marL="741363" lvl="1" indent="-396875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Textfield</a:t>
            </a:r>
            <a:endParaRPr lang="en-US" dirty="0">
              <a:solidFill>
                <a:srgbClr val="FF0000"/>
              </a:solidFill>
            </a:endParaRPr>
          </a:p>
          <a:p>
            <a:pPr marL="741363" lvl="1" indent="-396875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Password</a:t>
            </a:r>
          </a:p>
          <a:p>
            <a:pPr marL="741363" lvl="1" indent="-396875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Textarea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4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8EB2-2CEF-496A-890D-3D6E5478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Textfield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F939-4CC7-4A53-8086-559BE0F5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06701-E817-44C7-A986-6ADED696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594"/>
            <a:ext cx="9144000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F8E8-F8D1-4B0F-83DD-F3241B50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Password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E5B2-CF99-4CCA-A6C2-FA1635D0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9B75AB-8571-4A62-8240-D4993230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032"/>
            <a:ext cx="9144000" cy="51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9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3C73-5ACF-44CC-B7DB-6B7E7BA6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dirty="0" err="1"/>
              <a:t>Textarea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3550B-D31A-421D-B4B3-2E343437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7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9CE4-85EE-4B03-9BA5-2CBC4CA3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c) </a:t>
            </a:r>
            <a:r>
              <a:rPr lang="en-US" dirty="0" err="1"/>
              <a:t>Elemen</a:t>
            </a:r>
            <a:r>
              <a:rPr lang="en-US" dirty="0"/>
              <a:t> Input – 2. </a:t>
            </a:r>
            <a:r>
              <a:rPr lang="id-ID" dirty="0"/>
              <a:t>Pilihan J</a:t>
            </a:r>
            <a:r>
              <a:rPr lang="en-US" dirty="0" err="1"/>
              <a:t>awaban</a:t>
            </a:r>
            <a:r>
              <a:rPr lang="en-US" dirty="0"/>
              <a:t> &gt; 1, 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milih</a:t>
            </a:r>
            <a:r>
              <a:rPr lang="en-US" dirty="0"/>
              <a:t> </a:t>
            </a:r>
            <a:r>
              <a:rPr lang="id-ID" dirty="0"/>
              <a:t>= </a:t>
            </a:r>
            <a:r>
              <a:rPr lang="en-US" dirty="0"/>
              <a:t>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7ECF-A004-4116-90B9-020221D2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memilih</a:t>
            </a:r>
            <a:r>
              <a:rPr lang="en-US" dirty="0">
                <a:solidFill>
                  <a:srgbClr val="FF0000"/>
                </a:solidFill>
              </a:rPr>
              <a:t> salah </a:t>
            </a:r>
            <a:r>
              <a:rPr lang="en-US" dirty="0" err="1">
                <a:solidFill>
                  <a:srgbClr val="FF0000"/>
                </a:solidFill>
              </a:rPr>
              <a:t>satunya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saja</a:t>
            </a:r>
            <a:r>
              <a:rPr lang="en-US" dirty="0"/>
              <a:t>.</a:t>
            </a:r>
          </a:p>
          <a:p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formnya</a:t>
            </a:r>
            <a:r>
              <a:rPr lang="en-US" dirty="0"/>
              <a:t>:</a:t>
            </a:r>
          </a:p>
          <a:p>
            <a:pPr marL="741363" lvl="1" indent="-341313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Radiobutton</a:t>
            </a:r>
            <a:endParaRPr lang="en-US" dirty="0">
              <a:solidFill>
                <a:srgbClr val="FF0000"/>
              </a:solidFill>
            </a:endParaRPr>
          </a:p>
          <a:p>
            <a:pPr marL="741363" lvl="1" indent="-341313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Combo box</a:t>
            </a:r>
          </a:p>
        </p:txBody>
      </p:sp>
    </p:spTree>
    <p:extLst>
      <p:ext uri="{BB962C8B-B14F-4D97-AF65-F5344CB8AC3E}">
        <p14:creationId xmlns:p14="http://schemas.microsoft.com/office/powerpoint/2010/main" val="55822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8A15-08C6-41AA-9A95-56A65A4C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Radiobutton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EEBB-E53E-44D3-827D-2BBC41A4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B70B3-9D88-4E0B-AF29-027B88E4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1C7-37FF-48D0-9C42-442652FF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Combobox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799D-CAEB-43F3-A631-AB1B0EEF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F87E36-2F65-49DE-8A14-863FC4CA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1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B84B-1858-4666-9473-41105E7A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c) </a:t>
            </a:r>
            <a:r>
              <a:rPr lang="en-US" dirty="0" err="1"/>
              <a:t>Elemen</a:t>
            </a:r>
            <a:r>
              <a:rPr lang="en-US" dirty="0"/>
              <a:t> Input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– 3. </a:t>
            </a:r>
            <a:r>
              <a:rPr lang="fi-FI" dirty="0"/>
              <a:t>Pilihan Jawaban &gt; 1, boleh milih&gt;=1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4799-3948-4598-B0F6-EB357F4F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dan </a:t>
            </a:r>
            <a:r>
              <a:rPr lang="en-US" dirty="0" err="1">
                <a:solidFill>
                  <a:srgbClr val="FF0000"/>
                </a:solidFill>
              </a:rPr>
              <a:t>boleh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memilih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satu</a:t>
            </a:r>
            <a:r>
              <a:rPr lang="en-US" dirty="0"/>
              <a:t> pula.</a:t>
            </a:r>
          </a:p>
          <a:p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formnya</a:t>
            </a:r>
            <a:r>
              <a:rPr lang="en-US" dirty="0"/>
              <a:t>:</a:t>
            </a:r>
          </a:p>
          <a:p>
            <a:pPr marL="741363" lvl="1" indent="-344488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Check box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979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9639-C5FD-4DD4-83F7-59B0F237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Checkbox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D018-D4DD-417A-AF62-49DDCDAB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EAE42-5D72-4CA6-81D9-BA228F13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00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044D60-26DA-4776-8E61-6E398311DE67}"/>
              </a:ext>
            </a:extLst>
          </p:cNvPr>
          <p:cNvSpPr/>
          <p:nvPr/>
        </p:nvSpPr>
        <p:spPr>
          <a:xfrm>
            <a:off x="7406640" y="3056709"/>
            <a:ext cx="1737360" cy="1894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rgbClr val="FF0000"/>
                </a:solidFill>
              </a:rPr>
              <a:t>?</a:t>
            </a:r>
            <a:endParaRPr lang="en-ID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178507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/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9639-C5FD-4DD4-83F7-59B0F237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Checkbox (solved 1)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E4D8D-B096-4430-9738-31BC1C26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9639-C5FD-4DD4-83F7-59B0F237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Checkbox (solved 2)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9E35A-11AC-46D9-A4B9-CC9B4F60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77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B84B-1858-4666-9473-41105E7A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c) </a:t>
            </a:r>
            <a:r>
              <a:rPr lang="en-US" dirty="0" err="1"/>
              <a:t>Elemen</a:t>
            </a:r>
            <a:r>
              <a:rPr lang="en-US" dirty="0"/>
              <a:t> Input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– 4. </a:t>
            </a:r>
            <a:r>
              <a:rPr lang="en-US" dirty="0" err="1"/>
              <a:t>Jawaban</a:t>
            </a:r>
            <a:r>
              <a:rPr lang="en-US" dirty="0"/>
              <a:t> Lampiran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4799-3948-4598-B0F6-EB357F4F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Jawaban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lampiran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berkas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pendukung</a:t>
            </a:r>
            <a:r>
              <a:rPr lang="en-US" dirty="0"/>
              <a:t>.</a:t>
            </a:r>
          </a:p>
          <a:p>
            <a:r>
              <a:rPr lang="en-US" dirty="0" err="1"/>
              <a:t>Misalnya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disebuah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status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location,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melampirkan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foto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SI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kelahiran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nilai</a:t>
            </a:r>
            <a:r>
              <a:rPr lang="en-US" dirty="0"/>
              <a:t> juga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</a:t>
            </a:r>
            <a:r>
              <a:rPr lang="en-US" dirty="0" err="1">
                <a:solidFill>
                  <a:srgbClr val="FF0000"/>
                </a:solidFill>
              </a:rPr>
              <a:t>ampiran</a:t>
            </a:r>
            <a:r>
              <a:rPr lang="en-US" dirty="0">
                <a:solidFill>
                  <a:srgbClr val="FF0000"/>
                </a:solidFill>
              </a:rPr>
              <a:t> pdf/</a:t>
            </a:r>
            <a:r>
              <a:rPr lang="en-US" dirty="0" err="1">
                <a:solidFill>
                  <a:srgbClr val="FF0000"/>
                </a:solidFill>
              </a:rPr>
              <a:t>hasil</a:t>
            </a:r>
            <a:r>
              <a:rPr lang="en-US" dirty="0">
                <a:solidFill>
                  <a:srgbClr val="FF0000"/>
                </a:solidFill>
              </a:rPr>
              <a:t> scan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ijazah </a:t>
            </a:r>
            <a:r>
              <a:rPr lang="en-US" dirty="0" err="1">
                <a:solidFill>
                  <a:srgbClr val="FF0000"/>
                </a:solidFill>
              </a:rPr>
              <a:t>sma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34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3E8-B682-4CB9-86CF-8720F5C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PHP Form Handling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B75D-6A05-4DC0-843A-6430C1148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indent="-444500">
              <a:buFont typeface="+mj-lt"/>
              <a:buAutoNum type="alphaLcParenR"/>
            </a:pPr>
            <a:r>
              <a:rPr lang="en-US" dirty="0"/>
              <a:t>PHP Form Handling Dasar</a:t>
            </a:r>
          </a:p>
          <a:p>
            <a:pPr marL="444500" indent="-444500">
              <a:buFont typeface="+mj-lt"/>
              <a:buAutoNum type="alphaLcParenR"/>
            </a:pPr>
            <a:r>
              <a:rPr lang="en-US" dirty="0"/>
              <a:t>PHP Form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</a:p>
          <a:p>
            <a:pPr marL="444500" indent="-444500">
              <a:buFont typeface="+mj-lt"/>
              <a:buAutoNum type="alphaLcParenR"/>
            </a:pPr>
            <a:r>
              <a:rPr lang="en-US" dirty="0"/>
              <a:t>PHP Form Handling + HTML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</a:p>
          <a:p>
            <a:pPr marL="444500" indent="-444500">
              <a:buFont typeface="+mj-lt"/>
              <a:buAutoNum type="alphaLcParenR"/>
            </a:pPr>
            <a:r>
              <a:rPr lang="en-US" dirty="0"/>
              <a:t>PHP Form Handling + Ajax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129911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096F-40AA-4321-BDA4-CB0A5666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PHP Form Handling Dasar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3636F-702C-467B-9A51-F471F001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418D-534A-4770-9C1B-2626DE2F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PHP Form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63BC8-8802-4CB6-BFD5-C190CFB5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6202-DB66-4795-BEAD-A9B836CB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16943"/>
            <a:ext cx="8319407" cy="7082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b) PHP Form Handling + </a:t>
            </a:r>
            <a:r>
              <a:rPr lang="en-US" sz="4000" dirty="0" err="1"/>
              <a:t>Koneksi</a:t>
            </a:r>
            <a:r>
              <a:rPr lang="en-US" sz="4000" dirty="0"/>
              <a:t> Database </a:t>
            </a:r>
            <a:r>
              <a:rPr lang="en-US" sz="4000" dirty="0">
                <a:sym typeface="Wingdings" panose="05000000000000000000" pitchFamily="2" charset="2"/>
              </a:rPr>
              <a:t> </a:t>
            </a:r>
            <a:r>
              <a:rPr lang="en-US" sz="4000" b="1" dirty="0">
                <a:sym typeface="Wingdings" panose="05000000000000000000" pitchFamily="2" charset="2"/>
              </a:rPr>
              <a:t>database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0D09-558C-4077-9C41-50DC50DE8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4762"/>
            <a:ext cx="4572000" cy="5503896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phpMyAdmin SQL Dump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version 4.8.2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https://www.phpmyadmin.net/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Host: 127.0.0.1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Generation Time: Sep 23, 2018 at 06:38 AM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Server version: 10.1.34-MariaDB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PHP Version: 7.2.8</a:t>
            </a:r>
          </a:p>
          <a:p>
            <a:pPr marL="0" indent="0"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SQL_MODE = "NO_AUTO_VALUE_ON_ZERO";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AUTOCOMMIT = 0;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time_zone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"+00:00";</a:t>
            </a:r>
          </a:p>
          <a:p>
            <a:pPr marL="0" indent="0"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@OLD_CHARACTER_SET_CLIENT=@@CHARACTER_SET_CLIENT */;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@OLD_CHARACTER_SET_RESULTS=@@CHARACTER_SET_RESULTS */;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@OLD_COLLATION_CONNECTION=@@COLLATION_CONNECTION */;</a:t>
            </a:r>
          </a:p>
          <a:p>
            <a:pPr marL="0" indent="0"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NAMES utf8mb4 */;</a:t>
            </a:r>
          </a:p>
          <a:p>
            <a:pPr marL="0" indent="0"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20F055-06B3-4947-B37D-53F80146C0E5}"/>
              </a:ext>
            </a:extLst>
          </p:cNvPr>
          <p:cNvSpPr txBox="1">
            <a:spLocks/>
          </p:cNvSpPr>
          <p:nvPr/>
        </p:nvSpPr>
        <p:spPr>
          <a:xfrm>
            <a:off x="4572000" y="1014762"/>
            <a:ext cx="4572000" cy="5503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Database: `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sinau_form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--------------------------------------------------------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 Table structure for table `user`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`user` 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varchar(50) NOT NULL,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alamat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varchar(100) NOT NULL,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 `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telepon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` varchar(15) NOT NULL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) ENGINE=</a:t>
            </a:r>
            <a:r>
              <a:rPr lang="en-ID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 CHARSET=latin1;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CHARACTER_SET_CLIENT=@OLD_CHARACTER_SET_CLIENT */;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CHARACTER_SET_RESULTS=@OLD_CHARACTER_SET_RESULTS */;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D" b="1" dirty="0">
                <a:latin typeface="Courier New" panose="02070309020205020404" pitchFamily="49" charset="0"/>
                <a:cs typeface="Courier New" panose="02070309020205020404" pitchFamily="49" charset="0"/>
              </a:rPr>
              <a:t>/*!40101 SET COLLATION_CONNECTION=@OLD_COLLATION_CONNECTION */;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64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F03E-ED71-418B-9B78-9D1F025C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PHP Form Handling + HTML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FEB9A-6E47-48FA-BA12-E7F7019A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F03E-ED71-418B-9B78-9D1F025C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d) PHP Form Handling + Ajax Handling + </a:t>
            </a:r>
            <a:r>
              <a:rPr lang="en-US" dirty="0" err="1"/>
              <a:t>Koneksi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8B218-4695-40E8-B6E0-F6952A70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506"/>
            <a:ext cx="9144000" cy="51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9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B5646A-3E8E-4EC8-A05B-4F21E7E7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Formulir</a:t>
            </a:r>
            <a:r>
              <a:rPr lang="en-US" sz="4800" b="1" dirty="0"/>
              <a:t> </a:t>
            </a:r>
            <a:r>
              <a:rPr lang="en-US" sz="4800" b="1" dirty="0">
                <a:sym typeface="Wingdings" panose="05000000000000000000" pitchFamily="2" charset="2"/>
              </a:rPr>
              <a:t> </a:t>
            </a:r>
            <a:r>
              <a:rPr lang="en-US" sz="4800" b="1" dirty="0"/>
              <a:t>Form</a:t>
            </a:r>
            <a:endParaRPr lang="en-ID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3063-1998-4302-8D2F-94D55B7FD6B7}"/>
              </a:ext>
            </a:extLst>
          </p:cNvPr>
          <p:cNvSpPr txBox="1">
            <a:spLocks/>
          </p:cNvSpPr>
          <p:nvPr/>
        </p:nvSpPr>
        <p:spPr>
          <a:xfrm>
            <a:off x="123976" y="1963732"/>
            <a:ext cx="4511978" cy="4751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 err="1">
                <a:cs typeface="Courier New" panose="02070309020205020404" pitchFamily="49" charset="0"/>
              </a:rPr>
              <a:t>Kertas</a:t>
            </a:r>
            <a:r>
              <a:rPr lang="en-US" sz="2400" dirty="0">
                <a:cs typeface="Courier New" panose="02070309020205020404" pitchFamily="49" charset="0"/>
              </a:rPr>
              <a:t>/manual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7A8564-24AA-4857-BD33-801442EC7F27}"/>
              </a:ext>
            </a:extLst>
          </p:cNvPr>
          <p:cNvSpPr txBox="1">
            <a:spLocks/>
          </p:cNvSpPr>
          <p:nvPr/>
        </p:nvSpPr>
        <p:spPr>
          <a:xfrm>
            <a:off x="4702643" y="1972256"/>
            <a:ext cx="4303333" cy="4751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dirty="0">
                <a:cs typeface="Courier New" panose="02070309020205020404" pitchFamily="49" charset="0"/>
              </a:rPr>
              <a:t>Web/SI</a:t>
            </a:r>
          </a:p>
        </p:txBody>
      </p:sp>
      <p:pic>
        <p:nvPicPr>
          <p:cNvPr id="5" name="Picture 2" descr="http://s.kaskus.id/images/2015/04/25/7816346_20150425101122.jpg">
            <a:extLst>
              <a:ext uri="{FF2B5EF4-FFF2-40B4-BE49-F238E27FC236}">
                <a16:creationId xmlns:a16="http://schemas.microsoft.com/office/drawing/2014/main" id="{0A98AD22-08CF-4649-A899-8D6D7BCB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7" y="2578689"/>
            <a:ext cx="4511977" cy="3150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4.bp.blogspot.com/-9E3Y5WqOET8/VrmOK7lLRDI/AAAAAAAACo0/8Ffj-M1V-as/s1600/daftar%2Bgmail.png">
            <a:extLst>
              <a:ext uri="{FF2B5EF4-FFF2-40B4-BE49-F238E27FC236}">
                <a16:creationId xmlns:a16="http://schemas.microsoft.com/office/drawing/2014/main" id="{06ECC0E6-DFAA-406A-BFF7-8A9CCA62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929" y="2578689"/>
            <a:ext cx="2940759" cy="3939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57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08. Form and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Konsep</a:t>
            </a:r>
            <a:r>
              <a:rPr lang="en-US" dirty="0">
                <a:latin typeface="Agency FB" panose="020B0503020202020204" pitchFamily="34" charset="0"/>
              </a:rPr>
              <a:t> Form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Elemen</a:t>
            </a:r>
            <a:r>
              <a:rPr lang="en-US" dirty="0">
                <a:latin typeface="Agency FB" panose="020B0503020202020204" pitchFamily="34" charset="0"/>
              </a:rPr>
              <a:t> Input Form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Form</a:t>
            </a:r>
            <a:r>
              <a:rPr lang="id-ID" dirty="0">
                <a:latin typeface="Agency FB" panose="020B0503020202020204" pitchFamily="34" charset="0"/>
              </a:rPr>
              <a:t> Handling (Penanganan Form)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4C3D-93B4-4B62-B135-30C29B3B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Konsep</a:t>
            </a:r>
            <a:r>
              <a:rPr lang="en-US" dirty="0"/>
              <a:t> Form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C57-2045-40BF-94F4-3AE209104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19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65EF-7758-4419-87B6-2812CDED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Form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EC7A-0D8B-4071-9004-B86E8C70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manual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online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khususnya</a:t>
            </a:r>
            <a:r>
              <a:rPr lang="en-US" dirty="0">
                <a:sym typeface="Wingdings" panose="05000000000000000000" pitchFamily="2" charset="2"/>
              </a:rPr>
              <a:t> web) </a:t>
            </a:r>
            <a:r>
              <a:rPr lang="en-US" dirty="0" err="1">
                <a:sym typeface="Wingdings" panose="05000000000000000000" pitchFamily="2" charset="2"/>
              </a:rPr>
              <a:t>diperlukan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penyesuaian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61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B5F5-B2D7-4B7A-81D5-448BA576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Elemen</a:t>
            </a:r>
            <a:r>
              <a:rPr lang="en-US" dirty="0"/>
              <a:t> Input Form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8DC22-4385-48A3-8F4A-45CE74A59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buFont typeface="+mj-lt"/>
              <a:buAutoNum type="alphaLcParenR"/>
            </a:pP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pada Form</a:t>
            </a:r>
          </a:p>
          <a:p>
            <a:pPr marL="447675" indent="-447675">
              <a:buFont typeface="+mj-lt"/>
              <a:buAutoNum type="alphaLcParenR"/>
            </a:pPr>
            <a:r>
              <a:rPr lang="en-US" dirty="0"/>
              <a:t>Script Dasar Form</a:t>
            </a:r>
          </a:p>
          <a:p>
            <a:pPr marL="447675" indent="-447675">
              <a:buFont typeface="+mj-lt"/>
              <a:buAutoNum type="alphaLcParenR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Input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486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9CC4-8BEE-440A-B7A8-7B4627A9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</a:t>
            </a:r>
            <a:r>
              <a:rPr lang="en-US" dirty="0" err="1"/>
              <a:t>Macam-Macam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Input pada Form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85EB-F7A6-4E94-A1F6-0D72F5CB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4E95AA-1135-41A1-A024-A8E8513EA3AF}"/>
              </a:ext>
            </a:extLst>
          </p:cNvPr>
          <p:cNvGrpSpPr/>
          <p:nvPr/>
        </p:nvGrpSpPr>
        <p:grpSpPr>
          <a:xfrm>
            <a:off x="1138692" y="1635902"/>
            <a:ext cx="6749573" cy="5039218"/>
            <a:chOff x="1314200" y="1949347"/>
            <a:chExt cx="6197846" cy="46272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CA4BBD-2C34-47D3-B68F-4FAD8EEC4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200" y="1949347"/>
              <a:ext cx="6197846" cy="40528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947C08-B98B-4147-B521-0A555C26A2B4}"/>
                </a:ext>
              </a:extLst>
            </p:cNvPr>
            <p:cNvSpPr/>
            <p:nvPr/>
          </p:nvSpPr>
          <p:spPr>
            <a:xfrm>
              <a:off x="3575538" y="6142892"/>
              <a:ext cx="1863970" cy="4337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42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4589-DA08-42B8-81C1-4CF4419E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Script Dasar Form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C09E9-3ABD-4455-86DD-45A6504F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658982"/>
            <a:ext cx="8319406" cy="4859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action=“…”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method=“…”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d-I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password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checkbox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text area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listbox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combobox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endParaRPr lang="en-US" sz="2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file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d-ID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D21C6-9B06-4A0A-9FC4-4791CF1624F4}"/>
              </a:ext>
            </a:extLst>
          </p:cNvPr>
          <p:cNvSpPr/>
          <p:nvPr/>
        </p:nvSpPr>
        <p:spPr>
          <a:xfrm>
            <a:off x="476251" y="1744980"/>
            <a:ext cx="3870462" cy="746429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Action</a:t>
            </a:r>
            <a:r>
              <a:rPr lang="en-US" sz="1200" b="1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menginisialisasi</a:t>
            </a:r>
            <a:r>
              <a:rPr lang="en-US" sz="1200" dirty="0"/>
              <a:t>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pengiriman</a:t>
            </a:r>
            <a:r>
              <a:rPr lang="en-US" sz="1200" dirty="0"/>
              <a:t> form.</a:t>
            </a:r>
          </a:p>
          <a:p>
            <a:r>
              <a:rPr lang="en-US" sz="1200" dirty="0" err="1"/>
              <a:t>Contoh</a:t>
            </a:r>
            <a:r>
              <a:rPr lang="en-US" sz="1200" dirty="0"/>
              <a:t>: action=“proses.</a:t>
            </a:r>
            <a:r>
              <a:rPr lang="en-US" sz="1200" dirty="0" err="1"/>
              <a:t>php</a:t>
            </a:r>
            <a:r>
              <a:rPr lang="en-US" sz="1200" dirty="0"/>
              <a:t>”</a:t>
            </a:r>
            <a:r>
              <a:rPr lang="en-US" sz="1200" dirty="0">
                <a:sym typeface="Wingdings" panose="05000000000000000000" pitchFamily="2" charset="2"/>
              </a:rPr>
              <a:t>form </a:t>
            </a:r>
            <a:r>
              <a:rPr lang="en-US" sz="1200" dirty="0" err="1">
                <a:sym typeface="Wingdings" panose="05000000000000000000" pitchFamily="2" charset="2"/>
              </a:rPr>
              <a:t>dikirim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ke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proses.php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10491-F6CE-4F3D-BF57-4CFD0E820ABC}"/>
              </a:ext>
            </a:extLst>
          </p:cNvPr>
          <p:cNvSpPr/>
          <p:nvPr/>
        </p:nvSpPr>
        <p:spPr>
          <a:xfrm>
            <a:off x="4635954" y="1744980"/>
            <a:ext cx="3870462" cy="74642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Method </a:t>
            </a:r>
            <a:r>
              <a:rPr lang="en-US" sz="1400" dirty="0" err="1"/>
              <a:t>adalah</a:t>
            </a:r>
            <a:r>
              <a:rPr lang="en-US" sz="1400" b="1" dirty="0"/>
              <a:t> </a:t>
            </a:r>
            <a:r>
              <a:rPr lang="en-US" sz="1400" dirty="0"/>
              <a:t>model </a:t>
            </a:r>
            <a:r>
              <a:rPr lang="en-US" sz="1400" dirty="0" err="1"/>
              <a:t>pengiriman</a:t>
            </a:r>
            <a:r>
              <a:rPr lang="en-US" sz="1400" dirty="0"/>
              <a:t>, 2 </a:t>
            </a:r>
            <a:r>
              <a:rPr lang="en-US" sz="1400" dirty="0" err="1"/>
              <a:t>modelnya</a:t>
            </a:r>
            <a:r>
              <a:rPr lang="en-US" sz="1400" dirty="0"/>
              <a:t>:</a:t>
            </a:r>
          </a:p>
          <a:p>
            <a:r>
              <a:rPr lang="en-US" sz="1200" b="1" dirty="0"/>
              <a:t>- POST </a:t>
            </a:r>
            <a:r>
              <a:rPr lang="en-US" sz="1200" b="1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name+variable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dikirim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secara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tersembunyi</a:t>
            </a:r>
            <a:endParaRPr lang="en-US" sz="1200" dirty="0"/>
          </a:p>
          <a:p>
            <a:r>
              <a:rPr lang="en-US" sz="1200" b="1" dirty="0"/>
              <a:t>- GET </a:t>
            </a:r>
            <a:r>
              <a:rPr lang="en-US" sz="1200" b="1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name+variable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nampak</a:t>
            </a:r>
            <a:r>
              <a:rPr lang="en-US" sz="1200" dirty="0">
                <a:sym typeface="Wingdings" panose="05000000000000000000" pitchFamily="2" charset="2"/>
              </a:rPr>
              <a:t> di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browser</a:t>
            </a:r>
            <a:endParaRPr lang="en-US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A9B7F-C29D-4731-B834-A30327AB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91542" y="3222409"/>
            <a:ext cx="3922904" cy="2565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4CDA36-FB97-434E-BEF7-5F619F97EDDA}"/>
              </a:ext>
            </a:extLst>
          </p:cNvPr>
          <p:cNvSpPr/>
          <p:nvPr/>
        </p:nvSpPr>
        <p:spPr>
          <a:xfrm>
            <a:off x="1371159" y="3103808"/>
            <a:ext cx="6529589" cy="28462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61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5442</TotalTime>
  <Words>1188</Words>
  <Application>Microsoft Office PowerPoint</Application>
  <PresentationFormat>On-screen Show (4:3)</PresentationFormat>
  <Paragraphs>175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08. Elemen Input Form dan Form Handling</vt:lpstr>
      <vt:lpstr>Pemrograman Web</vt:lpstr>
      <vt:lpstr>PowerPoint Presentation</vt:lpstr>
      <vt:lpstr>08. Form and Exception Handling</vt:lpstr>
      <vt:lpstr>1) Konsep Form</vt:lpstr>
      <vt:lpstr>Konsep Form</vt:lpstr>
      <vt:lpstr>2) Elemen Input Form </vt:lpstr>
      <vt:lpstr>a) Macam-Macam Elemen Input pada Form</vt:lpstr>
      <vt:lpstr>b) Script Dasar Form</vt:lpstr>
      <vt:lpstr>c) Karakter Pertanyaan Elemen-Elemen Input</vt:lpstr>
      <vt:lpstr>c) Elemen Input – 1. Isian Karakter</vt:lpstr>
      <vt:lpstr>1) Textfield</vt:lpstr>
      <vt:lpstr>2) Password </vt:lpstr>
      <vt:lpstr>3) Textarea </vt:lpstr>
      <vt:lpstr>c) Elemen Input – 2. Pilihan Jawaban &gt; 1,  hanya boleh milih = 1</vt:lpstr>
      <vt:lpstr>1) Radiobutton</vt:lpstr>
      <vt:lpstr>2) Combobox</vt:lpstr>
      <vt:lpstr>c) Elemen Input – 3. Pilihan Jawaban &gt; 1, boleh milih&gt;=1</vt:lpstr>
      <vt:lpstr>1) Checkbox</vt:lpstr>
      <vt:lpstr>1) Checkbox (solved 1)</vt:lpstr>
      <vt:lpstr>1) Checkbox (solved 2)</vt:lpstr>
      <vt:lpstr>c) Elemen Input – 4. Jawaban Lampiran</vt:lpstr>
      <vt:lpstr>3) PHP Form Handling</vt:lpstr>
      <vt:lpstr>a) PHP Form Handling Dasar</vt:lpstr>
      <vt:lpstr>b) PHP Form Handling + Koneksi Database</vt:lpstr>
      <vt:lpstr>b) PHP Form Handling + Koneksi Database  database</vt:lpstr>
      <vt:lpstr>c) PHP Form Handling + HTML Handling + Koneksi Database</vt:lpstr>
      <vt:lpstr>d) PHP Form Handling + Ajax Handling + Koneksi Database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4238</cp:revision>
  <dcterms:created xsi:type="dcterms:W3CDTF">2016-09-02T03:38:50Z</dcterms:created>
  <dcterms:modified xsi:type="dcterms:W3CDTF">2019-08-31T03:49:26Z</dcterms:modified>
</cp:coreProperties>
</file>