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407" r:id="rId3"/>
    <p:sldId id="414" r:id="rId4"/>
    <p:sldId id="420" r:id="rId5"/>
    <p:sldId id="408" r:id="rId6"/>
    <p:sldId id="427" r:id="rId7"/>
    <p:sldId id="428" r:id="rId8"/>
    <p:sldId id="410" r:id="rId9"/>
    <p:sldId id="421" r:id="rId10"/>
    <p:sldId id="426" r:id="rId11"/>
    <p:sldId id="425" r:id="rId12"/>
    <p:sldId id="416" r:id="rId13"/>
    <p:sldId id="413" r:id="rId14"/>
    <p:sldId id="417" r:id="rId15"/>
    <p:sldId id="411" r:id="rId16"/>
    <p:sldId id="419" r:id="rId17"/>
    <p:sldId id="418" r:id="rId18"/>
    <p:sldId id="31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8" autoAdjust="0"/>
    <p:restoredTop sz="94660"/>
  </p:normalViewPr>
  <p:slideViewPr>
    <p:cSldViewPr snapToGrid="0">
      <p:cViewPr varScale="1">
        <p:scale>
          <a:sx n="86" d="100"/>
          <a:sy n="86" d="100"/>
        </p:scale>
        <p:origin x="93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149-4DBE-A169-586C2E3DFAE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149-4DBE-A169-586C2E3DFAE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149-4DBE-A169-586C2E3DFAE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149-4DBE-A169-586C2E3DFAE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149-4DBE-A169-586C2E3DFAE6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Tugas Harian</c:v>
                </c:pt>
                <c:pt idx="1">
                  <c:v>Kuis</c:v>
                </c:pt>
                <c:pt idx="2">
                  <c:v>UTS</c:v>
                </c:pt>
                <c:pt idx="3">
                  <c:v>UAS</c:v>
                </c:pt>
                <c:pt idx="4">
                  <c:v>Project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3.5</c:v>
                </c:pt>
                <c:pt idx="1">
                  <c:v>1</c:v>
                </c:pt>
                <c:pt idx="2">
                  <c:v>1.5</c:v>
                </c:pt>
                <c:pt idx="3">
                  <c:v>1.5</c:v>
                </c:pt>
                <c:pt idx="4">
                  <c:v>2.5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MI-1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A-A149-4DBE-A169-586C2E3DFAE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149-4DBE-A169-586C2E3DFAE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149-4DBE-A169-586C2E3DFAE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149-4DBE-A169-586C2E3DFAE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149-4DBE-A169-586C2E3DFAE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149-4DBE-A169-586C2E3DFAE6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Tugas Harian</c:v>
                </c:pt>
                <c:pt idx="1">
                  <c:v>Kuis</c:v>
                </c:pt>
                <c:pt idx="2">
                  <c:v>UTS</c:v>
                </c:pt>
                <c:pt idx="3">
                  <c:v>UAS</c:v>
                </c:pt>
                <c:pt idx="4">
                  <c:v>Project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3.5</c:v>
                </c:pt>
                <c:pt idx="1">
                  <c:v>1</c:v>
                </c:pt>
                <c:pt idx="2">
                  <c:v>1.5</c:v>
                </c:pt>
                <c:pt idx="3">
                  <c:v>1.5</c:v>
                </c:pt>
                <c:pt idx="4">
                  <c:v>2.5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MI-1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A-A149-4DBE-A169-586C2E3DFAE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01. </a:t>
          </a:r>
          <a:r>
            <a:rPr lang="id-ID" sz="2800" b="0" dirty="0">
              <a:latin typeface="Agency FB" panose="020B0503020202020204" pitchFamily="34" charset="0"/>
            </a:rPr>
            <a:t>Satuan Acara Perkuliahan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6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600"/>
        </a:p>
      </dgm:t>
    </dgm:pt>
    <dgm:pt modelId="{AF33AACA-520F-4C78-A492-459906460AB8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2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id-ID" sz="2800" b="0" dirty="0">
              <a:latin typeface="Agency FB" panose="020B0503020202020204" pitchFamily="34" charset="0"/>
            </a:rPr>
            <a:t>Pengantar Pemrograman Web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6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600"/>
        </a:p>
      </dgm:t>
    </dgm:pt>
    <dgm:pt modelId="{CB240EB0-B7E3-4313-8BE6-86A373066FC0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4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Sequence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6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600"/>
        </a:p>
      </dgm:t>
    </dgm:pt>
    <dgm:pt modelId="{20C80331-3DF2-434B-B8AC-7634E5807512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5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Condition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6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600"/>
        </a:p>
      </dgm:t>
    </dgm:pt>
    <dgm:pt modelId="{6EEC304E-C43F-429B-9487-D769D2AAC96B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07. </a:t>
          </a:r>
          <a:r>
            <a:rPr lang="id-ID" sz="2800" b="0" dirty="0">
              <a:latin typeface="Agency FB" panose="020B0503020202020204" pitchFamily="34" charset="0"/>
            </a:rPr>
            <a:t>Array</a:t>
          </a:r>
        </a:p>
      </dgm:t>
    </dgm:pt>
    <dgm:pt modelId="{8406D863-E0E5-4991-9CB8-C240BBC98415}" type="parTrans" cxnId="{420287EB-038A-4950-A7B4-DAB007E81D41}">
      <dgm:prSet/>
      <dgm:spPr/>
      <dgm:t>
        <a:bodyPr/>
        <a:lstStyle/>
        <a:p>
          <a:endParaRPr lang="en-ID"/>
        </a:p>
      </dgm:t>
    </dgm:pt>
    <dgm:pt modelId="{EE1FAB91-C707-4713-91D1-6E6C7C4B0708}" type="sibTrans" cxnId="{420287EB-038A-4950-A7B4-DAB007E81D41}">
      <dgm:prSet/>
      <dgm:spPr/>
      <dgm:t>
        <a:bodyPr/>
        <a:lstStyle/>
        <a:p>
          <a:endParaRPr lang="en-ID"/>
        </a:p>
      </dgm:t>
    </dgm:pt>
    <dgm:pt modelId="{1F603C45-D35E-4948-9009-D7C94A8C1435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06.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Looping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EE555CD1-BCF1-4157-9D1D-F25B22F9F551}" type="parTrans" cxnId="{CC0E68D0-FC6D-4351-801D-C226B33763E1}">
      <dgm:prSet/>
      <dgm:spPr/>
      <dgm:t>
        <a:bodyPr/>
        <a:lstStyle/>
        <a:p>
          <a:endParaRPr lang="en-ID"/>
        </a:p>
      </dgm:t>
    </dgm:pt>
    <dgm:pt modelId="{2F97ECAD-E528-4032-8363-66279D481FFB}" type="sibTrans" cxnId="{CC0E68D0-FC6D-4351-801D-C226B33763E1}">
      <dgm:prSet/>
      <dgm:spPr/>
      <dgm:t>
        <a:bodyPr/>
        <a:lstStyle/>
        <a:p>
          <a:endParaRPr lang="en-ID"/>
        </a:p>
      </dgm:t>
    </dgm:pt>
    <dgm:pt modelId="{B50812C8-80F2-490C-9037-0BD38C7BFB0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09. </a:t>
          </a:r>
          <a:r>
            <a:rPr lang="en-US" sz="2800" b="0" dirty="0">
              <a:latin typeface="Agency FB" panose="020B0503020202020204" pitchFamily="34" charset="0"/>
            </a:rPr>
            <a:t>UTS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66074CD-B9AD-4397-B112-2B436D8DE8E3}" type="parTrans" cxnId="{2C014A22-DB82-42CD-8D37-3C2ED5D3426D}">
      <dgm:prSet/>
      <dgm:spPr/>
      <dgm:t>
        <a:bodyPr/>
        <a:lstStyle/>
        <a:p>
          <a:endParaRPr lang="en-ID"/>
        </a:p>
      </dgm:t>
    </dgm:pt>
    <dgm:pt modelId="{1874C836-D8E5-4E6F-AEF4-03B61705FE42}" type="sibTrans" cxnId="{2C014A22-DB82-42CD-8D37-3C2ED5D3426D}">
      <dgm:prSet/>
      <dgm:spPr/>
      <dgm:t>
        <a:bodyPr/>
        <a:lstStyle/>
        <a:p>
          <a:endParaRPr lang="en-ID"/>
        </a:p>
      </dgm:t>
    </dgm:pt>
    <dgm:pt modelId="{3687D782-6124-45EA-9A91-EB21C2D52BF0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3</a:t>
          </a:r>
          <a:r>
            <a:rPr lang="id-ID" sz="2800" b="1" dirty="0">
              <a:latin typeface="Agency FB" panose="020B0503020202020204" pitchFamily="34" charset="0"/>
            </a:rPr>
            <a:t>.</a:t>
          </a:r>
          <a:r>
            <a:rPr lang="en-US" sz="2800" b="1" dirty="0">
              <a:latin typeface="Agency FB" panose="020B0503020202020204" pitchFamily="34" charset="0"/>
            </a:rPr>
            <a:t> </a:t>
          </a:r>
          <a:r>
            <a:rPr lang="en-US" sz="2800" b="0" dirty="0">
              <a:latin typeface="Agency FB" panose="020B0503020202020204" pitchFamily="34" charset="0"/>
            </a:rPr>
            <a:t>Dasar </a:t>
          </a:r>
          <a:r>
            <a:rPr lang="en-US" sz="2800" b="0" dirty="0" err="1">
              <a:latin typeface="Agency FB" panose="020B0503020202020204" pitchFamily="34" charset="0"/>
            </a:rPr>
            <a:t>Pemrograman</a:t>
          </a:r>
          <a:r>
            <a:rPr lang="en-US" sz="2800" b="0" dirty="0">
              <a:latin typeface="Agency FB" panose="020B0503020202020204" pitchFamily="34" charset="0"/>
            </a:rPr>
            <a:t> PHP</a:t>
          </a: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/>
        </a:p>
      </dgm:t>
    </dgm:pt>
    <dgm:pt modelId="{EF58EE48-19FC-4408-9181-BFCA2A4860F9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08.</a:t>
          </a:r>
          <a:r>
            <a:rPr lang="en-US" sz="2800" b="0" dirty="0">
              <a:latin typeface="Agency FB" panose="020B0503020202020204" pitchFamily="34" charset="0"/>
            </a:rPr>
            <a:t> Form and Exception Handling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0F4123BB-CFA3-4EB8-B1C4-050BFFDF308C}" type="parTrans" cxnId="{454566A7-9E83-4C61-9A41-6965E6AE80EF}">
      <dgm:prSet/>
      <dgm:spPr/>
      <dgm:t>
        <a:bodyPr/>
        <a:lstStyle/>
        <a:p>
          <a:endParaRPr lang="en-ID"/>
        </a:p>
      </dgm:t>
    </dgm:pt>
    <dgm:pt modelId="{F67F17D6-8C73-4082-9E0C-53FAFC716956}" type="sibTrans" cxnId="{454566A7-9E83-4C61-9A41-6965E6AE80EF}">
      <dgm:prSet/>
      <dgm:spPr/>
      <dgm:t>
        <a:bodyPr/>
        <a:lstStyle/>
        <a:p>
          <a:endParaRPr lang="en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</dgm:pt>
    <dgm:pt modelId="{086980F9-6F38-4459-8BC9-85C438D0D44C}" type="pres">
      <dgm:prSet presAssocID="{3E0CF4D4-198B-4AFE-88D2-8E46B21E88EE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FB1C185E-CAB2-4C95-AF25-F3F9A8C7B33A}" type="pres">
      <dgm:prSet presAssocID="{5D9D8EC7-7331-4612-A9A4-59FA9BEA93A2}" presName="spacer" presStyleCnt="0"/>
      <dgm:spPr/>
    </dgm:pt>
    <dgm:pt modelId="{E6B7A12E-D792-4506-9B2A-818D9EC2E909}" type="pres">
      <dgm:prSet presAssocID="{CB240EB0-B7E3-4313-8BE6-86A373066FC0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5D07B7CB-CC6D-470B-A290-F73F830AFF10}" type="pres">
      <dgm:prSet presAssocID="{B2C2B9A3-D102-43C5-90AF-B27BB147D0E4}" presName="spacer" presStyleCnt="0"/>
      <dgm:spPr/>
    </dgm:pt>
    <dgm:pt modelId="{45C12075-D00F-442E-A6A9-C54BDB913377}" type="pres">
      <dgm:prSet presAssocID="{1F603C45-D35E-4948-9009-D7C94A8C1435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39078FF2-F1EC-40C3-BAAF-B7E0186B9F1D}" type="pres">
      <dgm:prSet presAssocID="{2F97ECAD-E528-4032-8363-66279D481FFB}" presName="spacer" presStyleCnt="0"/>
      <dgm:spPr/>
    </dgm:pt>
    <dgm:pt modelId="{B4805A6C-61F0-4326-A611-F9AEFC87F74E}" type="pres">
      <dgm:prSet presAssocID="{6EEC304E-C43F-429B-9487-D769D2AAC96B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B344A94C-EB1F-476D-8220-995E76B5C7AA}" type="pres">
      <dgm:prSet presAssocID="{EE1FAB91-C707-4713-91D1-6E6C7C4B0708}" presName="spacer" presStyleCnt="0"/>
      <dgm:spPr/>
    </dgm:pt>
    <dgm:pt modelId="{43F1FC81-8D6D-45F9-ABC0-1E2217EF660A}" type="pres">
      <dgm:prSet presAssocID="{EF58EE48-19FC-4408-9181-BFCA2A4860F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C2B090C9-1BF4-4F72-A86A-6F6CFD46D701}" type="pres">
      <dgm:prSet presAssocID="{F67F17D6-8C73-4082-9E0C-53FAFC716956}" presName="spacer" presStyleCnt="0"/>
      <dgm:spPr/>
    </dgm:pt>
    <dgm:pt modelId="{56822E35-C193-43A7-8AA0-3E3F8B75E6AF}" type="pres">
      <dgm:prSet presAssocID="{B50812C8-80F2-490C-9037-0BD38C7BFB0D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371C6D21-FFCB-4F1F-B4E5-D6FD518E88EE}" type="presOf" srcId="{1F603C45-D35E-4948-9009-D7C94A8C1435}" destId="{45C12075-D00F-442E-A6A9-C54BDB913377}" srcOrd="0" destOrd="0" presId="urn:microsoft.com/office/officeart/2005/8/layout/vList2"/>
    <dgm:cxn modelId="{2C014A22-DB82-42CD-8D37-3C2ED5D3426D}" srcId="{8358F112-1D6F-44C5-AF73-A5EEB7AA45FA}" destId="{B50812C8-80F2-490C-9037-0BD38C7BFB0D}" srcOrd="8" destOrd="0" parTransId="{266074CD-B9AD-4397-B112-2B436D8DE8E3}" sibTransId="{1874C836-D8E5-4E6F-AEF4-03B61705FE42}"/>
    <dgm:cxn modelId="{3F8B2B29-AB46-4133-82D0-B9E71F8852B0}" type="presOf" srcId="{EF58EE48-19FC-4408-9181-BFCA2A4860F9}" destId="{43F1FC81-8D6D-45F9-ABC0-1E2217EF660A}" srcOrd="0" destOrd="0" presId="urn:microsoft.com/office/officeart/2005/8/layout/vList2"/>
    <dgm:cxn modelId="{27607829-2BEA-4479-BA11-DA1E46672A0F}" srcId="{8358F112-1D6F-44C5-AF73-A5EEB7AA45FA}" destId="{CB240EB0-B7E3-4313-8BE6-86A373066FC0}" srcOrd="3" destOrd="0" parTransId="{45D2F17A-5A34-4858-AB73-0B514DBF108F}" sibTransId="{D5CBEA7A-8159-4F0B-9E46-848769A3E3FD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AA55B694-F293-4A6C-9BC9-51B2DBF37CA6}" srcId="{8358F112-1D6F-44C5-AF73-A5EEB7AA45FA}" destId="{20C80331-3DF2-434B-B8AC-7634E5807512}" srcOrd="4" destOrd="0" parTransId="{2140B65D-0D78-4CD9-AB98-107EF3E82F92}" sibTransId="{B2C2B9A3-D102-43C5-90AF-B27BB147D0E4}"/>
    <dgm:cxn modelId="{454566A7-9E83-4C61-9A41-6965E6AE80EF}" srcId="{8358F112-1D6F-44C5-AF73-A5EEB7AA45FA}" destId="{EF58EE48-19FC-4408-9181-BFCA2A4860F9}" srcOrd="7" destOrd="0" parTransId="{0F4123BB-CFA3-4EB8-B1C4-050BFFDF308C}" sibTransId="{F67F17D6-8C73-4082-9E0C-53FAFC716956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CC0E68D0-FC6D-4351-801D-C226B33763E1}" srcId="{8358F112-1D6F-44C5-AF73-A5EEB7AA45FA}" destId="{1F603C45-D35E-4948-9009-D7C94A8C1435}" srcOrd="5" destOrd="0" parTransId="{EE555CD1-BCF1-4157-9D1D-F25B22F9F551}" sibTransId="{2F97ECAD-E528-4032-8363-66279D481FFB}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420287EB-038A-4950-A7B4-DAB007E81D41}" srcId="{8358F112-1D6F-44C5-AF73-A5EEB7AA45FA}" destId="{6EEC304E-C43F-429B-9487-D769D2AAC96B}" srcOrd="6" destOrd="0" parTransId="{8406D863-E0E5-4991-9CB8-C240BBC98415}" sibTransId="{EE1FAB91-C707-4713-91D1-6E6C7C4B0708}"/>
    <dgm:cxn modelId="{00B667F5-0784-4833-9449-902FBFCC94E8}" type="presOf" srcId="{6EEC304E-C43F-429B-9487-D769D2AAC96B}" destId="{B4805A6C-61F0-4326-A611-F9AEFC87F74E}" srcOrd="0" destOrd="0" presId="urn:microsoft.com/office/officeart/2005/8/layout/vList2"/>
    <dgm:cxn modelId="{95B41BFC-9075-44E7-8963-0409E96DD9EA}" type="presOf" srcId="{B50812C8-80F2-490C-9037-0BD38C7BFB0D}" destId="{56822E35-C193-43A7-8AA0-3E3F8B75E6AF}" srcOrd="0" destOrd="0" presId="urn:microsoft.com/office/officeart/2005/8/layout/vList2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B0D8726F-7BC7-4B9A-ACE7-946C79141BE7}" type="presParOf" srcId="{FA152123-58CE-48F0-AD32-399CCFB0B709}" destId="{E6B7A12E-D792-4506-9B2A-818D9EC2E909}" srcOrd="6" destOrd="0" presId="urn:microsoft.com/office/officeart/2005/8/layout/vList2"/>
    <dgm:cxn modelId="{949D8935-7902-4F90-8D40-4C30C969C01D}" type="presParOf" srcId="{FA152123-58CE-48F0-AD32-399CCFB0B709}" destId="{0EB01F03-3097-4A9C-AE2B-3E53A59D9AAA}" srcOrd="7" destOrd="0" presId="urn:microsoft.com/office/officeart/2005/8/layout/vList2"/>
    <dgm:cxn modelId="{0F5C8029-F824-4AFD-95D1-8A53A160EFD2}" type="presParOf" srcId="{FA152123-58CE-48F0-AD32-399CCFB0B709}" destId="{9498D6D7-D1DE-4880-A122-141F0CC4C4C8}" srcOrd="8" destOrd="0" presId="urn:microsoft.com/office/officeart/2005/8/layout/vList2"/>
    <dgm:cxn modelId="{953E324D-49E7-4059-B411-0A14ECE25117}" type="presParOf" srcId="{FA152123-58CE-48F0-AD32-399CCFB0B709}" destId="{5D07B7CB-CC6D-470B-A290-F73F830AFF10}" srcOrd="9" destOrd="0" presId="urn:microsoft.com/office/officeart/2005/8/layout/vList2"/>
    <dgm:cxn modelId="{5A0D0FA0-1EAA-40F9-A4F7-436CDD916C7E}" type="presParOf" srcId="{FA152123-58CE-48F0-AD32-399CCFB0B709}" destId="{45C12075-D00F-442E-A6A9-C54BDB913377}" srcOrd="10" destOrd="0" presId="urn:microsoft.com/office/officeart/2005/8/layout/vList2"/>
    <dgm:cxn modelId="{07680A78-AFA7-409E-9523-3ECF934D3169}" type="presParOf" srcId="{FA152123-58CE-48F0-AD32-399CCFB0B709}" destId="{39078FF2-F1EC-40C3-BAAF-B7E0186B9F1D}" srcOrd="11" destOrd="0" presId="urn:microsoft.com/office/officeart/2005/8/layout/vList2"/>
    <dgm:cxn modelId="{FF7EBE03-2E88-4768-8E97-0D1F956B4421}" type="presParOf" srcId="{FA152123-58CE-48F0-AD32-399CCFB0B709}" destId="{B4805A6C-61F0-4326-A611-F9AEFC87F74E}" srcOrd="12" destOrd="0" presId="urn:microsoft.com/office/officeart/2005/8/layout/vList2"/>
    <dgm:cxn modelId="{073123FF-89DC-41C4-B6B4-601DC1C07328}" type="presParOf" srcId="{FA152123-58CE-48F0-AD32-399CCFB0B709}" destId="{B344A94C-EB1F-476D-8220-995E76B5C7AA}" srcOrd="13" destOrd="0" presId="urn:microsoft.com/office/officeart/2005/8/layout/vList2"/>
    <dgm:cxn modelId="{14285E11-3875-4911-B355-B84D1825BC1D}" type="presParOf" srcId="{FA152123-58CE-48F0-AD32-399CCFB0B709}" destId="{43F1FC81-8D6D-45F9-ABC0-1E2217EF660A}" srcOrd="14" destOrd="0" presId="urn:microsoft.com/office/officeart/2005/8/layout/vList2"/>
    <dgm:cxn modelId="{7441373A-B0E7-4CCA-8540-832128A9A5ED}" type="presParOf" srcId="{FA152123-58CE-48F0-AD32-399CCFB0B709}" destId="{C2B090C9-1BF4-4F72-A86A-6F6CFD46D701}" srcOrd="15" destOrd="0" presId="urn:microsoft.com/office/officeart/2005/8/layout/vList2"/>
    <dgm:cxn modelId="{F979FD33-EEC6-4601-B9A6-F7846D11685D}" type="presParOf" srcId="{FA152123-58CE-48F0-AD32-399CCFB0B709}" destId="{56822E35-C193-43A7-8AA0-3E3F8B75E6AF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11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1" dirty="0">
              <a:latin typeface="Agency FB" panose="020B0503020202020204" pitchFamily="34" charset="0"/>
            </a:rPr>
            <a:t>– 15.</a:t>
          </a:r>
          <a:r>
            <a:rPr lang="id-ID" sz="2800" b="1" dirty="0">
              <a:latin typeface="Agency FB" panose="020B0503020202020204" pitchFamily="34" charset="0"/>
            </a:rPr>
            <a:t> </a:t>
          </a:r>
          <a:r>
            <a:rPr lang="id-ID" sz="2800" b="0" dirty="0">
              <a:latin typeface="Agency FB" panose="020B0503020202020204" pitchFamily="34" charset="0"/>
            </a:rPr>
            <a:t>Implementasi (CRUD</a:t>
          </a:r>
          <a:r>
            <a:rPr lang="en-US" sz="2800" b="0" dirty="0">
              <a:latin typeface="Agency FB" panose="020B0503020202020204" pitchFamily="34" charset="0"/>
            </a:rPr>
            <a:t>, Login, Template Parsing</a:t>
          </a:r>
          <a:r>
            <a:rPr lang="id-ID" sz="2800" b="0" dirty="0">
              <a:latin typeface="Agency FB" panose="020B0503020202020204" pitchFamily="34" charset="0"/>
            </a:rPr>
            <a:t>)</a:t>
          </a: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1</a:t>
          </a:r>
          <a:r>
            <a:rPr lang="en-US" sz="2800" b="1" dirty="0">
              <a:latin typeface="Agency FB" panose="020B0503020202020204" pitchFamily="34" charset="0"/>
            </a:rPr>
            <a:t>6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id-ID" sz="2800" b="0" dirty="0">
              <a:latin typeface="Agency FB" panose="020B0503020202020204" pitchFamily="34" charset="0"/>
            </a:rPr>
            <a:t>Javascript</a:t>
          </a: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10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id-ID" sz="2800" b="0" dirty="0">
              <a:latin typeface="Agency FB" panose="020B0503020202020204" pitchFamily="34" charset="0"/>
            </a:rPr>
            <a:t>Function</a:t>
          </a: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58A7C433-FDDE-421D-AB06-F6CAC1ABBA2F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17.</a:t>
          </a:r>
          <a:r>
            <a:rPr lang="en-US" sz="2800" b="0" dirty="0">
              <a:latin typeface="Agency FB" panose="020B0503020202020204" pitchFamily="34" charset="0"/>
            </a:rPr>
            <a:t> 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327E8E02-A54A-4312-BF33-FF265C068203}" type="parTrans" cxnId="{562A4640-4A45-4DD6-817F-DE17698E3633}">
      <dgm:prSet/>
      <dgm:spPr/>
      <dgm:t>
        <a:bodyPr/>
        <a:lstStyle/>
        <a:p>
          <a:endParaRPr lang="en-ID"/>
        </a:p>
      </dgm:t>
    </dgm:pt>
    <dgm:pt modelId="{5D963E43-9AAD-4ED3-B198-6B7C39B8C341}" type="sibTrans" cxnId="{562A4640-4A45-4DD6-817F-DE17698E3633}">
      <dgm:prSet/>
      <dgm:spPr/>
      <dgm:t>
        <a:bodyPr/>
        <a:lstStyle/>
        <a:p>
          <a:endParaRPr lang="en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</dgm:pt>
    <dgm:pt modelId="{6F268465-018D-415F-9342-5F99EA4F989A}" type="pres">
      <dgm:prSet presAssocID="{A8758CBD-2F5C-468E-AF8A-A294A393DC9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5958AA4-8D6C-4081-B41A-A71B0A1A4517}" type="pres">
      <dgm:prSet presAssocID="{042BEBE6-60AA-414D-A745-1DED3A6F379E}" presName="spacer" presStyleCnt="0"/>
      <dgm:spPr/>
    </dgm:pt>
    <dgm:pt modelId="{F4223B3F-7A5F-4B4B-BB64-825656D9084A}" type="pres">
      <dgm:prSet presAssocID="{45FAB24C-9B2D-4C9F-AC5C-BE1CC33E0AE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D09C2E3-455C-489D-979E-43371C128A15}" type="pres">
      <dgm:prSet presAssocID="{7C430DA0-B913-451B-A53D-59E09BFA30CD}" presName="spacer" presStyleCnt="0"/>
      <dgm:spPr/>
    </dgm:pt>
    <dgm:pt modelId="{6D91ED1E-1C01-4CEA-BA64-500F855B3639}" type="pres">
      <dgm:prSet presAssocID="{58A7C433-FDDE-421D-AB06-F6CAC1ABBA2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562A4640-4A45-4DD6-817F-DE17698E3633}" srcId="{8358F112-1D6F-44C5-AF73-A5EEB7AA45FA}" destId="{58A7C433-FDDE-421D-AB06-F6CAC1ABBA2F}" srcOrd="3" destOrd="0" parTransId="{327E8E02-A54A-4312-BF33-FF265C068203}" sibTransId="{5D963E43-9AAD-4ED3-B198-6B7C39B8C341}"/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2" destOrd="0" parTransId="{7134E2BB-6C9C-4AB9-B1F1-CAA0A219FAB6}" sibTransId="{7C430DA0-B913-451B-A53D-59E09BFA30CD}"/>
    <dgm:cxn modelId="{C1FB15BA-0572-4739-B268-2C3734120A75}" srcId="{8358F112-1D6F-44C5-AF73-A5EEB7AA45FA}" destId="{0C7B9932-39A1-47F9-9D81-48F5FB31E47A}" srcOrd="1" destOrd="0" parTransId="{D8421E35-5FBC-423C-A6D2-16363CA910C8}" sibTransId="{042BEBE6-60AA-414D-A745-1DED3A6F379E}"/>
    <dgm:cxn modelId="{2091D6BB-0351-4DD8-9FCF-D80FE0749825}" type="presOf" srcId="{58A7C433-FDDE-421D-AB06-F6CAC1ABBA2F}" destId="{6D91ED1E-1C01-4CEA-BA64-500F855B3639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3ACA0BD9-07C8-4657-989E-170651E56254}" srcId="{8358F112-1D6F-44C5-AF73-A5EEB7AA45FA}" destId="{A8758CBD-2F5C-468E-AF8A-A294A393DC9D}" srcOrd="0" destOrd="0" parTransId="{7363FA1B-B195-4A36-98E5-18FF6337C761}" sibTransId="{CC9C24DF-BDC6-4E28-9B28-656BA0414C0A}"/>
    <dgm:cxn modelId="{F7770718-7910-4B21-8EFE-318DE8AC54A5}" type="presParOf" srcId="{FA152123-58CE-48F0-AD32-399CCFB0B709}" destId="{6F268465-018D-415F-9342-5F99EA4F989A}" srcOrd="0" destOrd="0" presId="urn:microsoft.com/office/officeart/2005/8/layout/vList2"/>
    <dgm:cxn modelId="{0093A9F7-1C25-4231-B7BD-C18244B8CD6C}" type="presParOf" srcId="{FA152123-58CE-48F0-AD32-399CCFB0B709}" destId="{6AE71C83-3A5B-4E23-B880-47A196E9AF94}" srcOrd="1" destOrd="0" presId="urn:microsoft.com/office/officeart/2005/8/layout/vList2"/>
    <dgm:cxn modelId="{AF0937BE-C9F5-46F3-85AF-E8542270DE2A}" type="presParOf" srcId="{FA152123-58CE-48F0-AD32-399CCFB0B709}" destId="{AADA161B-0E44-4493-B862-AA188302F13F}" srcOrd="2" destOrd="0" presId="urn:microsoft.com/office/officeart/2005/8/layout/vList2"/>
    <dgm:cxn modelId="{68604E0A-C971-4845-B79D-022F39E75A77}" type="presParOf" srcId="{FA152123-58CE-48F0-AD32-399CCFB0B709}" destId="{15958AA4-8D6C-4081-B41A-A71B0A1A4517}" srcOrd="3" destOrd="0" presId="urn:microsoft.com/office/officeart/2005/8/layout/vList2"/>
    <dgm:cxn modelId="{C5203D51-591C-4774-8949-D56B7504CB66}" type="presParOf" srcId="{FA152123-58CE-48F0-AD32-399CCFB0B709}" destId="{F4223B3F-7A5F-4B4B-BB64-825656D9084A}" srcOrd="4" destOrd="0" presId="urn:microsoft.com/office/officeart/2005/8/layout/vList2"/>
    <dgm:cxn modelId="{D0E8991B-1E12-4A62-B535-9FD6B1C215F3}" type="presParOf" srcId="{FA152123-58CE-48F0-AD32-399CCFB0B709}" destId="{ED09C2E3-455C-489D-979E-43371C128A15}" srcOrd="5" destOrd="0" presId="urn:microsoft.com/office/officeart/2005/8/layout/vList2"/>
    <dgm:cxn modelId="{D4F919A5-1F72-49A0-8C13-6044F2E8A653}" type="presParOf" srcId="{FA152123-58CE-48F0-AD32-399CCFB0B709}" destId="{6D91ED1E-1C01-4CEA-BA64-500F855B363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2682"/>
          <a:ext cx="4214401" cy="543158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01. </a:t>
          </a:r>
          <a:r>
            <a:rPr lang="id-ID" sz="2800" b="0" kern="1200" dirty="0">
              <a:latin typeface="Agency FB" panose="020B0503020202020204" pitchFamily="34" charset="0"/>
            </a:rPr>
            <a:t>Satuan Acara Perkuliahan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6515" y="29197"/>
        <a:ext cx="4161371" cy="490128"/>
      </dsp:txXfrm>
    </dsp:sp>
    <dsp:sp modelId="{2B0E2AB5-C119-4743-96E1-6DE15C2A42E9}">
      <dsp:nvSpPr>
        <dsp:cNvPr id="0" name=""/>
        <dsp:cNvSpPr/>
      </dsp:nvSpPr>
      <dsp:spPr>
        <a:xfrm>
          <a:off x="0" y="557569"/>
          <a:ext cx="4214401" cy="543158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2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id-ID" sz="2800" b="0" kern="1200" dirty="0">
              <a:latin typeface="Agency FB" panose="020B0503020202020204" pitchFamily="34" charset="0"/>
            </a:rPr>
            <a:t>Pengantar Pemrograman Web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6515" y="584084"/>
        <a:ext cx="4161371" cy="490128"/>
      </dsp:txXfrm>
    </dsp:sp>
    <dsp:sp modelId="{EBF2DBB0-09AC-46B7-9297-8EC140618313}">
      <dsp:nvSpPr>
        <dsp:cNvPr id="0" name=""/>
        <dsp:cNvSpPr/>
      </dsp:nvSpPr>
      <dsp:spPr>
        <a:xfrm>
          <a:off x="0" y="1112456"/>
          <a:ext cx="4214401" cy="543158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3</a:t>
          </a:r>
          <a:r>
            <a:rPr lang="id-ID" sz="2800" b="1" kern="1200" dirty="0">
              <a:latin typeface="Agency FB" panose="020B0503020202020204" pitchFamily="34" charset="0"/>
            </a:rPr>
            <a:t>.</a:t>
          </a:r>
          <a:r>
            <a:rPr lang="en-US" sz="2800" b="1" kern="1200" dirty="0">
              <a:latin typeface="Agency FB" panose="020B0503020202020204" pitchFamily="34" charset="0"/>
            </a:rPr>
            <a:t> </a:t>
          </a:r>
          <a:r>
            <a:rPr lang="en-US" sz="2800" b="0" kern="1200" dirty="0">
              <a:latin typeface="Agency FB" panose="020B0503020202020204" pitchFamily="34" charset="0"/>
            </a:rPr>
            <a:t>Dasar </a:t>
          </a:r>
          <a:r>
            <a:rPr lang="en-US" sz="2800" b="0" kern="1200" dirty="0" err="1">
              <a:latin typeface="Agency FB" panose="020B0503020202020204" pitchFamily="34" charset="0"/>
            </a:rPr>
            <a:t>Pemrograman</a:t>
          </a:r>
          <a:r>
            <a:rPr lang="en-US" sz="2800" b="0" kern="1200" dirty="0">
              <a:latin typeface="Agency FB" panose="020B0503020202020204" pitchFamily="34" charset="0"/>
            </a:rPr>
            <a:t> PHP</a:t>
          </a:r>
        </a:p>
      </dsp:txBody>
      <dsp:txXfrm>
        <a:off x="26515" y="1138971"/>
        <a:ext cx="4161371" cy="490128"/>
      </dsp:txXfrm>
    </dsp:sp>
    <dsp:sp modelId="{E6B7A12E-D792-4506-9B2A-818D9EC2E909}">
      <dsp:nvSpPr>
        <dsp:cNvPr id="0" name=""/>
        <dsp:cNvSpPr/>
      </dsp:nvSpPr>
      <dsp:spPr>
        <a:xfrm>
          <a:off x="0" y="1667343"/>
          <a:ext cx="4214401" cy="543158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4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Sequence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6515" y="1693858"/>
        <a:ext cx="4161371" cy="490128"/>
      </dsp:txXfrm>
    </dsp:sp>
    <dsp:sp modelId="{9498D6D7-D1DE-4880-A122-141F0CC4C4C8}">
      <dsp:nvSpPr>
        <dsp:cNvPr id="0" name=""/>
        <dsp:cNvSpPr/>
      </dsp:nvSpPr>
      <dsp:spPr>
        <a:xfrm>
          <a:off x="0" y="2222230"/>
          <a:ext cx="4214401" cy="543158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5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Condition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6515" y="2248745"/>
        <a:ext cx="4161371" cy="490128"/>
      </dsp:txXfrm>
    </dsp:sp>
    <dsp:sp modelId="{45C12075-D00F-442E-A6A9-C54BDB913377}">
      <dsp:nvSpPr>
        <dsp:cNvPr id="0" name=""/>
        <dsp:cNvSpPr/>
      </dsp:nvSpPr>
      <dsp:spPr>
        <a:xfrm>
          <a:off x="0" y="2777117"/>
          <a:ext cx="4214401" cy="543158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06.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Looping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6515" y="2803632"/>
        <a:ext cx="4161371" cy="490128"/>
      </dsp:txXfrm>
    </dsp:sp>
    <dsp:sp modelId="{B4805A6C-61F0-4326-A611-F9AEFC87F74E}">
      <dsp:nvSpPr>
        <dsp:cNvPr id="0" name=""/>
        <dsp:cNvSpPr/>
      </dsp:nvSpPr>
      <dsp:spPr>
        <a:xfrm>
          <a:off x="0" y="3332003"/>
          <a:ext cx="4214401" cy="543158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07. </a:t>
          </a:r>
          <a:r>
            <a:rPr lang="id-ID" sz="2800" b="0" kern="1200" dirty="0">
              <a:latin typeface="Agency FB" panose="020B0503020202020204" pitchFamily="34" charset="0"/>
            </a:rPr>
            <a:t>Array</a:t>
          </a:r>
        </a:p>
      </dsp:txBody>
      <dsp:txXfrm>
        <a:off x="26515" y="3358518"/>
        <a:ext cx="4161371" cy="490128"/>
      </dsp:txXfrm>
    </dsp:sp>
    <dsp:sp modelId="{43F1FC81-8D6D-45F9-ABC0-1E2217EF660A}">
      <dsp:nvSpPr>
        <dsp:cNvPr id="0" name=""/>
        <dsp:cNvSpPr/>
      </dsp:nvSpPr>
      <dsp:spPr>
        <a:xfrm>
          <a:off x="0" y="3886890"/>
          <a:ext cx="4214401" cy="543158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08.</a:t>
          </a:r>
          <a:r>
            <a:rPr lang="en-US" sz="2800" b="0" kern="1200" dirty="0">
              <a:latin typeface="Agency FB" panose="020B0503020202020204" pitchFamily="34" charset="0"/>
            </a:rPr>
            <a:t> Form and Exception Handling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6515" y="3913405"/>
        <a:ext cx="4161371" cy="490128"/>
      </dsp:txXfrm>
    </dsp:sp>
    <dsp:sp modelId="{56822E35-C193-43A7-8AA0-3E3F8B75E6AF}">
      <dsp:nvSpPr>
        <dsp:cNvPr id="0" name=""/>
        <dsp:cNvSpPr/>
      </dsp:nvSpPr>
      <dsp:spPr>
        <a:xfrm>
          <a:off x="0" y="4441777"/>
          <a:ext cx="4214401" cy="543158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09. </a:t>
          </a:r>
          <a:r>
            <a:rPr lang="en-US" sz="2800" b="0" kern="1200" dirty="0">
              <a:latin typeface="Agency FB" panose="020B0503020202020204" pitchFamily="34" charset="0"/>
            </a:rPr>
            <a:t>UTS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6515" y="4468292"/>
        <a:ext cx="4161371" cy="4901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68465-018D-415F-9342-5F99EA4F989A}">
      <dsp:nvSpPr>
        <dsp:cNvPr id="0" name=""/>
        <dsp:cNvSpPr/>
      </dsp:nvSpPr>
      <dsp:spPr>
        <a:xfrm>
          <a:off x="0" y="29969"/>
          <a:ext cx="4214401" cy="110448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10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id-ID" sz="2800" b="0" kern="1200" dirty="0">
              <a:latin typeface="Agency FB" panose="020B0503020202020204" pitchFamily="34" charset="0"/>
            </a:rPr>
            <a:t>Function</a:t>
          </a:r>
        </a:p>
      </dsp:txBody>
      <dsp:txXfrm>
        <a:off x="53916" y="83885"/>
        <a:ext cx="4106569" cy="996648"/>
      </dsp:txXfrm>
    </dsp:sp>
    <dsp:sp modelId="{AADA161B-0E44-4493-B862-AA188302F13F}">
      <dsp:nvSpPr>
        <dsp:cNvPr id="0" name=""/>
        <dsp:cNvSpPr/>
      </dsp:nvSpPr>
      <dsp:spPr>
        <a:xfrm>
          <a:off x="0" y="1304369"/>
          <a:ext cx="4214401" cy="110448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11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1" kern="1200" dirty="0">
              <a:latin typeface="Agency FB" panose="020B0503020202020204" pitchFamily="34" charset="0"/>
            </a:rPr>
            <a:t>– 15.</a:t>
          </a:r>
          <a:r>
            <a:rPr lang="id-ID" sz="2800" b="1" kern="1200" dirty="0">
              <a:latin typeface="Agency FB" panose="020B0503020202020204" pitchFamily="34" charset="0"/>
            </a:rPr>
            <a:t> </a:t>
          </a:r>
          <a:r>
            <a:rPr lang="id-ID" sz="2800" b="0" kern="1200" dirty="0">
              <a:latin typeface="Agency FB" panose="020B0503020202020204" pitchFamily="34" charset="0"/>
            </a:rPr>
            <a:t>Implementasi (CRUD</a:t>
          </a:r>
          <a:r>
            <a:rPr lang="en-US" sz="2800" b="0" kern="1200" dirty="0">
              <a:latin typeface="Agency FB" panose="020B0503020202020204" pitchFamily="34" charset="0"/>
            </a:rPr>
            <a:t>, Login, Template Parsing</a:t>
          </a:r>
          <a:r>
            <a:rPr lang="id-ID" sz="2800" b="0" kern="1200" dirty="0">
              <a:latin typeface="Agency FB" panose="020B0503020202020204" pitchFamily="34" charset="0"/>
            </a:rPr>
            <a:t>)</a:t>
          </a:r>
        </a:p>
      </dsp:txBody>
      <dsp:txXfrm>
        <a:off x="53916" y="1358285"/>
        <a:ext cx="4106569" cy="996648"/>
      </dsp:txXfrm>
    </dsp:sp>
    <dsp:sp modelId="{F4223B3F-7A5F-4B4B-BB64-825656D9084A}">
      <dsp:nvSpPr>
        <dsp:cNvPr id="0" name=""/>
        <dsp:cNvSpPr/>
      </dsp:nvSpPr>
      <dsp:spPr>
        <a:xfrm>
          <a:off x="0" y="2578769"/>
          <a:ext cx="4214401" cy="110448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1</a:t>
          </a:r>
          <a:r>
            <a:rPr lang="en-US" sz="2800" b="1" kern="1200" dirty="0">
              <a:latin typeface="Agency FB" panose="020B0503020202020204" pitchFamily="34" charset="0"/>
            </a:rPr>
            <a:t>6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id-ID" sz="2800" b="0" kern="1200" dirty="0">
              <a:latin typeface="Agency FB" panose="020B0503020202020204" pitchFamily="34" charset="0"/>
            </a:rPr>
            <a:t>Javascript</a:t>
          </a:r>
        </a:p>
      </dsp:txBody>
      <dsp:txXfrm>
        <a:off x="53916" y="2632685"/>
        <a:ext cx="4106569" cy="996648"/>
      </dsp:txXfrm>
    </dsp:sp>
    <dsp:sp modelId="{6D91ED1E-1C01-4CEA-BA64-500F855B3639}">
      <dsp:nvSpPr>
        <dsp:cNvPr id="0" name=""/>
        <dsp:cNvSpPr/>
      </dsp:nvSpPr>
      <dsp:spPr>
        <a:xfrm>
          <a:off x="0" y="3853169"/>
          <a:ext cx="4214401" cy="110448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17.</a:t>
          </a:r>
          <a:r>
            <a:rPr lang="en-US" sz="2800" b="0" kern="1200" dirty="0">
              <a:latin typeface="Agency FB" panose="020B0503020202020204" pitchFamily="34" charset="0"/>
            </a:rPr>
            <a:t> 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53916" y="3907085"/>
        <a:ext cx="4106569" cy="996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19/09/2018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ribadi.transcipta.com/" TargetMode="External"/><Relationship Id="rId2" Type="http://schemas.openxmlformats.org/officeDocument/2006/relationships/hyperlink" Target="mailto:pribadi.aknbjn@gmail.com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3200" dirty="0" err="1"/>
              <a:t>Teguh</a:t>
            </a:r>
            <a:r>
              <a:rPr lang="en-US" sz="3200" dirty="0"/>
              <a:t> </a:t>
            </a:r>
            <a:r>
              <a:rPr lang="en-US" sz="3200" dirty="0" err="1"/>
              <a:t>Pribadi</a:t>
            </a:r>
            <a:endParaRPr lang="en-US" sz="320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http://www.teguhpribadi</a:t>
            </a:r>
            <a:r>
              <a:rPr lang="id-ID" dirty="0">
                <a:solidFill>
                  <a:schemeClr val="bg1">
                    <a:lumMod val="65000"/>
                  </a:schemeClr>
                </a:solidFill>
              </a:rPr>
              <a:t>.com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/telegram 0857 3600 3963 ||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/call 082 337 475 885</a:t>
            </a: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r>
              <a:rPr lang="id-ID" sz="4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PEMROGRAMAN WEB</a:t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>
                <a:solidFill>
                  <a:srgbClr val="0070C0"/>
                </a:solidFill>
              </a:rPr>
              <a:t>0</a:t>
            </a:r>
            <a:r>
              <a:rPr lang="en-US" sz="3600" dirty="0">
                <a:solidFill>
                  <a:srgbClr val="0070C0"/>
                </a:solidFill>
              </a:rPr>
              <a:t>1</a:t>
            </a:r>
            <a:r>
              <a:rPr lang="id-ID" sz="3600" dirty="0">
                <a:solidFill>
                  <a:srgbClr val="0070C0"/>
                </a:solidFill>
              </a:rPr>
              <a:t>. </a:t>
            </a:r>
            <a:r>
              <a:rPr lang="id-ID" sz="3500" dirty="0">
                <a:solidFill>
                  <a:srgbClr val="0070C0"/>
                </a:solidFill>
              </a:rPr>
              <a:t>Satuan Acara Perkuliahan (SAP)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200" b="1" dirty="0">
                <a:solidFill>
                  <a:srgbClr val="0070C0"/>
                </a:solidFill>
              </a:rPr>
              <a:t>d) Penilaian</a:t>
            </a:r>
            <a:r>
              <a:rPr lang="en-US" sz="3200" b="1" dirty="0">
                <a:solidFill>
                  <a:srgbClr val="0070C0"/>
                </a:solidFill>
              </a:rPr>
              <a:t> : 2018/2019 </a:t>
            </a:r>
            <a:r>
              <a:rPr lang="en-US" sz="3200" b="1" dirty="0" err="1">
                <a:solidFill>
                  <a:srgbClr val="0070C0"/>
                </a:solidFill>
              </a:rPr>
              <a:t>smt</a:t>
            </a:r>
            <a:r>
              <a:rPr lang="en-US" sz="3200" b="1" dirty="0">
                <a:solidFill>
                  <a:srgbClr val="0070C0"/>
                </a:solidFill>
              </a:rPr>
              <a:t> 3 MI-6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/>
          </p:nvPr>
        </p:nvGraphicFramePr>
        <p:xfrm>
          <a:off x="476250" y="1658938"/>
          <a:ext cx="8320088" cy="4637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8486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Bahasan Perkuliahan</a:t>
            </a:r>
            <a:br>
              <a:rPr lang="id-ID" dirty="0"/>
            </a:br>
            <a:r>
              <a:rPr lang="id-ID" sz="3200" b="1" dirty="0">
                <a:solidFill>
                  <a:srgbClr val="0070C0"/>
                </a:solidFill>
              </a:rPr>
              <a:t>e) ketentuan-ketentuan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Teori</a:t>
            </a:r>
            <a:r>
              <a:rPr lang="en-US" dirty="0"/>
              <a:t> [30] : </a:t>
            </a:r>
            <a:r>
              <a:rPr lang="en-US" dirty="0" err="1"/>
              <a:t>Praktikum</a:t>
            </a:r>
            <a:r>
              <a:rPr lang="en-US" dirty="0"/>
              <a:t> [70].</a:t>
            </a:r>
          </a:p>
          <a:p>
            <a:pPr marL="862013" lvl="1" indent="-404813"/>
            <a:r>
              <a:rPr lang="en-US" dirty="0" err="1"/>
              <a:t>Alat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diinstal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dibawa</a:t>
            </a:r>
            <a:r>
              <a:rPr lang="en-US" dirty="0"/>
              <a:t>.</a:t>
            </a:r>
          </a:p>
          <a:p>
            <a:pPr marL="463550" indent="-404813"/>
            <a:r>
              <a:rPr lang="en-US" dirty="0" err="1"/>
              <a:t>Alur</a:t>
            </a:r>
            <a:r>
              <a:rPr lang="en-US" dirty="0"/>
              <a:t>: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Praktikum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kelas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luar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kelas</a:t>
            </a:r>
            <a:r>
              <a:rPr lang="en-US" dirty="0">
                <a:sym typeface="Wingdings" panose="05000000000000000000" pitchFamily="2" charset="2"/>
              </a:rPr>
              <a:t>).</a:t>
            </a:r>
          </a:p>
          <a:p>
            <a:pPr marL="463550" indent="-404813"/>
            <a:r>
              <a:rPr lang="en-US" dirty="0" err="1">
                <a:sym typeface="Wingdings" panose="05000000000000000000" pitchFamily="2" charset="2"/>
              </a:rPr>
              <a:t>Keaktifan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prestasi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kesopanan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dan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aktif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kegiatan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positif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lainnya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menjadi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pertimbangan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penilaian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0898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2) Kebutuhan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2155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Kebutuhan Software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6251" y="1658982"/>
            <a:ext cx="3800781" cy="4637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Browser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Adobe flash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Chrome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Firefox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Maxton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Opera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Safari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UC browser</a:t>
            </a:r>
          </a:p>
          <a:p>
            <a:r>
              <a:rPr lang="en-US" b="1" dirty="0" err="1"/>
              <a:t>Localserver</a:t>
            </a: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0000"/>
                </a:solidFill>
              </a:rPr>
              <a:t>Xampp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Laragon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35954" y="1658982"/>
            <a:ext cx="3800781" cy="4637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Editor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Notepad++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Atom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Sublime Text</a:t>
            </a:r>
          </a:p>
          <a:p>
            <a:r>
              <a:rPr lang="en-US" b="1" dirty="0"/>
              <a:t>Database GUI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0000"/>
                </a:solidFill>
              </a:rPr>
              <a:t>HeidiSQL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SQLYog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93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3) Referensi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3645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2506"/>
            <a:ext cx="8826500" cy="5076151"/>
          </a:xfrm>
        </p:spPr>
        <p:txBody>
          <a:bodyPr>
            <a:noAutofit/>
          </a:bodyPr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Andrea Tar. 2012. PHP and MySQL 24-Hour Trainer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Brett McLaughlin. 2012. PHP &amp; MySQL- The Missing Manual. USA-Brett McLaughlin.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Brett McLaughlin. 2013. PHP &amp; MySQL- The Missing Manual, 2nd Edition. USA-Brett McLaughlin.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Deitel</a:t>
            </a:r>
            <a:r>
              <a:rPr lang="en-US" sz="1780" dirty="0"/>
              <a:t>, Harvey and Paul </a:t>
            </a:r>
            <a:r>
              <a:rPr lang="en-US" sz="1780" dirty="0" err="1"/>
              <a:t>Deitel</a:t>
            </a:r>
            <a:r>
              <a:rPr lang="en-US" sz="1780" dirty="0"/>
              <a:t>. 2007. Internet &amp; World Wide Web, How to Program. 4th Edition. Prentice Hall</a:t>
            </a:r>
            <a:endParaRPr lang="it-IT" sz="1780" dirty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Fadila, Armando dkk. Pro PHP Application Performance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Gilmore, W. Jason.  2010. Beginning </a:t>
            </a:r>
            <a:r>
              <a:rPr lang="en-US" sz="1780" dirty="0" err="1"/>
              <a:t>php</a:t>
            </a:r>
            <a:r>
              <a:rPr lang="en-US" sz="1780" dirty="0"/>
              <a:t> and </a:t>
            </a:r>
            <a:r>
              <a:rPr lang="en-US" sz="1780" dirty="0" err="1"/>
              <a:t>mysql</a:t>
            </a:r>
            <a:r>
              <a:rPr lang="en-US" sz="1780" dirty="0"/>
              <a:t> from novice to professional, 4th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Head First PHP &amp;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Kroenke, David. 2013. Database Processing 12th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Lamandi</a:t>
            </a:r>
            <a:r>
              <a:rPr lang="en-US" sz="1780" dirty="0"/>
              <a:t>, BB </a:t>
            </a:r>
            <a:r>
              <a:rPr lang="en-US" sz="1780" dirty="0" err="1"/>
              <a:t>dkk</a:t>
            </a:r>
            <a:r>
              <a:rPr lang="en-US" sz="1780" dirty="0"/>
              <a:t>. 2009. AJAX and PHP Building Modern Web Applications, 2nd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LesLie. Web Standards Mastering HTML5, CSS3, dan XML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Loka Dwiartara. Menyelam dan Menaklukan Samudra PHP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Michcel, Lorna Jane. PHP Web Services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Mysql Official. 2016. MySQL 5.7 Reference Manual-en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Official. php_manual_en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PHP6 and MySQL Bible by Steve </a:t>
            </a:r>
            <a:r>
              <a:rPr lang="en-US" sz="1780" dirty="0" err="1"/>
              <a:t>Suehring</a:t>
            </a:r>
            <a:endParaRPr lang="id-ID" sz="1780" dirty="0"/>
          </a:p>
        </p:txBody>
      </p:sp>
    </p:spTree>
    <p:extLst>
      <p:ext uri="{BB962C8B-B14F-4D97-AF65-F5344CB8AC3E}">
        <p14:creationId xmlns:p14="http://schemas.microsoft.com/office/powerpoint/2010/main" val="1602133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2506"/>
            <a:ext cx="8839200" cy="5076151"/>
          </a:xfrm>
        </p:spPr>
        <p:txBody>
          <a:bodyPr>
            <a:noAutofit/>
          </a:bodyPr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Power, David. PHP Solutions, 3rd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Powers, David. 2010. PHP Solutions Dynamic Web Design Made Easy 2nd Edition. </a:t>
            </a:r>
            <a:r>
              <a:rPr lang="en-US" sz="1780" dirty="0" err="1"/>
              <a:t>Friendsoft-Apress</a:t>
            </a:r>
            <a:r>
              <a:rPr lang="en-US" sz="1780" dirty="0"/>
              <a:t> company-USA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Robert W. Sebesta. 2014. Programming the World Wide Web 2014 (8th Edition). Addison Wesley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Rochkin Mark. 2013. Expert PHP and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Rosihanari. Basic PHP Tutorial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Ruehning, dkk. php_mysql_javascript__html5_all-in-one_for_dummies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Sams.Sams.Teach.Yourself.PHP.MySQL.and.Apache.All-in-One.ISBN0672326205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Solichin, Achmad. Pemrograman Web dengan PHP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Tatro, Kvein, dkk. 2013. Programming PHP, 3rd Edition.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Tutorialpoints.com - mysql tutorial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Valade</a:t>
            </a:r>
            <a:r>
              <a:rPr lang="en-US" sz="1780" dirty="0"/>
              <a:t>, Janet. PHP &amp; MySQL Web Development All-in-One Desk Reference For Dummies. </a:t>
            </a:r>
            <a:r>
              <a:rPr lang="en-US" sz="1780" dirty="0" err="1"/>
              <a:t>CanadaWiley</a:t>
            </a:r>
            <a:r>
              <a:rPr lang="en-US" sz="1780" dirty="0"/>
              <a:t> </a:t>
            </a:r>
            <a:r>
              <a:rPr lang="en-US" sz="1780" dirty="0" err="1"/>
              <a:t>Publishing,Inc</a:t>
            </a:r>
            <a:r>
              <a:rPr lang="en-US" sz="1780" dirty="0"/>
              <a:t> 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W3Schools Offline 2018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Wahono, Romi Satria. dasar-php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Welling, Luke and Laura Thomson. 2015. Welling php mysql web 3rd. USA - Sam Publishing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Widigdo, Anon Kuncoro. 2003. php dan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Zandstra</a:t>
            </a:r>
            <a:r>
              <a:rPr lang="en-US" sz="1780" dirty="0"/>
              <a:t>, Matt. PHP Objects, Patterns, and Practice, 4th Edition</a:t>
            </a:r>
            <a:endParaRPr lang="it-IT" sz="1780" dirty="0"/>
          </a:p>
        </p:txBody>
      </p:sp>
    </p:spTree>
    <p:extLst>
      <p:ext uri="{BB962C8B-B14F-4D97-AF65-F5344CB8AC3E}">
        <p14:creationId xmlns:p14="http://schemas.microsoft.com/office/powerpoint/2010/main" val="923629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4) Contact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5854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 :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hlinkClick r:id="rId2"/>
              </a:rPr>
              <a:t>pribadi</a:t>
            </a:r>
            <a:r>
              <a:rPr lang="id-ID" sz="2400" dirty="0">
                <a:solidFill>
                  <a:schemeClr val="bg1">
                    <a:lumMod val="65000"/>
                  </a:schemeClr>
                </a:solidFill>
                <a:hlinkClick r:id="rId2"/>
              </a:rPr>
              <a:t>.aknbjn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hlinkClick r:id="rId2"/>
              </a:rPr>
              <a:t>@</a:t>
            </a:r>
            <a:r>
              <a:rPr lang="id-ID" sz="2400" dirty="0">
                <a:solidFill>
                  <a:schemeClr val="bg1">
                    <a:lumMod val="65000"/>
                  </a:schemeClr>
                </a:solidFill>
                <a:hlinkClick r:id="rId2"/>
              </a:rPr>
              <a:t>gmail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hlinkClick r:id="rId2"/>
              </a:rPr>
              <a:t>.com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/>
              <a:t>Site :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hlinkClick r:id="rId3"/>
              </a:rPr>
              <a:t>http://www.teguhpribadi.com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WA/Telegram :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0857 3600 3963</a:t>
            </a:r>
          </a:p>
        </p:txBody>
      </p:sp>
    </p:spTree>
    <p:extLst>
      <p:ext uri="{BB962C8B-B14F-4D97-AF65-F5344CB8AC3E}">
        <p14:creationId xmlns:p14="http://schemas.microsoft.com/office/powerpoint/2010/main" val="390246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/>
              <a:t>01. </a:t>
            </a:r>
            <a:r>
              <a:rPr lang="id-ID" b="1"/>
              <a:t>Satuan </a:t>
            </a:r>
            <a:r>
              <a:rPr lang="id-ID" b="1" dirty="0"/>
              <a:t>Acara Perkuliahan (SAP)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463550">
              <a:buFont typeface="+mj-lt"/>
              <a:buAutoNum type="arabicParenR"/>
            </a:pPr>
            <a:r>
              <a:rPr lang="en-US" dirty="0" err="1">
                <a:latin typeface="Agency FB" panose="020B0503020202020204" pitchFamily="34" charset="0"/>
              </a:rPr>
              <a:t>Pemrograman</a:t>
            </a:r>
            <a:r>
              <a:rPr lang="en-US" dirty="0">
                <a:latin typeface="Agency FB" panose="020B0503020202020204" pitchFamily="34" charset="0"/>
              </a:rPr>
              <a:t> Web</a:t>
            </a:r>
            <a:endParaRPr lang="id-ID" dirty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Kebutuhan Software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Referensi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Contact</a:t>
            </a:r>
          </a:p>
          <a:p>
            <a:pPr marL="463550" indent="-463550">
              <a:buFont typeface="+mj-lt"/>
              <a:buAutoNum type="arabicParenR"/>
            </a:pP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1) </a:t>
            </a:r>
            <a:r>
              <a:rPr lang="en-US" dirty="0" err="1"/>
              <a:t>Pemrograman</a:t>
            </a:r>
            <a:r>
              <a:rPr lang="en-US" dirty="0"/>
              <a:t> Web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53097"/>
            <a:ext cx="7410449" cy="2839752"/>
          </a:xfrm>
        </p:spPr>
        <p:txBody>
          <a:bodyPr>
            <a:normAutofit/>
          </a:bodyPr>
          <a:lstStyle/>
          <a:p>
            <a:pPr marL="444500" indent="-352425">
              <a:spcBef>
                <a:spcPts val="600"/>
              </a:spcBef>
              <a:buFont typeface="+mj-lt"/>
              <a:buAutoNum type="alphaLcParenR"/>
            </a:pPr>
            <a:r>
              <a:rPr lang="id-ID" sz="2400" b="1" dirty="0">
                <a:latin typeface="Agency FB" panose="020B0503020202020204" pitchFamily="34" charset="0"/>
              </a:rPr>
              <a:t>Informasi Matakuliah</a:t>
            </a:r>
          </a:p>
          <a:p>
            <a:pPr marL="444500" indent="-352425">
              <a:spcBef>
                <a:spcPts val="600"/>
              </a:spcBef>
              <a:buFont typeface="+mj-lt"/>
              <a:buAutoNum type="alphaLcParenR"/>
            </a:pPr>
            <a:r>
              <a:rPr lang="id-ID" sz="2400" b="1" dirty="0">
                <a:latin typeface="Agency FB" panose="020B0503020202020204" pitchFamily="34" charset="0"/>
              </a:rPr>
              <a:t>Matakuliah Relevan</a:t>
            </a:r>
          </a:p>
          <a:p>
            <a:pPr marL="444500" indent="-352425">
              <a:spcBef>
                <a:spcPts val="600"/>
              </a:spcBef>
              <a:buFont typeface="+mj-lt"/>
              <a:buAutoNum type="alphaLcParenR"/>
            </a:pPr>
            <a:r>
              <a:rPr lang="id-ID" sz="2400" b="1" dirty="0">
                <a:latin typeface="Agency FB" panose="020B0503020202020204" pitchFamily="34" charset="0"/>
              </a:rPr>
              <a:t>Materi perkuliahan</a:t>
            </a:r>
          </a:p>
          <a:p>
            <a:pPr marL="444500" indent="-352425">
              <a:spcBef>
                <a:spcPts val="600"/>
              </a:spcBef>
              <a:buFont typeface="+mj-lt"/>
              <a:buAutoNum type="alphaLcParenR"/>
            </a:pPr>
            <a:r>
              <a:rPr lang="id-ID" sz="2400" b="1" dirty="0">
                <a:latin typeface="Agency FB" panose="020B0503020202020204" pitchFamily="34" charset="0"/>
              </a:rPr>
              <a:t>Penilaian</a:t>
            </a:r>
          </a:p>
          <a:p>
            <a:pPr marL="444500" indent="-352425">
              <a:spcBef>
                <a:spcPts val="600"/>
              </a:spcBef>
              <a:buFont typeface="+mj-lt"/>
              <a:buAutoNum type="alphaLcParenR"/>
            </a:pPr>
            <a:r>
              <a:rPr lang="id-ID" sz="2400" b="1" dirty="0">
                <a:latin typeface="Agency FB" panose="020B0503020202020204" pitchFamily="34" charset="0"/>
              </a:rPr>
              <a:t>Ketentuan-ketentuan</a:t>
            </a:r>
          </a:p>
        </p:txBody>
      </p:sp>
    </p:spTree>
    <p:extLst>
      <p:ext uri="{BB962C8B-B14F-4D97-AF65-F5344CB8AC3E}">
        <p14:creationId xmlns:p14="http://schemas.microsoft.com/office/powerpoint/2010/main" val="257647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b="1" dirty="0">
                <a:solidFill>
                  <a:srgbClr val="0070C0"/>
                </a:solidFill>
              </a:rPr>
              <a:t>a) Informasi Matakuliah</a:t>
            </a:r>
            <a:endParaRPr lang="id-ID" sz="4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Mata </a:t>
            </a:r>
            <a:r>
              <a:rPr lang="en-US" sz="2400" dirty="0" err="1"/>
              <a:t>kuliah</a:t>
            </a:r>
            <a:r>
              <a:rPr lang="en-US" sz="2400" dirty="0"/>
              <a:t>	: </a:t>
            </a:r>
            <a:r>
              <a:rPr lang="en-US" sz="2400" dirty="0" err="1"/>
              <a:t>Pemrograman</a:t>
            </a:r>
            <a:r>
              <a:rPr lang="en-US" sz="2400" dirty="0"/>
              <a:t> Web</a:t>
            </a:r>
          </a:p>
          <a:p>
            <a:r>
              <a:rPr lang="en-US" sz="2400" dirty="0" err="1"/>
              <a:t>Kode</a:t>
            </a:r>
            <a:r>
              <a:rPr lang="en-US" sz="2400" dirty="0"/>
              <a:t>		: KIG173004</a:t>
            </a:r>
          </a:p>
          <a:p>
            <a:r>
              <a:rPr lang="en-US" sz="2400" dirty="0"/>
              <a:t>Beban </a:t>
            </a:r>
            <a:r>
              <a:rPr lang="en-US" sz="2400" dirty="0" err="1"/>
              <a:t>Studi</a:t>
            </a:r>
            <a:r>
              <a:rPr lang="en-US" sz="2400" dirty="0"/>
              <a:t>	: 4 SKS (7 Jam/</a:t>
            </a:r>
            <a:r>
              <a:rPr lang="en-US" sz="2400" dirty="0" err="1"/>
              <a:t>Minggu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	: </a:t>
            </a:r>
            <a:r>
              <a:rPr lang="en-US" sz="2400" dirty="0" err="1"/>
              <a:t>Mahasiswa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program </a:t>
            </a:r>
          </a:p>
          <a:p>
            <a:pPr marL="2857500" indent="0">
              <a:spcBef>
                <a:spcPts val="0"/>
              </a:spcBef>
              <a:buNone/>
            </a:pPr>
            <a:r>
              <a:rPr lang="en-US" sz="2400" dirty="0"/>
              <a:t>client side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javascript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server side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berbasis</a:t>
            </a:r>
            <a:r>
              <a:rPr lang="en-US" sz="2400" dirty="0"/>
              <a:t> internet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PHP &amp; MySQL Database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kemampuan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CMS.</a:t>
            </a:r>
          </a:p>
        </p:txBody>
      </p:sp>
    </p:spTree>
    <p:extLst>
      <p:ext uri="{BB962C8B-B14F-4D97-AF65-F5344CB8AC3E}">
        <p14:creationId xmlns:p14="http://schemas.microsoft.com/office/powerpoint/2010/main" val="289862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b="1" dirty="0">
                <a:solidFill>
                  <a:srgbClr val="0070C0"/>
                </a:solidFill>
              </a:rPr>
              <a:t>b) Matakuliah Relevan</a:t>
            </a:r>
            <a:r>
              <a:rPr lang="en-US" sz="3600" b="1" dirty="0">
                <a:solidFill>
                  <a:srgbClr val="0070C0"/>
                </a:solidFill>
              </a:rPr>
              <a:t> </a:t>
            </a:r>
            <a:r>
              <a:rPr lang="id-ID" sz="2000" dirty="0">
                <a:solidFill>
                  <a:srgbClr val="C00000"/>
                </a:solidFill>
              </a:rPr>
              <a:t>buku pedoman mi 2017/2018</a:t>
            </a:r>
            <a:endParaRPr lang="id-ID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1168124"/>
              </p:ext>
            </p:extLst>
          </p:nvPr>
        </p:nvGraphicFramePr>
        <p:xfrm>
          <a:off x="115910" y="1243208"/>
          <a:ext cx="4249416" cy="27620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9133">
                  <a:extLst>
                    <a:ext uri="{9D8B030D-6E8A-4147-A177-3AD203B41FA5}">
                      <a16:colId xmlns:a16="http://schemas.microsoft.com/office/drawing/2014/main" val="2400854607"/>
                    </a:ext>
                  </a:extLst>
                </a:gridCol>
                <a:gridCol w="559133">
                  <a:extLst>
                    <a:ext uri="{9D8B030D-6E8A-4147-A177-3AD203B41FA5}">
                      <a16:colId xmlns:a16="http://schemas.microsoft.com/office/drawing/2014/main" val="1218215861"/>
                    </a:ext>
                  </a:extLst>
                </a:gridCol>
                <a:gridCol w="3131150">
                  <a:extLst>
                    <a:ext uri="{9D8B030D-6E8A-4147-A177-3AD203B41FA5}">
                      <a16:colId xmlns:a16="http://schemas.microsoft.com/office/drawing/2014/main" val="3583772869"/>
                    </a:ext>
                  </a:extLst>
                </a:gridCol>
              </a:tblGrid>
              <a:tr h="323636">
                <a:tc rowSpan="9"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SEMESTER 1</a:t>
                      </a:r>
                    </a:p>
                  </a:txBody>
                  <a:tcPr vert="vert27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MATAKULIAH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412400"/>
                  </a:ext>
                </a:extLst>
              </a:tr>
              <a:tr h="270956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Dasar Multimedia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329578"/>
                  </a:ext>
                </a:extLst>
              </a:tr>
              <a:tr h="270956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Matematika Diskrit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38134"/>
                  </a:ext>
                </a:extLst>
              </a:tr>
              <a:tr h="270956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Peng. Teknologi Informasi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146090"/>
                  </a:ext>
                </a:extLst>
              </a:tr>
              <a:tr h="270956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Algoritma</a:t>
                      </a:r>
                      <a:r>
                        <a:rPr lang="id-ID" sz="1400" baseline="0" dirty="0"/>
                        <a:t> Pemrograman</a:t>
                      </a:r>
                      <a:endParaRPr lang="id-ID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793050"/>
                  </a:ext>
                </a:extLst>
              </a:tr>
              <a:tr h="270956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Basis Data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911658"/>
                  </a:ext>
                </a:extLst>
              </a:tr>
              <a:tr h="270956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Sistem Operasi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274405"/>
                  </a:ext>
                </a:extLst>
              </a:tr>
              <a:tr h="270956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Organisasi dan Arsitektur Komputer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496595"/>
                  </a:ext>
                </a:extLst>
              </a:tr>
              <a:tr h="270956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Pancasila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921159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8244415"/>
              </p:ext>
            </p:extLst>
          </p:nvPr>
        </p:nvGraphicFramePr>
        <p:xfrm>
          <a:off x="4635954" y="1241429"/>
          <a:ext cx="4430333" cy="27638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2938">
                  <a:extLst>
                    <a:ext uri="{9D8B030D-6E8A-4147-A177-3AD203B41FA5}">
                      <a16:colId xmlns:a16="http://schemas.microsoft.com/office/drawing/2014/main" val="2400854607"/>
                    </a:ext>
                  </a:extLst>
                </a:gridCol>
                <a:gridCol w="582938">
                  <a:extLst>
                    <a:ext uri="{9D8B030D-6E8A-4147-A177-3AD203B41FA5}">
                      <a16:colId xmlns:a16="http://schemas.microsoft.com/office/drawing/2014/main" val="1218215861"/>
                    </a:ext>
                  </a:extLst>
                </a:gridCol>
                <a:gridCol w="3264457">
                  <a:extLst>
                    <a:ext uri="{9D8B030D-6E8A-4147-A177-3AD203B41FA5}">
                      <a16:colId xmlns:a16="http://schemas.microsoft.com/office/drawing/2014/main" val="3583772869"/>
                    </a:ext>
                  </a:extLst>
                </a:gridCol>
              </a:tblGrid>
              <a:tr h="325415">
                <a:tc rowSpan="9"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SEMESTER 2</a:t>
                      </a:r>
                    </a:p>
                  </a:txBody>
                  <a:tcPr vert="vert27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MATAKULIAH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412400"/>
                  </a:ext>
                </a:extLst>
              </a:tr>
              <a:tr h="293291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Bahasa</a:t>
                      </a:r>
                      <a:r>
                        <a:rPr lang="id-ID" sz="1400" baseline="0" dirty="0"/>
                        <a:t> Indonesia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329578"/>
                  </a:ext>
                </a:extLst>
              </a:tr>
              <a:tr h="293291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Interaksi Manusia dan</a:t>
                      </a:r>
                      <a:r>
                        <a:rPr lang="id-ID" sz="1400" baseline="0" dirty="0"/>
                        <a:t> Komputer</a:t>
                      </a:r>
                      <a:endParaRPr lang="id-ID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238134"/>
                  </a:ext>
                </a:extLst>
              </a:tr>
              <a:tr h="293291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Pemrograman Visual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146090"/>
                  </a:ext>
                </a:extLst>
              </a:tr>
              <a:tr h="293291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Dasar Internet dan Desain Web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793050"/>
                  </a:ext>
                </a:extLst>
              </a:tr>
              <a:tr h="293291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Sistem Informasi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911658"/>
                  </a:ext>
                </a:extLst>
              </a:tr>
              <a:tr h="293291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Jaringan Komputer Dasar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274405"/>
                  </a:ext>
                </a:extLst>
              </a:tr>
              <a:tr h="293291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Sistem Manajemen</a:t>
                      </a:r>
                      <a:r>
                        <a:rPr lang="id-ID" sz="1400" baseline="0" dirty="0"/>
                        <a:t> Basis Data</a:t>
                      </a:r>
                      <a:endParaRPr lang="id-ID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496595"/>
                  </a:ext>
                </a:extLst>
              </a:tr>
              <a:tr h="293291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Kewarganegaraan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921159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8634982"/>
              </p:ext>
            </p:extLst>
          </p:nvPr>
        </p:nvGraphicFramePr>
        <p:xfrm>
          <a:off x="115909" y="4005244"/>
          <a:ext cx="4249416" cy="25129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9133">
                  <a:extLst>
                    <a:ext uri="{9D8B030D-6E8A-4147-A177-3AD203B41FA5}">
                      <a16:colId xmlns:a16="http://schemas.microsoft.com/office/drawing/2014/main" val="2400854607"/>
                    </a:ext>
                  </a:extLst>
                </a:gridCol>
                <a:gridCol w="559133">
                  <a:extLst>
                    <a:ext uri="{9D8B030D-6E8A-4147-A177-3AD203B41FA5}">
                      <a16:colId xmlns:a16="http://schemas.microsoft.com/office/drawing/2014/main" val="1218215861"/>
                    </a:ext>
                  </a:extLst>
                </a:gridCol>
                <a:gridCol w="3131150">
                  <a:extLst>
                    <a:ext uri="{9D8B030D-6E8A-4147-A177-3AD203B41FA5}">
                      <a16:colId xmlns:a16="http://schemas.microsoft.com/office/drawing/2014/main" val="3583772869"/>
                    </a:ext>
                  </a:extLst>
                </a:gridCol>
              </a:tblGrid>
              <a:tr h="379303">
                <a:tc rowSpan="8"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SEMESTER 3</a:t>
                      </a:r>
                    </a:p>
                  </a:txBody>
                  <a:tcPr vert="vert27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MATAKULIAH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412400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Rekayasa Perangkat Lunak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329578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Pemrograman Web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238134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Multimedia Terapan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146090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Pemrograman Mobile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93050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Manajemen Jaringan Komputer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911658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Bahasa Inggris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274405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Agama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496595"/>
                  </a:ext>
                </a:extLst>
              </a:tr>
            </a:tbl>
          </a:graphicData>
        </a:graphic>
      </p:graphicFrame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9346869"/>
              </p:ext>
            </p:extLst>
          </p:nvPr>
        </p:nvGraphicFramePr>
        <p:xfrm>
          <a:off x="4635954" y="4005244"/>
          <a:ext cx="4430333" cy="25129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2938">
                  <a:extLst>
                    <a:ext uri="{9D8B030D-6E8A-4147-A177-3AD203B41FA5}">
                      <a16:colId xmlns:a16="http://schemas.microsoft.com/office/drawing/2014/main" val="2400854607"/>
                    </a:ext>
                  </a:extLst>
                </a:gridCol>
                <a:gridCol w="582938">
                  <a:extLst>
                    <a:ext uri="{9D8B030D-6E8A-4147-A177-3AD203B41FA5}">
                      <a16:colId xmlns:a16="http://schemas.microsoft.com/office/drawing/2014/main" val="1218215861"/>
                    </a:ext>
                  </a:extLst>
                </a:gridCol>
                <a:gridCol w="3264457">
                  <a:extLst>
                    <a:ext uri="{9D8B030D-6E8A-4147-A177-3AD203B41FA5}">
                      <a16:colId xmlns:a16="http://schemas.microsoft.com/office/drawing/2014/main" val="3583772869"/>
                    </a:ext>
                  </a:extLst>
                </a:gridCol>
              </a:tblGrid>
              <a:tr h="379303">
                <a:tc rowSpan="8"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SEMESTER 4</a:t>
                      </a:r>
                    </a:p>
                  </a:txBody>
                  <a:tcPr vert="vert27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MATAKULIAH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412400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Bahasa Inggris Persiapan Kerja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329578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Pemrog. Web Berbasis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38134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Pemrograman Mobile Lanjut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146090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Kewirausahaan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93050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Aplikasi Komputer Perkantoran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911658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Praktek</a:t>
                      </a:r>
                      <a:r>
                        <a:rPr lang="id-ID" sz="1400" baseline="0" dirty="0"/>
                        <a:t> Kerja Lapangan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274405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Laporan Akhir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49659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506819" y="6589604"/>
            <a:ext cx="334851" cy="2060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4262467" y="6589604"/>
            <a:ext cx="334851" cy="2060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2880306" y="6589604"/>
            <a:ext cx="1192327" cy="20606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Mk relevan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35954" y="6589604"/>
            <a:ext cx="2356834" cy="20606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Mk sedang berlangsung</a:t>
            </a: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58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60EA-7304-4A69-8C39-A718B78B7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Pembahasan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/>
              <a:t> MI5 </a:t>
            </a:r>
            <a:r>
              <a:rPr lang="en-US" dirty="0" err="1"/>
              <a:t>smt</a:t>
            </a:r>
            <a:r>
              <a:rPr lang="en-US" dirty="0"/>
              <a:t> 3 2018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11462-DEF7-4E21-A010-3E23B7E54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DIDW : CSS + JS</a:t>
            </a:r>
          </a:p>
          <a:p>
            <a:r>
              <a:rPr lang="en-US" dirty="0"/>
              <a:t>BD : ERD</a:t>
            </a:r>
          </a:p>
          <a:p>
            <a:r>
              <a:rPr lang="en-US" dirty="0" err="1"/>
              <a:t>Alpro</a:t>
            </a:r>
            <a:r>
              <a:rPr lang="en-US" dirty="0"/>
              <a:t> : Looping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39354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60EA-7304-4A69-8C39-A718B78B7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Pembahasan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MI6 </a:t>
            </a:r>
            <a:r>
              <a:rPr lang="en-US" dirty="0" err="1"/>
              <a:t>smt</a:t>
            </a:r>
            <a:r>
              <a:rPr lang="en-US" dirty="0"/>
              <a:t> 3 2018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11462-DEF7-4E21-A010-3E23B7E54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DIDW : CSS + JS</a:t>
            </a:r>
          </a:p>
          <a:p>
            <a:r>
              <a:rPr lang="en-US" dirty="0" err="1"/>
              <a:t>Alpro</a:t>
            </a:r>
            <a:r>
              <a:rPr lang="en-US" dirty="0"/>
              <a:t> </a:t>
            </a:r>
            <a:r>
              <a:rPr lang="en-US"/>
              <a:t>: all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4187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b="1" dirty="0">
                <a:solidFill>
                  <a:srgbClr val="0070C0"/>
                </a:solidFill>
              </a:rPr>
              <a:t>c) </a:t>
            </a:r>
            <a:r>
              <a:rPr lang="en-US" sz="3600" b="1" dirty="0">
                <a:solidFill>
                  <a:srgbClr val="0070C0"/>
                </a:solidFill>
              </a:rPr>
              <a:t>M</a:t>
            </a:r>
            <a:r>
              <a:rPr lang="id-ID" sz="3600" b="1" dirty="0">
                <a:solidFill>
                  <a:srgbClr val="0070C0"/>
                </a:solidFill>
              </a:rPr>
              <a:t>ateri </a:t>
            </a:r>
            <a:r>
              <a:rPr lang="en-US" sz="3600" b="1" dirty="0">
                <a:solidFill>
                  <a:srgbClr val="0070C0"/>
                </a:solidFill>
              </a:rPr>
              <a:t>P</a:t>
            </a:r>
            <a:r>
              <a:rPr lang="id-ID" sz="3600" b="1" dirty="0">
                <a:solidFill>
                  <a:srgbClr val="0070C0"/>
                </a:solidFill>
              </a:rPr>
              <a:t>erkuliahan</a:t>
            </a:r>
            <a:endParaRPr lang="id-ID" sz="4800" b="1" dirty="0">
              <a:solidFill>
                <a:srgbClr val="0070C0"/>
              </a:solidFill>
            </a:endParaRPr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0257475"/>
              </p:ext>
            </p:extLst>
          </p:nvPr>
        </p:nvGraphicFramePr>
        <p:xfrm>
          <a:off x="167099" y="1548895"/>
          <a:ext cx="4214401" cy="4987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A59BEDD-B4AB-4726-8D59-2CCAEBDE9F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7552682"/>
              </p:ext>
            </p:extLst>
          </p:nvPr>
        </p:nvGraphicFramePr>
        <p:xfrm>
          <a:off x="4762500" y="1548895"/>
          <a:ext cx="4214401" cy="4987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83607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200" b="1" dirty="0">
                <a:solidFill>
                  <a:srgbClr val="0070C0"/>
                </a:solidFill>
              </a:rPr>
              <a:t>d) Penilaian</a:t>
            </a:r>
            <a:r>
              <a:rPr lang="en-US" sz="3200" b="1" dirty="0">
                <a:solidFill>
                  <a:srgbClr val="0070C0"/>
                </a:solidFill>
              </a:rPr>
              <a:t> : 2018/2019 </a:t>
            </a:r>
            <a:r>
              <a:rPr lang="en-US" sz="3200" b="1" dirty="0" err="1">
                <a:solidFill>
                  <a:srgbClr val="0070C0"/>
                </a:solidFill>
              </a:rPr>
              <a:t>smt</a:t>
            </a:r>
            <a:r>
              <a:rPr lang="en-US" sz="3200" b="1" dirty="0">
                <a:solidFill>
                  <a:srgbClr val="0070C0"/>
                </a:solidFill>
              </a:rPr>
              <a:t> 3 MI-5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9652576"/>
              </p:ext>
            </p:extLst>
          </p:nvPr>
        </p:nvGraphicFramePr>
        <p:xfrm>
          <a:off x="476250" y="1658938"/>
          <a:ext cx="8320088" cy="4637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8495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3534</TotalTime>
  <Words>808</Words>
  <Application>Microsoft Office PowerPoint</Application>
  <PresentationFormat>On-screen Show (4:3)</PresentationFormat>
  <Paragraphs>183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Adobe Heiti Std R</vt:lpstr>
      <vt:lpstr>Agency FB</vt:lpstr>
      <vt:lpstr>Arial</vt:lpstr>
      <vt:lpstr>Calibri</vt:lpstr>
      <vt:lpstr>Calibri Light</vt:lpstr>
      <vt:lpstr>Rockwell</vt:lpstr>
      <vt:lpstr>Segoe UI Semilight</vt:lpstr>
      <vt:lpstr>Wingdings</vt:lpstr>
      <vt:lpstr>Office Theme</vt:lpstr>
      <vt:lpstr>PEMROGRAMAN WEB 01. Satuan Acara Perkuliahan (SAP)</vt:lpstr>
      <vt:lpstr>01. Satuan Acara Perkuliahan (SAP)</vt:lpstr>
      <vt:lpstr>1) Pemrograman Web</vt:lpstr>
      <vt:lpstr>a) Informasi Matakuliah</vt:lpstr>
      <vt:lpstr>b) Matakuliah Relevan buku pedoman mi 2017/2018</vt:lpstr>
      <vt:lpstr>Pembahasan Lebih Lanjut MI5 smt 3 2018</vt:lpstr>
      <vt:lpstr>Pembahasan Lebih Lanjut MI6 smt 3 2018</vt:lpstr>
      <vt:lpstr>c) Materi Perkuliahan</vt:lpstr>
      <vt:lpstr>d) Penilaian : 2018/2019 smt 3 MI-5</vt:lpstr>
      <vt:lpstr>d) Penilaian : 2018/2019 smt 3 MI-6</vt:lpstr>
      <vt:lpstr>Bahasan Perkuliahan e) ketentuan-ketentuan</vt:lpstr>
      <vt:lpstr>2) Kebutuhan Software</vt:lpstr>
      <vt:lpstr>Kebutuhan Software</vt:lpstr>
      <vt:lpstr>3) Referensi</vt:lpstr>
      <vt:lpstr>Referensi (1)</vt:lpstr>
      <vt:lpstr>Referensi (2)</vt:lpstr>
      <vt:lpstr>4) Contact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TP</cp:lastModifiedBy>
  <cp:revision>2455</cp:revision>
  <dcterms:created xsi:type="dcterms:W3CDTF">2016-09-02T03:38:50Z</dcterms:created>
  <dcterms:modified xsi:type="dcterms:W3CDTF">2018-09-19T03:30:58Z</dcterms:modified>
</cp:coreProperties>
</file>