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407" r:id="rId3"/>
    <p:sldId id="427" r:id="rId4"/>
    <p:sldId id="414" r:id="rId5"/>
    <p:sldId id="421" r:id="rId6"/>
    <p:sldId id="422" r:id="rId7"/>
    <p:sldId id="423" r:id="rId8"/>
    <p:sldId id="441" r:id="rId9"/>
    <p:sldId id="415" r:id="rId10"/>
    <p:sldId id="420" r:id="rId11"/>
    <p:sldId id="425" r:id="rId12"/>
    <p:sldId id="426" r:id="rId13"/>
    <p:sldId id="442" r:id="rId14"/>
    <p:sldId id="428" r:id="rId15"/>
    <p:sldId id="481" r:id="rId16"/>
    <p:sldId id="429" r:id="rId17"/>
    <p:sldId id="430" r:id="rId18"/>
    <p:sldId id="431" r:id="rId19"/>
    <p:sldId id="484" r:id="rId20"/>
    <p:sldId id="424" r:id="rId21"/>
    <p:sldId id="485" r:id="rId22"/>
    <p:sldId id="482" r:id="rId23"/>
    <p:sldId id="486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32" r:id="rId33"/>
    <p:sldId id="435" r:id="rId34"/>
    <p:sldId id="433" r:id="rId35"/>
    <p:sldId id="436" r:id="rId36"/>
    <p:sldId id="456" r:id="rId37"/>
    <p:sldId id="437" r:id="rId38"/>
    <p:sldId id="457" r:id="rId39"/>
    <p:sldId id="458" r:id="rId40"/>
    <p:sldId id="459" r:id="rId41"/>
    <p:sldId id="460" r:id="rId42"/>
    <p:sldId id="461" r:id="rId43"/>
    <p:sldId id="497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473" r:id="rId56"/>
    <p:sldId id="474" r:id="rId57"/>
    <p:sldId id="475" r:id="rId58"/>
    <p:sldId id="476" r:id="rId59"/>
    <p:sldId id="477" r:id="rId60"/>
    <p:sldId id="478" r:id="rId61"/>
    <p:sldId id="479" r:id="rId62"/>
    <p:sldId id="480" r:id="rId63"/>
    <p:sldId id="434" r:id="rId64"/>
    <p:sldId id="439" r:id="rId65"/>
    <p:sldId id="440" r:id="rId66"/>
    <p:sldId id="496" r:id="rId67"/>
    <p:sldId id="443" r:id="rId68"/>
    <p:sldId id="444" r:id="rId69"/>
    <p:sldId id="445" r:id="rId70"/>
    <p:sldId id="446" r:id="rId71"/>
    <p:sldId id="448" r:id="rId72"/>
    <p:sldId id="449" r:id="rId73"/>
    <p:sldId id="450" r:id="rId74"/>
    <p:sldId id="451" r:id="rId75"/>
    <p:sldId id="452" r:id="rId76"/>
    <p:sldId id="453" r:id="rId77"/>
    <p:sldId id="454" r:id="rId78"/>
    <p:sldId id="455" r:id="rId79"/>
    <p:sldId id="411" r:id="rId80"/>
    <p:sldId id="41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49901262-72E4-4FC7-8D80-16061845AFC3}" type="presOf" srcId="{C1CDFAC4-ECCA-4F5B-9075-DF2F0999A85D}" destId="{A27BE039-4396-41B6-96FE-0F6B9044EE65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1641177B-9BB7-4515-9AF9-99DA6D7FA42C}" type="presOf" srcId="{746A9185-F695-40F5-884C-C5D06242EDA3}" destId="{8883A111-1477-444E-B583-3F0E4D3E70EA}" srcOrd="0" destOrd="0" presId="urn:microsoft.com/office/officeart/2005/8/layout/hList3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8628C69D-F9BE-44FE-9976-A94D35F34CC0}" type="presOf" srcId="{B1721046-788E-4ADA-85E8-0866CA67E6DB}" destId="{A1B6A5D7-2081-418F-8FFD-82507F27CDC7}" srcOrd="0" destOrd="0" presId="urn:microsoft.com/office/officeart/2005/8/layout/hList3"/>
    <dgm:cxn modelId="{357010A9-FBBB-456D-BC11-2620E90F1ABB}" type="presOf" srcId="{ADF2A7C6-ACD4-485B-9E9E-0FBB5470B18E}" destId="{0A18F9C9-754F-4D0E-8D75-750A77C8AF6D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4BCB2AD5-6980-4CC0-9895-A227A109B788}" type="presOf" srcId="{469D6502-4B9D-4304-A2AD-0847AFD0AE78}" destId="{ABC11143-8D7D-411A-B988-6C0688760D38}" srcOrd="0" destOrd="0" presId="urn:microsoft.com/office/officeart/2005/8/layout/hList3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1ED5E6E7-0BE6-48C3-8506-AE97BD913820}" type="presParOf" srcId="{ABC11143-8D7D-411A-B988-6C0688760D38}" destId="{0A18F9C9-754F-4D0E-8D75-750A77C8AF6D}" srcOrd="0" destOrd="0" presId="urn:microsoft.com/office/officeart/2005/8/layout/hList3"/>
    <dgm:cxn modelId="{9D1BAC67-3E6D-4CCA-A1CC-9204A57A4DCB}" type="presParOf" srcId="{ABC11143-8D7D-411A-B988-6C0688760D38}" destId="{2892EE32-06B2-405A-8F93-4F91ECEC6B88}" srcOrd="1" destOrd="0" presId="urn:microsoft.com/office/officeart/2005/8/layout/hList3"/>
    <dgm:cxn modelId="{FB762BEC-44FA-4CA5-9F0A-F2A4AEF4DA02}" type="presParOf" srcId="{2892EE32-06B2-405A-8F93-4F91ECEC6B88}" destId="{A1B6A5D7-2081-418F-8FFD-82507F27CDC7}" srcOrd="0" destOrd="0" presId="urn:microsoft.com/office/officeart/2005/8/layout/hList3"/>
    <dgm:cxn modelId="{73F60911-32FF-465C-9876-5F1F1B76F059}" type="presParOf" srcId="{2892EE32-06B2-405A-8F93-4F91ECEC6B88}" destId="{8883A111-1477-444E-B583-3F0E4D3E70EA}" srcOrd="1" destOrd="0" presId="urn:microsoft.com/office/officeart/2005/8/layout/hList3"/>
    <dgm:cxn modelId="{791E3F1A-06BB-437A-ACCF-267A29F598C4}" type="presParOf" srcId="{2892EE32-06B2-405A-8F93-4F91ECEC6B88}" destId="{A27BE039-4396-41B6-96FE-0F6B9044EE65}" srcOrd="2" destOrd="0" presId="urn:microsoft.com/office/officeart/2005/8/layout/hList3"/>
    <dgm:cxn modelId="{CB66E30F-BA9B-47F7-A093-AA0DC3AC2D4A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40215F02-A403-465E-9CE5-7A8D5C676690}" type="presOf" srcId="{B1721046-788E-4ADA-85E8-0866CA67E6DB}" destId="{A1B6A5D7-2081-418F-8FFD-82507F27CDC7}" srcOrd="0" destOrd="0" presId="urn:microsoft.com/office/officeart/2005/8/layout/hList3"/>
    <dgm:cxn modelId="{7C1F1340-0710-4A87-8E24-A2A6D46D2D2F}" type="presOf" srcId="{ADF2A7C6-ACD4-485B-9E9E-0FBB5470B18E}" destId="{0A18F9C9-754F-4D0E-8D75-750A77C8AF6D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62F320A5-0176-46D7-BC3F-93C92D236D37}" type="presOf" srcId="{746A9185-F695-40F5-884C-C5D06242EDA3}" destId="{8883A111-1477-444E-B583-3F0E4D3E70EA}" srcOrd="0" destOrd="0" presId="urn:microsoft.com/office/officeart/2005/8/layout/hList3"/>
    <dgm:cxn modelId="{21482BA9-04E3-42D9-BBD5-DFD551B20BF8}" type="presOf" srcId="{C1CDFAC4-ECCA-4F5B-9075-DF2F0999A85D}" destId="{A27BE039-4396-41B6-96FE-0F6B9044EE65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4A2ADDF1-C7AF-4C10-A1EB-13B9A4F7F816}" type="presOf" srcId="{469D6502-4B9D-4304-A2AD-0847AFD0AE78}" destId="{ABC11143-8D7D-411A-B988-6C0688760D38}" srcOrd="0" destOrd="0" presId="urn:microsoft.com/office/officeart/2005/8/layout/hList3"/>
    <dgm:cxn modelId="{48F486A2-0739-42A0-997D-A2D85CD23B31}" type="presParOf" srcId="{ABC11143-8D7D-411A-B988-6C0688760D38}" destId="{0A18F9C9-754F-4D0E-8D75-750A77C8AF6D}" srcOrd="0" destOrd="0" presId="urn:microsoft.com/office/officeart/2005/8/layout/hList3"/>
    <dgm:cxn modelId="{26C51287-902D-4722-9384-34B66B934C61}" type="presParOf" srcId="{ABC11143-8D7D-411A-B988-6C0688760D38}" destId="{2892EE32-06B2-405A-8F93-4F91ECEC6B88}" srcOrd="1" destOrd="0" presId="urn:microsoft.com/office/officeart/2005/8/layout/hList3"/>
    <dgm:cxn modelId="{D8EF87BD-998E-45BB-9833-DF7A97277063}" type="presParOf" srcId="{2892EE32-06B2-405A-8F93-4F91ECEC6B88}" destId="{A1B6A5D7-2081-418F-8FFD-82507F27CDC7}" srcOrd="0" destOrd="0" presId="urn:microsoft.com/office/officeart/2005/8/layout/hList3"/>
    <dgm:cxn modelId="{4EE06BF0-A7DA-42D2-B2F3-9EE2A9BF221D}" type="presParOf" srcId="{2892EE32-06B2-405A-8F93-4F91ECEC6B88}" destId="{8883A111-1477-444E-B583-3F0E4D3E70EA}" srcOrd="1" destOrd="0" presId="urn:microsoft.com/office/officeart/2005/8/layout/hList3"/>
    <dgm:cxn modelId="{BC415845-F715-43CA-9A0D-ED099B5DF1EF}" type="presParOf" srcId="{2892EE32-06B2-405A-8F93-4F91ECEC6B88}" destId="{A27BE039-4396-41B6-96FE-0F6B9044EE65}" srcOrd="2" destOrd="0" presId="urn:microsoft.com/office/officeart/2005/8/layout/hList3"/>
    <dgm:cxn modelId="{839097D6-45A6-4ED5-9E2C-079D47E22397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8CA5F415-11AD-480F-A309-0CD4B90F0360}" type="presOf" srcId="{C1CDFAC4-ECCA-4F5B-9075-DF2F0999A85D}" destId="{A27BE039-4396-41B6-96FE-0F6B9044EE65}" srcOrd="0" destOrd="0" presId="urn:microsoft.com/office/officeart/2005/8/layout/hList3"/>
    <dgm:cxn modelId="{FF6BE11E-8954-44E0-A060-3E6BF380178E}" type="presOf" srcId="{469D6502-4B9D-4304-A2AD-0847AFD0AE78}" destId="{ABC11143-8D7D-411A-B988-6C0688760D38}" srcOrd="0" destOrd="0" presId="urn:microsoft.com/office/officeart/2005/8/layout/hList3"/>
    <dgm:cxn modelId="{1CC45741-6316-4422-9341-9E9537305AAA}" type="presOf" srcId="{746A9185-F695-40F5-884C-C5D06242EDA3}" destId="{8883A111-1477-444E-B583-3F0E4D3E70EA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94F3129C-30C8-4EC5-9CE0-4DCEA77D57C9}" type="presOf" srcId="{B1721046-788E-4ADA-85E8-0866CA67E6DB}" destId="{A1B6A5D7-2081-418F-8FFD-82507F27CDC7}" srcOrd="0" destOrd="0" presId="urn:microsoft.com/office/officeart/2005/8/layout/hList3"/>
    <dgm:cxn modelId="{3181EACB-E338-495C-8B30-86CA935CA63F}" type="presOf" srcId="{ADF2A7C6-ACD4-485B-9E9E-0FBB5470B18E}" destId="{0A18F9C9-754F-4D0E-8D75-750A77C8AF6D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94ABA6D2-2CAE-43A5-B2F6-7DFC39C05B08}" type="presParOf" srcId="{ABC11143-8D7D-411A-B988-6C0688760D38}" destId="{0A18F9C9-754F-4D0E-8D75-750A77C8AF6D}" srcOrd="0" destOrd="0" presId="urn:microsoft.com/office/officeart/2005/8/layout/hList3"/>
    <dgm:cxn modelId="{EC0E70BA-E658-4C2B-A417-73B71940C08C}" type="presParOf" srcId="{ABC11143-8D7D-411A-B988-6C0688760D38}" destId="{2892EE32-06B2-405A-8F93-4F91ECEC6B88}" srcOrd="1" destOrd="0" presId="urn:microsoft.com/office/officeart/2005/8/layout/hList3"/>
    <dgm:cxn modelId="{95AF09DF-A468-4A62-8230-65543C4B4944}" type="presParOf" srcId="{2892EE32-06B2-405A-8F93-4F91ECEC6B88}" destId="{A1B6A5D7-2081-418F-8FFD-82507F27CDC7}" srcOrd="0" destOrd="0" presId="urn:microsoft.com/office/officeart/2005/8/layout/hList3"/>
    <dgm:cxn modelId="{6E27F2B8-BE40-45C8-AD57-D010E3E60AFB}" type="presParOf" srcId="{2892EE32-06B2-405A-8F93-4F91ECEC6B88}" destId="{8883A111-1477-444E-B583-3F0E4D3E70EA}" srcOrd="1" destOrd="0" presId="urn:microsoft.com/office/officeart/2005/8/layout/hList3"/>
    <dgm:cxn modelId="{A9E9E566-CC27-4DB2-9CC7-7B2799F6DFA6}" type="presParOf" srcId="{2892EE32-06B2-405A-8F93-4F91ECEC6B88}" destId="{A27BE039-4396-41B6-96FE-0F6B9044EE65}" srcOrd="2" destOrd="0" presId="urn:microsoft.com/office/officeart/2005/8/layout/hList3"/>
    <dgm:cxn modelId="{7096D25C-2B09-44E6-9A00-DF54DD7523BF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2CB00A1F-60BF-439F-B100-538A7D6F4635}" type="presOf" srcId="{746A9185-F695-40F5-884C-C5D06242EDA3}" destId="{8883A111-1477-444E-B583-3F0E4D3E70EA}" srcOrd="0" destOrd="0" presId="urn:microsoft.com/office/officeart/2005/8/layout/hList3"/>
    <dgm:cxn modelId="{52672F3A-DBFB-450F-9752-5539A0A81C6E}" type="presOf" srcId="{ADF2A7C6-ACD4-485B-9E9E-0FBB5470B18E}" destId="{0A18F9C9-754F-4D0E-8D75-750A77C8AF6D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DBD502C6-4ACB-43D6-A9CD-79610EE40121}" type="presOf" srcId="{469D6502-4B9D-4304-A2AD-0847AFD0AE78}" destId="{ABC11143-8D7D-411A-B988-6C0688760D38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285FA5DC-6497-495F-B326-B34F6F1F5A19}" type="presOf" srcId="{B1721046-788E-4ADA-85E8-0866CA67E6DB}" destId="{A1B6A5D7-2081-418F-8FFD-82507F27CDC7}" srcOrd="0" destOrd="0" presId="urn:microsoft.com/office/officeart/2005/8/layout/hList3"/>
    <dgm:cxn modelId="{FFAFBAED-90C6-4CD6-8E23-48A23A9836C5}" type="presOf" srcId="{C1CDFAC4-ECCA-4F5B-9075-DF2F0999A85D}" destId="{A27BE039-4396-41B6-96FE-0F6B9044EE65}" srcOrd="0" destOrd="0" presId="urn:microsoft.com/office/officeart/2005/8/layout/hList3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ECF5B4CB-6AB6-4905-8327-FB1246E09929}" type="presParOf" srcId="{ABC11143-8D7D-411A-B988-6C0688760D38}" destId="{0A18F9C9-754F-4D0E-8D75-750A77C8AF6D}" srcOrd="0" destOrd="0" presId="urn:microsoft.com/office/officeart/2005/8/layout/hList3"/>
    <dgm:cxn modelId="{C50693D7-CECF-469E-BF46-48C37808AFDA}" type="presParOf" srcId="{ABC11143-8D7D-411A-B988-6C0688760D38}" destId="{2892EE32-06B2-405A-8F93-4F91ECEC6B88}" srcOrd="1" destOrd="0" presId="urn:microsoft.com/office/officeart/2005/8/layout/hList3"/>
    <dgm:cxn modelId="{A8FC4A4B-716D-4012-B081-9E3C1229850E}" type="presParOf" srcId="{2892EE32-06B2-405A-8F93-4F91ECEC6B88}" destId="{A1B6A5D7-2081-418F-8FFD-82507F27CDC7}" srcOrd="0" destOrd="0" presId="urn:microsoft.com/office/officeart/2005/8/layout/hList3"/>
    <dgm:cxn modelId="{DE60B624-BAA3-4A54-9060-D955E6160735}" type="presParOf" srcId="{2892EE32-06B2-405A-8F93-4F91ECEC6B88}" destId="{8883A111-1477-444E-B583-3F0E4D3E70EA}" srcOrd="1" destOrd="0" presId="urn:microsoft.com/office/officeart/2005/8/layout/hList3"/>
    <dgm:cxn modelId="{17066CC4-06A1-4E2C-B333-1857EB52C2D2}" type="presParOf" srcId="{2892EE32-06B2-405A-8F93-4F91ECEC6B88}" destId="{A27BE039-4396-41B6-96FE-0F6B9044EE65}" srcOrd="2" destOrd="0" presId="urn:microsoft.com/office/officeart/2005/8/layout/hList3"/>
    <dgm:cxn modelId="{92403F5D-6932-463F-9B7D-EB3A1E714710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16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580" y="25696"/>
        <a:ext cx="4163241" cy="472849"/>
      </dsp:txXfrm>
    </dsp:sp>
    <dsp:sp modelId="{2B0E2AB5-C119-4743-96E1-6DE15C2A42E9}">
      <dsp:nvSpPr>
        <dsp:cNvPr id="0" name=""/>
        <dsp:cNvSpPr/>
      </dsp:nvSpPr>
      <dsp:spPr>
        <a:xfrm>
          <a:off x="0" y="538146"/>
          <a:ext cx="4214401" cy="52400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580" y="563726"/>
        <a:ext cx="4163241" cy="472849"/>
      </dsp:txXfrm>
    </dsp:sp>
    <dsp:sp modelId="{EBF2DBB0-09AC-46B7-9297-8EC140618313}">
      <dsp:nvSpPr>
        <dsp:cNvPr id="0" name=""/>
        <dsp:cNvSpPr/>
      </dsp:nvSpPr>
      <dsp:spPr>
        <a:xfrm>
          <a:off x="0" y="1076175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580" y="1101755"/>
        <a:ext cx="4163241" cy="472849"/>
      </dsp:txXfrm>
    </dsp:sp>
    <dsp:sp modelId="{E6B7A12E-D792-4506-9B2A-818D9EC2E909}">
      <dsp:nvSpPr>
        <dsp:cNvPr id="0" name=""/>
        <dsp:cNvSpPr/>
      </dsp:nvSpPr>
      <dsp:spPr>
        <a:xfrm>
          <a:off x="0" y="1614205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80" y="1639785"/>
        <a:ext cx="4163241" cy="472849"/>
      </dsp:txXfrm>
    </dsp:sp>
    <dsp:sp modelId="{9498D6D7-D1DE-4880-A122-141F0CC4C4C8}">
      <dsp:nvSpPr>
        <dsp:cNvPr id="0" name=""/>
        <dsp:cNvSpPr/>
      </dsp:nvSpPr>
      <dsp:spPr>
        <a:xfrm>
          <a:off x="0" y="2152234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80" y="2177814"/>
        <a:ext cx="4163241" cy="472849"/>
      </dsp:txXfrm>
    </dsp:sp>
    <dsp:sp modelId="{45C12075-D00F-442E-A6A9-C54BDB913377}">
      <dsp:nvSpPr>
        <dsp:cNvPr id="0" name=""/>
        <dsp:cNvSpPr/>
      </dsp:nvSpPr>
      <dsp:spPr>
        <a:xfrm>
          <a:off x="0" y="2690264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80" y="2715844"/>
        <a:ext cx="4163241" cy="472849"/>
      </dsp:txXfrm>
    </dsp:sp>
    <dsp:sp modelId="{B4805A6C-61F0-4326-A611-F9AEFC87F74E}">
      <dsp:nvSpPr>
        <dsp:cNvPr id="0" name=""/>
        <dsp:cNvSpPr/>
      </dsp:nvSpPr>
      <dsp:spPr>
        <a:xfrm>
          <a:off x="0" y="3228293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580" y="3253873"/>
        <a:ext cx="4163241" cy="472849"/>
      </dsp:txXfrm>
    </dsp:sp>
    <dsp:sp modelId="{43F1FC81-8D6D-45F9-ABC0-1E2217EF660A}">
      <dsp:nvSpPr>
        <dsp:cNvPr id="0" name=""/>
        <dsp:cNvSpPr/>
      </dsp:nvSpPr>
      <dsp:spPr>
        <a:xfrm>
          <a:off x="0" y="3766323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80" y="3791903"/>
        <a:ext cx="4163241" cy="472849"/>
      </dsp:txXfrm>
    </dsp:sp>
    <dsp:sp modelId="{56822E35-C193-43A7-8AA0-3E3F8B75E6AF}">
      <dsp:nvSpPr>
        <dsp:cNvPr id="0" name=""/>
        <dsp:cNvSpPr/>
      </dsp:nvSpPr>
      <dsp:spPr>
        <a:xfrm>
          <a:off x="0" y="4304352"/>
          <a:ext cx="4214401" cy="524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80" y="4329932"/>
        <a:ext cx="4163241" cy="472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en-US" sz="3500" dirty="0" err="1">
                <a:solidFill>
                  <a:srgbClr val="0070C0"/>
                </a:solidFill>
              </a:rPr>
              <a:t>Pengantar</a:t>
            </a:r>
            <a:r>
              <a:rPr lang="en-US" sz="3500" dirty="0">
                <a:solidFill>
                  <a:srgbClr val="0070C0"/>
                </a:solidFill>
              </a:rPr>
              <a:t> </a:t>
            </a:r>
            <a:r>
              <a:rPr lang="en-US" sz="3500" dirty="0" err="1">
                <a:solidFill>
                  <a:srgbClr val="0070C0"/>
                </a:solidFill>
              </a:rPr>
              <a:t>Pemrograman</a:t>
            </a:r>
            <a:r>
              <a:rPr lang="en-US" sz="3500" dirty="0">
                <a:solidFill>
                  <a:srgbClr val="0070C0"/>
                </a:solidFill>
              </a:rPr>
              <a:t> Web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keilmuan</a:t>
            </a:r>
            <a:r>
              <a:rPr lang="en-US" sz="2400" dirty="0"/>
              <a:t> </a:t>
            </a:r>
            <a:r>
              <a:rPr lang="en-US" sz="2400" dirty="0" err="1"/>
              <a:t>ditingkat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/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39019" y="3088257"/>
            <a:ext cx="5193102" cy="3070017"/>
            <a:chOff x="4433977" y="3925880"/>
            <a:chExt cx="4361680" cy="2318658"/>
          </a:xfrm>
        </p:grpSpPr>
        <p:sp>
          <p:nvSpPr>
            <p:cNvPr id="5" name="Rectangle 4"/>
            <p:cNvSpPr/>
            <p:nvPr/>
          </p:nvSpPr>
          <p:spPr>
            <a:xfrm>
              <a:off x="4433977" y="3925880"/>
              <a:ext cx="4361680" cy="2318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psychologyspiritual.files.wordpress.com/2012/09/mind_control_brain_implan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1583" y="4664465"/>
              <a:ext cx="1407433" cy="1373655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famouspoints.com/wp-content/uploads/2014/07/share-tea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40811" flipH="1">
              <a:off x="6470283" y="4079697"/>
              <a:ext cx="2034139" cy="147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sz="2800" b="1" dirty="0"/>
              <a:t>SI/SE</a:t>
            </a:r>
          </a:p>
          <a:p>
            <a:pPr marL="396875" lvl="1" indent="0">
              <a:buNone/>
            </a:pP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kalimat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deskriptif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program.</a:t>
            </a:r>
            <a:endParaRPr lang="en-US" sz="2800" dirty="0"/>
          </a:p>
          <a:p>
            <a:pPr marL="457200" lvl="1" indent="-457200"/>
            <a:r>
              <a:rPr lang="en-US" sz="2800" b="1" dirty="0"/>
              <a:t>Flowchart</a:t>
            </a:r>
          </a:p>
          <a:p>
            <a:pPr marL="396875" lvl="1" indent="0">
              <a:buNone/>
            </a:pP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/</a:t>
            </a:r>
            <a:r>
              <a:rPr lang="en-US" dirty="0" err="1"/>
              <a:t>bagan</a:t>
            </a:r>
            <a:r>
              <a:rPr lang="en-US" dirty="0"/>
              <a:t>/</a:t>
            </a:r>
            <a:r>
              <a:rPr lang="en-US" dirty="0" err="1">
                <a:solidFill>
                  <a:srgbClr val="FF0000"/>
                </a:solidFill>
              </a:rPr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pPr marL="457200" lvl="1" indent="-457200"/>
            <a:r>
              <a:rPr lang="en-US" sz="2800" b="1" dirty="0"/>
              <a:t>Pseudo-code</a:t>
            </a:r>
          </a:p>
          <a:p>
            <a:pPr marL="396875" lvl="1" indent="0">
              <a:buNone/>
            </a:pPr>
            <a:r>
              <a:rPr lang="en-US" dirty="0" err="1"/>
              <a:t>Menceritakan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bahasa</a:t>
            </a:r>
            <a:r>
              <a:rPr lang="en-US" dirty="0">
                <a:solidFill>
                  <a:srgbClr val="FF0000"/>
                </a:solidFill>
              </a:rPr>
              <a:t> program </a:t>
            </a:r>
            <a:r>
              <a:rPr lang="en-US" dirty="0" err="1">
                <a:solidFill>
                  <a:srgbClr val="FF0000"/>
                </a:solidFill>
              </a:rPr>
              <a:t>tingkat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/>
              <a:t> (</a:t>
            </a:r>
            <a:r>
              <a:rPr lang="en-US" dirty="0" err="1"/>
              <a:t>misalkan</a:t>
            </a:r>
            <a:r>
              <a:rPr lang="en-US" dirty="0"/>
              <a:t> pascal)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36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SI/SE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PROGRAM EUCLIDEAN</a:t>
            </a:r>
          </a:p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negative m </a:t>
            </a:r>
            <a:r>
              <a:rPr lang="en-US" dirty="0" err="1"/>
              <a:t>dan</a:t>
            </a:r>
            <a:r>
              <a:rPr lang="en-US" dirty="0"/>
              <a:t> n (m&gt;=n).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euclidean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pembagi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m </a:t>
            </a:r>
            <a:r>
              <a:rPr lang="en-US" dirty="0" err="1"/>
              <a:t>dan</a:t>
            </a:r>
            <a:r>
              <a:rPr lang="en-US" dirty="0"/>
              <a:t> n.</a:t>
            </a:r>
          </a:p>
          <a:p>
            <a:pPr marL="0" indent="0">
              <a:buNone/>
            </a:pPr>
            <a:r>
              <a:rPr lang="en-US" b="1" dirty="0"/>
              <a:t>ALGORITMA:</a:t>
            </a:r>
          </a:p>
          <a:p>
            <a:pPr marL="0" indent="0">
              <a:buNone/>
            </a:pPr>
            <a:r>
              <a:rPr lang="en-US" dirty="0"/>
              <a:t>1.   </a:t>
            </a:r>
            <a:r>
              <a:rPr lang="en-US" dirty="0" err="1"/>
              <a:t>Jika</a:t>
            </a:r>
            <a:r>
              <a:rPr lang="en-US" dirty="0"/>
              <a:t> n=0, </a:t>
            </a:r>
            <a:r>
              <a:rPr lang="en-US" dirty="0" err="1"/>
              <a:t>maka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stop.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n !=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Bagilah</a:t>
            </a:r>
            <a:r>
              <a:rPr lang="en-US" dirty="0"/>
              <a:t> m </a:t>
            </a:r>
            <a:r>
              <a:rPr lang="en-US" dirty="0" err="1"/>
              <a:t>dgn</a:t>
            </a:r>
            <a:r>
              <a:rPr lang="en-US" dirty="0"/>
              <a:t>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variable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 err="1">
                <a:sym typeface="Wingdings" panose="05000000000000000000" pitchFamily="2" charset="2"/>
              </a:rPr>
              <a:t>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ulang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langkah</a:t>
            </a:r>
            <a:r>
              <a:rPr lang="en-US" dirty="0">
                <a:sym typeface="Wingdings" panose="05000000000000000000" pitchFamily="2" charset="2"/>
              </a:rPr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9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Pseudocode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PROGRAM EUCLIDEAN</a:t>
            </a:r>
          </a:p>
          <a:p>
            <a:pPr marL="0" indent="0">
              <a:buNone/>
            </a:pPr>
            <a:r>
              <a:rPr lang="en-US" sz="2100" dirty="0" err="1"/>
              <a:t>Diberikan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buah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</a:t>
            </a:r>
            <a:r>
              <a:rPr lang="en-US" sz="2100" dirty="0" err="1"/>
              <a:t>tak</a:t>
            </a:r>
            <a:r>
              <a:rPr lang="en-US" sz="2100" dirty="0"/>
              <a:t> negative m </a:t>
            </a:r>
            <a:r>
              <a:rPr lang="en-US" sz="2100" dirty="0" err="1"/>
              <a:t>dan</a:t>
            </a:r>
            <a:r>
              <a:rPr lang="en-US" sz="2100" dirty="0"/>
              <a:t> n (m&gt;=n). </a:t>
            </a:r>
            <a:r>
              <a:rPr lang="en-US" sz="2100" dirty="0" err="1"/>
              <a:t>Algoritma</a:t>
            </a:r>
            <a:r>
              <a:rPr lang="en-US" sz="2100" dirty="0"/>
              <a:t> </a:t>
            </a:r>
            <a:r>
              <a:rPr lang="en-US" sz="2100" dirty="0" err="1"/>
              <a:t>euclidean</a:t>
            </a:r>
            <a:r>
              <a:rPr lang="en-US" sz="2100" dirty="0"/>
              <a:t> </a:t>
            </a:r>
            <a:r>
              <a:rPr lang="en-US" sz="2100" dirty="0" err="1"/>
              <a:t>mencari</a:t>
            </a:r>
            <a:r>
              <a:rPr lang="en-US" sz="2100" dirty="0"/>
              <a:t> </a:t>
            </a:r>
            <a:r>
              <a:rPr lang="en-US" sz="2100" dirty="0" err="1"/>
              <a:t>pembagi</a:t>
            </a:r>
            <a:r>
              <a:rPr lang="en-US" sz="2100" dirty="0"/>
              <a:t> </a:t>
            </a:r>
            <a:r>
              <a:rPr lang="en-US" sz="2100" dirty="0" err="1"/>
              <a:t>bersama</a:t>
            </a:r>
            <a:r>
              <a:rPr lang="en-US" sz="2100" dirty="0"/>
              <a:t> </a:t>
            </a:r>
            <a:r>
              <a:rPr lang="en-US" sz="2100" dirty="0" err="1"/>
              <a:t>terbesar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kedua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, </a:t>
            </a:r>
            <a:r>
              <a:rPr lang="en-US" sz="2100" dirty="0" err="1"/>
              <a:t>yaitu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</a:t>
            </a:r>
            <a:r>
              <a:rPr lang="en-US" sz="2100" dirty="0" err="1"/>
              <a:t>positif</a:t>
            </a:r>
            <a:r>
              <a:rPr lang="en-US" sz="2100" dirty="0"/>
              <a:t> </a:t>
            </a:r>
            <a:r>
              <a:rPr lang="en-US" sz="2100" dirty="0" err="1"/>
              <a:t>terbesar</a:t>
            </a:r>
            <a:r>
              <a:rPr lang="en-US" sz="2100" dirty="0"/>
              <a:t> </a:t>
            </a:r>
            <a:r>
              <a:rPr lang="en-US" sz="2100" dirty="0" err="1"/>
              <a:t>habis</a:t>
            </a:r>
            <a:r>
              <a:rPr lang="en-US" sz="2100" dirty="0"/>
              <a:t> </a:t>
            </a:r>
            <a:r>
              <a:rPr lang="en-US" sz="2100" dirty="0" err="1"/>
              <a:t>membagi</a:t>
            </a:r>
            <a:r>
              <a:rPr lang="en-US" sz="2100" dirty="0"/>
              <a:t> m </a:t>
            </a:r>
            <a:r>
              <a:rPr lang="en-US" sz="2100" dirty="0" err="1"/>
              <a:t>dan</a:t>
            </a:r>
            <a:r>
              <a:rPr lang="en-US" sz="2100" dirty="0"/>
              <a:t> n.</a:t>
            </a:r>
          </a:p>
          <a:p>
            <a:pPr marL="0" indent="0">
              <a:buNone/>
            </a:pPr>
            <a:r>
              <a:rPr lang="en-US" sz="2400" b="1" dirty="0"/>
              <a:t>DEKLARASI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</a:t>
            </a:r>
            <a:r>
              <a:rPr lang="en-US" sz="2100" dirty="0" err="1"/>
              <a:t>m,n</a:t>
            </a:r>
            <a:r>
              <a:rPr lang="en-US" sz="2100" dirty="0"/>
              <a:t> : integer (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divari</a:t>
            </a:r>
            <a:r>
              <a:rPr lang="en-US" sz="2100" dirty="0"/>
              <a:t> FPB-</a:t>
            </a:r>
            <a:r>
              <a:rPr lang="en-US" sz="2100" dirty="0" err="1"/>
              <a:t>nya</a:t>
            </a:r>
            <a:r>
              <a:rPr lang="en-US" sz="2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r      : integer (modulus / </a:t>
            </a:r>
            <a:r>
              <a:rPr lang="en-US" sz="2100" dirty="0" err="1"/>
              <a:t>sisa</a:t>
            </a:r>
            <a:r>
              <a:rPr lang="en-US" sz="2100" dirty="0"/>
              <a:t> </a:t>
            </a:r>
            <a:r>
              <a:rPr lang="en-US" sz="2100" dirty="0" err="1"/>
              <a:t>hasil</a:t>
            </a:r>
            <a:r>
              <a:rPr lang="en-US" sz="2100" dirty="0"/>
              <a:t> </a:t>
            </a:r>
            <a:r>
              <a:rPr lang="en-US" sz="2100" dirty="0" err="1"/>
              <a:t>bagi</a:t>
            </a:r>
            <a:r>
              <a:rPr lang="en-US" sz="21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ALGORITMA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read (</a:t>
            </a:r>
            <a:r>
              <a:rPr lang="en-US" sz="2100" dirty="0" err="1"/>
              <a:t>m,n</a:t>
            </a:r>
            <a:r>
              <a:rPr lang="en-US" sz="2100" dirty="0"/>
              <a:t>)  { m&gt;=n)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While n != 0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R </a:t>
            </a:r>
            <a:r>
              <a:rPr lang="en-US" sz="2100" dirty="0">
                <a:sym typeface="Wingdings" panose="05000000000000000000" pitchFamily="2" charset="2"/>
              </a:rPr>
              <a:t> m mod n (</a:t>
            </a:r>
            <a:r>
              <a:rPr lang="en-US" sz="2100" dirty="0" err="1">
                <a:sym typeface="Wingdings" panose="05000000000000000000" pitchFamily="2" charset="2"/>
              </a:rPr>
              <a:t>hitung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hasil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sisa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pembagian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M 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N  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End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7240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Flowchart</a:t>
            </a:r>
            <a:endParaRPr lang="id-ID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311" y="1532811"/>
            <a:ext cx="3823054" cy="4985846"/>
            <a:chOff x="2590625" y="1778022"/>
            <a:chExt cx="3373251" cy="4399234"/>
          </a:xfrm>
        </p:grpSpPr>
        <p:sp>
          <p:nvSpPr>
            <p:cNvPr id="6" name="Rectangle 5"/>
            <p:cNvSpPr/>
            <p:nvPr/>
          </p:nvSpPr>
          <p:spPr>
            <a:xfrm>
              <a:off x="2590625" y="4307920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ya</a:t>
              </a:r>
              <a:endParaRPr lang="en-US" sz="16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08032" y="1778022"/>
              <a:ext cx="2655844" cy="4399234"/>
              <a:chOff x="2843808" y="1700808"/>
              <a:chExt cx="3096344" cy="5128894"/>
            </a:xfrm>
          </p:grpSpPr>
          <p:sp>
            <p:nvSpPr>
              <p:cNvPr id="9" name="Flowchart: Terminator 8"/>
              <p:cNvSpPr/>
              <p:nvPr/>
            </p:nvSpPr>
            <p:spPr>
              <a:xfrm>
                <a:off x="3491880" y="1700808"/>
                <a:ext cx="1728192" cy="50405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mulai</a:t>
                </a:r>
                <a:endParaRPr lang="en-US" sz="20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95836" y="2420888"/>
                <a:ext cx="2520280" cy="6480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Baca m </a:t>
                </a:r>
                <a:r>
                  <a:rPr lang="en-US" sz="2000" b="1" dirty="0" err="1"/>
                  <a:t>dan</a:t>
                </a:r>
                <a:r>
                  <a:rPr lang="en-US" sz="2000" b="1" dirty="0"/>
                  <a:t> n</a:t>
                </a: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3635896" y="3257288"/>
                <a:ext cx="1440160" cy="11078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n=0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95836" y="4581128"/>
                <a:ext cx="2520280" cy="8265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 = m mod n</a:t>
                </a:r>
              </a:p>
              <a:p>
                <a:pPr algn="ctr"/>
                <a:r>
                  <a:rPr lang="en-US" sz="2000" b="1" dirty="0"/>
                  <a:t>m=n</a:t>
                </a:r>
              </a:p>
              <a:p>
                <a:pPr algn="ctr"/>
                <a:r>
                  <a:rPr lang="en-US" sz="2000" b="1" dirty="0"/>
                  <a:t>n=r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95836" y="5589240"/>
                <a:ext cx="2520280" cy="5662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Tulis</a:t>
                </a:r>
                <a:r>
                  <a:rPr lang="en-US" sz="2000" b="1" dirty="0"/>
                  <a:t> m</a:t>
                </a:r>
              </a:p>
            </p:txBody>
          </p:sp>
          <p:sp>
            <p:nvSpPr>
              <p:cNvPr id="14" name="Flowchart: Terminator 13"/>
              <p:cNvSpPr/>
              <p:nvPr/>
            </p:nvSpPr>
            <p:spPr>
              <a:xfrm>
                <a:off x="3518658" y="6325646"/>
                <a:ext cx="1728192" cy="50405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selesai</a:t>
                </a:r>
                <a:endParaRPr lang="en-US" sz="2000" b="1" dirty="0"/>
              </a:p>
            </p:txBody>
          </p:sp>
          <p:cxnSp>
            <p:nvCxnSpPr>
              <p:cNvPr id="15" name="Straight Arrow Connector 14"/>
              <p:cNvCxnSpPr>
                <a:stCxn id="9" idx="2"/>
                <a:endCxn id="10" idx="0"/>
              </p:cNvCxnSpPr>
              <p:nvPr/>
            </p:nvCxnSpPr>
            <p:spPr>
              <a:xfrm>
                <a:off x="4355976" y="2204864"/>
                <a:ext cx="0" cy="21602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355976" y="6138008"/>
                <a:ext cx="0" cy="21602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43808" y="3811196"/>
                <a:ext cx="792088" cy="2061170"/>
                <a:chOff x="2843808" y="3811196"/>
                <a:chExt cx="792088" cy="2061170"/>
              </a:xfrm>
            </p:grpSpPr>
            <p:cxnSp>
              <p:nvCxnSpPr>
                <p:cNvPr id="24" name="Straight Arrow Connector 23"/>
                <p:cNvCxnSpPr>
                  <a:endCxn id="13" idx="1"/>
                </p:cNvCxnSpPr>
                <p:nvPr/>
              </p:nvCxnSpPr>
              <p:spPr>
                <a:xfrm>
                  <a:off x="2843808" y="5872365"/>
                  <a:ext cx="252028" cy="1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843808" y="3825043"/>
                  <a:ext cx="0" cy="204732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1" idx="1"/>
                </p:cNvCxnSpPr>
                <p:nvPr/>
              </p:nvCxnSpPr>
              <p:spPr>
                <a:xfrm>
                  <a:off x="2843808" y="3811196"/>
                  <a:ext cx="792088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5076056" y="3811196"/>
                <a:ext cx="864096" cy="1201980"/>
                <a:chOff x="5076056" y="3811196"/>
                <a:chExt cx="864096" cy="1201980"/>
              </a:xfrm>
            </p:grpSpPr>
            <p:cxnSp>
              <p:nvCxnSpPr>
                <p:cNvPr id="21" name="Straight Connector 20"/>
                <p:cNvCxnSpPr>
                  <a:stCxn id="12" idx="3"/>
                </p:cNvCxnSpPr>
                <p:nvPr/>
              </p:nvCxnSpPr>
              <p:spPr>
                <a:xfrm>
                  <a:off x="5616116" y="4994422"/>
                  <a:ext cx="324036" cy="1875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5940152" y="3825043"/>
                  <a:ext cx="0" cy="118813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endCxn id="11" idx="3"/>
                </p:cNvCxnSpPr>
                <p:nvPr/>
              </p:nvCxnSpPr>
              <p:spPr>
                <a:xfrm flipH="1" flipV="1">
                  <a:off x="5076056" y="3811196"/>
                  <a:ext cx="864096" cy="13847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355976" y="3068960"/>
                <a:ext cx="0" cy="21602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355976" y="4365104"/>
                <a:ext cx="0" cy="21602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4420379" y="4020673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tidak</a:t>
              </a:r>
              <a:endParaRPr lang="en-US" sz="1600" b="1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28788" y="1764406"/>
            <a:ext cx="4595523" cy="475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ALGORITMA:</a:t>
            </a:r>
          </a:p>
          <a:p>
            <a:pPr marL="0" indent="0">
              <a:buNone/>
            </a:pPr>
            <a:r>
              <a:rPr lang="en-US" sz="2000" dirty="0"/>
              <a:t>1.   </a:t>
            </a:r>
            <a:r>
              <a:rPr lang="en-US" sz="2000" dirty="0" err="1"/>
              <a:t>Jika</a:t>
            </a:r>
            <a:r>
              <a:rPr lang="en-US" sz="2000" dirty="0"/>
              <a:t> n=0, </a:t>
            </a:r>
            <a:r>
              <a:rPr lang="en-US" sz="2000" dirty="0" err="1"/>
              <a:t>maka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M </a:t>
            </a:r>
            <a:r>
              <a:rPr lang="en-US" sz="2000" dirty="0" err="1"/>
              <a:t>adalah</a:t>
            </a:r>
            <a:r>
              <a:rPr lang="id-ID" sz="2000" dirty="0"/>
              <a:t> </a:t>
            </a:r>
            <a:r>
              <a:rPr lang="en-US" sz="2000" dirty="0" err="1"/>
              <a:t>jawabannya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stop.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n != 0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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2.</a:t>
            </a:r>
          </a:p>
          <a:p>
            <a:pPr marL="457200" indent="-457200">
              <a:buAutoNum type="arabicPeriod" startAt="2"/>
            </a:pPr>
            <a:r>
              <a:rPr lang="en-US" sz="2000" dirty="0" err="1"/>
              <a:t>Bagilah</a:t>
            </a:r>
            <a:r>
              <a:rPr lang="en-US" sz="2000" dirty="0"/>
              <a:t> m </a:t>
            </a:r>
            <a:r>
              <a:rPr lang="en-US" sz="2000" dirty="0" err="1"/>
              <a:t>dgn</a:t>
            </a:r>
            <a:r>
              <a:rPr lang="en-US" sz="2000" dirty="0"/>
              <a:t> 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misalkan</a:t>
            </a:r>
            <a:r>
              <a:rPr lang="en-US" sz="2000" dirty="0"/>
              <a:t> variable 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.</a:t>
            </a:r>
          </a:p>
          <a:p>
            <a:pPr marL="457200" indent="-457200">
              <a:buAutoNum type="arabicPeriod" startAt="2"/>
            </a:pPr>
            <a:r>
              <a:rPr lang="en-US" sz="2000" dirty="0" err="1"/>
              <a:t>Ganti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m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 </a:t>
            </a:r>
            <a:r>
              <a:rPr lang="en-US" sz="2000" dirty="0">
                <a:sym typeface="Wingdings" panose="05000000000000000000" pitchFamily="2" charset="2"/>
              </a:rPr>
              <a:t> r, </a:t>
            </a:r>
            <a:r>
              <a:rPr lang="en-US" sz="2000" dirty="0" err="1">
                <a:sym typeface="Wingdings" panose="05000000000000000000" pitchFamily="2" charset="2"/>
              </a:rPr>
              <a:t>lalu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ulang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langkah</a:t>
            </a:r>
            <a:r>
              <a:rPr lang="en-US" sz="2000" dirty="0">
                <a:sym typeface="Wingdings" panose="05000000000000000000" pitchFamily="2" charset="2"/>
              </a:rPr>
              <a:t>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102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 3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: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Sequence</a:t>
            </a:r>
            <a:r>
              <a:rPr lang="id-ID" dirty="0"/>
              <a:t> / Berurutan</a:t>
            </a:r>
            <a:endParaRPr lang="en-US" dirty="0"/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Condition</a:t>
            </a:r>
            <a:r>
              <a:rPr lang="id-ID" dirty="0"/>
              <a:t> / Percabangan</a:t>
            </a:r>
            <a:endParaRPr lang="en-US" dirty="0"/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Looping</a:t>
            </a:r>
            <a:r>
              <a:rPr lang="id-ID" dirty="0"/>
              <a:t> / Perulangan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9" t="25252" r="7587" b="6009"/>
          <a:stretch/>
        </p:blipFill>
        <p:spPr bwMode="auto">
          <a:xfrm>
            <a:off x="4704052" y="1177588"/>
            <a:ext cx="4439948" cy="554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Sequence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scr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1331640" y="2603087"/>
            <a:ext cx="3245802" cy="331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t="41143" r="20693" b="8814"/>
          <a:stretch/>
        </p:blipFill>
        <p:spPr bwMode="auto">
          <a:xfrm>
            <a:off x="4178334" y="2506789"/>
            <a:ext cx="4124991" cy="422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2" t="29460" r="9927" b="44727"/>
          <a:stretch/>
        </p:blipFill>
        <p:spPr bwMode="auto">
          <a:xfrm>
            <a:off x="1280607" y="3223587"/>
            <a:ext cx="3024336" cy="26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6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3038203" y="1355794"/>
            <a:ext cx="5757454" cy="27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indent="-508000"/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.</a:t>
            </a:r>
          </a:p>
          <a:p>
            <a:pPr marL="508000" indent="-508000"/>
            <a:endParaRPr lang="en-US" dirty="0"/>
          </a:p>
          <a:p>
            <a:pPr marL="508000" indent="-508000"/>
            <a:endParaRPr lang="en-US" dirty="0"/>
          </a:p>
          <a:p>
            <a:pPr marL="508000" indent="-508000"/>
            <a:endParaRPr lang="en-US" dirty="0"/>
          </a:p>
          <a:p>
            <a:pPr marL="508000" indent="-508000"/>
            <a:endParaRPr lang="en-US" sz="3600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b="1" dirty="0" err="1"/>
              <a:t>pengulangan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: </a:t>
            </a:r>
            <a:r>
              <a:rPr lang="en-US" dirty="0" err="1"/>
              <a:t>syarat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Badan</a:t>
            </a:r>
            <a:r>
              <a:rPr lang="en-US" dirty="0"/>
              <a:t>/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: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4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Tipe Data, </a:t>
            </a:r>
            <a:r>
              <a:rPr lang="id-ID" sz="3200" b="1" dirty="0">
                <a:solidFill>
                  <a:srgbClr val="FF0000"/>
                </a:solidFill>
              </a:rPr>
              <a:t>Variabel</a:t>
            </a:r>
            <a:r>
              <a:rPr lang="id-ID" sz="3200" b="1" dirty="0">
                <a:solidFill>
                  <a:srgbClr val="0070C0"/>
                </a:solidFill>
              </a:rPr>
              <a:t>, Konstanta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476749" cy="4859675"/>
          </a:xfrm>
        </p:spPr>
        <p:txBody>
          <a:bodyPr/>
          <a:lstStyle/>
          <a:p>
            <a:r>
              <a:rPr lang="id-ID" dirty="0"/>
              <a:t>Tempat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Di matematika sering digambarkan dengan x, y.</a:t>
            </a:r>
          </a:p>
          <a:p>
            <a:endParaRPr lang="id-ID" dirty="0"/>
          </a:p>
        </p:txBody>
      </p:sp>
      <p:pic>
        <p:nvPicPr>
          <p:cNvPr id="307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271408" y="2016832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395020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1322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</a:t>
            </a:r>
            <a:r>
              <a:rPr lang="id-ID" sz="3200" b="1" dirty="0">
                <a:solidFill>
                  <a:srgbClr val="FF0000"/>
                </a:solidFill>
              </a:rPr>
              <a:t>Tipe Data</a:t>
            </a:r>
            <a:r>
              <a:rPr lang="id-ID" sz="3200" b="1" dirty="0">
                <a:solidFill>
                  <a:srgbClr val="0070C0"/>
                </a:solidFill>
              </a:rPr>
              <a:t>, Variabel, Konstanta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6250" y="1658982"/>
            <a:ext cx="8319407" cy="996597"/>
          </a:xfrm>
        </p:spPr>
        <p:txBody>
          <a:bodyPr/>
          <a:lstStyle/>
          <a:p>
            <a:r>
              <a:rPr lang="id-ID" dirty="0"/>
              <a:t>Jenis data yang digunakan untuk mendefinisikan isian dari variabel.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5579"/>
            <a:ext cx="6052492" cy="382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094476" y="4033558"/>
            <a:ext cx="1500181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6094476" y="2655579"/>
            <a:ext cx="1500180" cy="1434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integer</a:t>
            </a:r>
          </a:p>
        </p:txBody>
      </p:sp>
      <p:pic>
        <p:nvPicPr>
          <p:cNvPr id="10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7567620" y="4033558"/>
            <a:ext cx="1500181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7643820" y="2655579"/>
            <a:ext cx="1500180" cy="1434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288785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Tipe Data, Variabel, </a:t>
            </a:r>
            <a:r>
              <a:rPr lang="id-ID" sz="3200" b="1" dirty="0">
                <a:solidFill>
                  <a:srgbClr val="FF0000"/>
                </a:solidFill>
              </a:rPr>
              <a:t>Konstanta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Sebuah </a:t>
            </a:r>
            <a:r>
              <a:rPr lang="id-ID" dirty="0">
                <a:solidFill>
                  <a:srgbClr val="FF0000"/>
                </a:solidFill>
              </a:rPr>
              <a:t>variabel dengan nilai/value tetap</a:t>
            </a:r>
            <a:r>
              <a:rPr lang="id-ID" dirty="0"/>
              <a:t>.</a:t>
            </a:r>
          </a:p>
          <a:p>
            <a:r>
              <a:rPr lang="id-ID" dirty="0"/>
              <a:t>Misal:</a:t>
            </a:r>
          </a:p>
          <a:p>
            <a:pPr lvl="1"/>
            <a:r>
              <a:rPr lang="id-ID" sz="2800" dirty="0"/>
              <a:t>nilai phi dalam lingkaran=3,14</a:t>
            </a:r>
          </a:p>
          <a:p>
            <a:pPr lvl="1"/>
            <a:r>
              <a:rPr lang="id-ID" sz="2800" dirty="0"/>
              <a:t>nilai kecepatan grafitasi = 9,8 10^8m/s</a:t>
            </a:r>
          </a:p>
        </p:txBody>
      </p:sp>
    </p:spTree>
    <p:extLst>
      <p:ext uri="{BB962C8B-B14F-4D97-AF65-F5344CB8AC3E}">
        <p14:creationId xmlns:p14="http://schemas.microsoft.com/office/powerpoint/2010/main" val="12390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are used to perform operations on variables and values.</a:t>
            </a:r>
            <a:endParaRPr lang="id-ID" dirty="0"/>
          </a:p>
          <a:p>
            <a:r>
              <a:rPr lang="id-ID" dirty="0"/>
              <a:t>Beberapa jenis operator: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Arithmetic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Assignment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Comparison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Increment/Decrement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Logical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String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Array</a:t>
            </a:r>
            <a:r>
              <a:rPr lang="en-US" sz="2800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63848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1) Aritmetics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5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2) Assignment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4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3) Comparison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7334249" cy="49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2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4) Increment/Decrement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5) </a:t>
            </a:r>
            <a:r>
              <a:rPr lang="en-US" sz="3200" b="1" dirty="0">
                <a:solidFill>
                  <a:srgbClr val="FF0000"/>
                </a:solidFill>
              </a:rPr>
              <a:t>Logical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319406" cy="34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6) String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8323899" cy="19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7) Array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9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02</a:t>
            </a:r>
            <a:r>
              <a:rPr lang="en-US" b="1" dirty="0"/>
              <a:t>. </a:t>
            </a:r>
            <a:r>
              <a:rPr lang="en-US" b="1" dirty="0" err="1"/>
              <a:t>Pengantar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Pendahuluan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r>
              <a:rPr lang="en-US" dirty="0">
                <a:latin typeface="Agency FB" panose="020B0503020202020204" pitchFamily="34" charset="0"/>
              </a:rPr>
              <a:t> Web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 err="1">
                <a:latin typeface="Agency FB" panose="020B0503020202020204" pitchFamily="34" charset="0"/>
              </a:rPr>
              <a:t>Algoritma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 err="1">
                <a:latin typeface="Agency FB" panose="020B0503020202020204" pitchFamily="34" charset="0"/>
              </a:rPr>
              <a:t>Interaksi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Manusia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Komputer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>
                <a:latin typeface="Agency FB" panose="020B0503020202020204" pitchFamily="34" charset="0"/>
              </a:rPr>
              <a:t>Basis Data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>
                <a:latin typeface="Agency FB" panose="020B0503020202020204" pitchFamily="34" charset="0"/>
              </a:rPr>
              <a:t>Dasar Internet  </a:t>
            </a:r>
            <a:r>
              <a:rPr lang="id-ID" dirty="0">
                <a:latin typeface="Agency FB" panose="020B0503020202020204" pitchFamily="34" charset="0"/>
              </a:rPr>
              <a:t>&amp; </a:t>
            </a:r>
            <a:r>
              <a:rPr lang="en-US" dirty="0" err="1">
                <a:latin typeface="Agency FB" panose="020B0503020202020204" pitchFamily="34" charset="0"/>
              </a:rPr>
              <a:t>Desain</a:t>
            </a:r>
            <a:r>
              <a:rPr lang="en-US" dirty="0">
                <a:latin typeface="Agency FB" panose="020B0503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f) Array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7521" y="1442506"/>
            <a:ext cx="6970341" cy="555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3535896" y="3059720"/>
            <a:ext cx="5503622" cy="3366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https://onlinemebeljepara.co.id/wp-content/uploads/2015/11/Lemari-pakaian-minimalis-rustic-oak-triple-wardr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1442507"/>
            <a:ext cx="3034244" cy="303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13242" y="5473583"/>
            <a:ext cx="2014329" cy="54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510" y="4476751"/>
            <a:ext cx="2014329" cy="545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76487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f) Array – </a:t>
            </a:r>
            <a:r>
              <a:rPr lang="id-ID" sz="3200" b="1" dirty="0">
                <a:solidFill>
                  <a:srgbClr val="FF0000"/>
                </a:solidFill>
              </a:rPr>
              <a:t>pembagian berdasarkan kolom dan baris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Dimensi satu</a:t>
            </a:r>
          </a:p>
          <a:p>
            <a:pPr marL="228588" lvl="1" indent="0">
              <a:buNone/>
            </a:pPr>
            <a:endParaRPr lang="id-ID" sz="4400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Dimensi dua</a:t>
            </a:r>
          </a:p>
          <a:p>
            <a:pPr marL="514350" indent="-514350">
              <a:buFont typeface="+mj-lt"/>
              <a:buAutoNum type="arabicPeriod"/>
            </a:pPr>
            <a:endParaRPr lang="id-ID" sz="2800" dirty="0"/>
          </a:p>
          <a:p>
            <a:pPr marL="514350" indent="-514350">
              <a:buFont typeface="+mj-lt"/>
              <a:buAutoNum type="arabicPeriod"/>
            </a:pPr>
            <a:endParaRPr lang="id-ID" sz="1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Dimensi banyak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7752" y="2014008"/>
          <a:ext cx="7496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nama_array</a:t>
                      </a:r>
                      <a:endParaRPr lang="en-US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Index[…]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47752" y="3262416"/>
          <a:ext cx="74961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09211" y="4589987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4898" y="4908040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3350" y="5173083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67675" y="6454311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>
                <a:solidFill>
                  <a:prstClr val="black"/>
                </a:solidFill>
              </a:rPr>
              <a:t>sumbu</a:t>
            </a:r>
            <a:r>
              <a:rPr lang="en-US" sz="1200" b="1" dirty="0">
                <a:solidFill>
                  <a:prstClr val="black"/>
                </a:solidFill>
              </a:rPr>
              <a:t> z, layer 1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7486650" y="5854236"/>
            <a:ext cx="581025" cy="771661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67675" y="5996975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2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7705726" y="5616112"/>
            <a:ext cx="361949" cy="552449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67675" y="5511064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3</a:t>
            </a:r>
          </a:p>
        </p:txBody>
      </p:sp>
      <p:cxnSp>
        <p:nvCxnSpPr>
          <p:cNvPr id="15" name="Straight Arrow Connector 14"/>
          <p:cNvCxnSpPr>
            <a:stCxn id="14" idx="0"/>
            <a:endCxn id="7" idx="3"/>
          </p:cNvCxnSpPr>
          <p:nvPr/>
        </p:nvCxnSpPr>
        <p:spPr>
          <a:xfrm flipH="1" flipV="1">
            <a:off x="8224629" y="5146247"/>
            <a:ext cx="324059" cy="36481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0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Hubungan Pweb – Interaksi Manusia Komputer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2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– Interaksi Manusia Komputer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775791"/>
            <a:ext cx="8319406" cy="422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    Visual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2000" dirty="0"/>
              <a:t>			   </a:t>
            </a:r>
            <a:r>
              <a:rPr lang="en-US" sz="1600" dirty="0"/>
              <a:t>Visual </a:t>
            </a:r>
            <a:r>
              <a:rPr lang="en-US" sz="1600" dirty="0" err="1"/>
              <a:t>gambar</a:t>
            </a:r>
            <a:r>
              <a:rPr lang="en-US" sz="1600" dirty="0"/>
              <a:t> digital</a:t>
            </a:r>
          </a:p>
        </p:txBody>
      </p:sp>
      <p:pic>
        <p:nvPicPr>
          <p:cNvPr id="7" name="Picture 2" descr="http://media.infospesial.net/image/p/2014/01/46a91-3d-art-pencil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r="7154" b="4290"/>
          <a:stretch/>
        </p:blipFill>
        <p:spPr bwMode="auto">
          <a:xfrm>
            <a:off x="476251" y="2212989"/>
            <a:ext cx="2412723" cy="268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dri1.img.digitalrivercontent.net/Storefront/Company/msintl/images/English/en-INTL-Windows-10-Pro-FQC-09131/PDP/en-INTL-PDP0-Windows-10-Pro-FQC-09131-P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65" y="2212989"/>
            <a:ext cx="5363292" cy="268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9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Hubungan Pweb – Basis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 err="1"/>
              <a:t>Pendahuluan</a:t>
            </a:r>
            <a:endParaRPr lang="en-US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Normalisasi Data / ERD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DDL-DML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DDL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2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1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Pendahuluan – posisi basis 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658938"/>
            <a:ext cx="8320088" cy="4637087"/>
            <a:chOff x="476250" y="1658938"/>
            <a:chExt cx="8320088" cy="4637087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476250" y="1658938"/>
            <a:ext cx="8320088" cy="4637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768625" y="3217333"/>
              <a:ext cx="2187436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MySQL, </a:t>
              </a:r>
              <a:r>
                <a:rPr lang="en-US" b="1" dirty="0" err="1">
                  <a:solidFill>
                    <a:schemeClr val="tx1"/>
                  </a:solidFill>
                </a:rPr>
                <a:t>PostgreSQL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(DDL – DML)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Basis Data 1-3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253" y="3217333"/>
              <a:ext cx="2185402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PHP, </a:t>
              </a:r>
              <a:r>
                <a:rPr lang="en-US" b="1" dirty="0" err="1">
                  <a:solidFill>
                    <a:schemeClr val="tx1"/>
                  </a:solidFill>
                </a:rPr>
                <a:t>Phyton</a:t>
              </a:r>
              <a:r>
                <a:rPr lang="en-US" b="1" dirty="0">
                  <a:solidFill>
                    <a:schemeClr val="tx1"/>
                  </a:solidFill>
                </a:rPr>
                <a:t>, Ruby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Proccesing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91387" y="3217333"/>
              <a:ext cx="2590250" cy="1794934"/>
              <a:chOff x="6078135" y="3432312"/>
              <a:chExt cx="2590250" cy="179493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654208" y="3432312"/>
                <a:ext cx="777240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HTML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8136" y="3432312"/>
                <a:ext cx="576072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31448" y="3432312"/>
                <a:ext cx="1236937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JavaScript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78135" y="3856382"/>
                <a:ext cx="2590250" cy="1370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(User Interface)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IMK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</a:rPr>
                  <a:t>Dasar</a:t>
                </a:r>
                <a:r>
                  <a:rPr lang="en-US" dirty="0">
                    <a:solidFill>
                      <a:schemeClr val="tx1"/>
                    </a:solidFill>
                  </a:rPr>
                  <a:t> Internet </a:t>
                </a:r>
                <a:r>
                  <a:rPr lang="en-US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Desain</a:t>
                </a:r>
                <a:r>
                  <a:rPr lang="en-US" dirty="0">
                    <a:solidFill>
                      <a:schemeClr val="tx1"/>
                    </a:solidFill>
                  </a:rPr>
                  <a:t> Web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53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hubungan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antar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keutuhan</a:t>
            </a:r>
            <a:r>
              <a:rPr lang="en-US" dirty="0"/>
              <a:t> data.</a:t>
            </a:r>
          </a:p>
          <a:p>
            <a:r>
              <a:rPr lang="en-US" dirty="0"/>
              <a:t>Ada 3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table: </a:t>
            </a:r>
            <a:r>
              <a:rPr lang="en-US" sz="1800" dirty="0"/>
              <a:t>(</a:t>
            </a:r>
            <a:r>
              <a:rPr lang="en-US" sz="1800" dirty="0" err="1"/>
              <a:t>Melani</a:t>
            </a:r>
            <a:r>
              <a:rPr lang="en-US" sz="1800" dirty="0"/>
              <a:t> Julie C., 2004)</a:t>
            </a:r>
            <a:endParaRPr lang="en-US" dirty="0"/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One to one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Many to one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38015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appears only once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3125152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4" y="2877500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3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4" y="2958464"/>
            <a:ext cx="4533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Pemrograman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/>
              <a:t>Bidang Pemrograman Web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/>
              <a:t>Perkuliahan Relevan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/>
              <a:t>Alur Logika Pemrograman Web</a:t>
            </a:r>
          </a:p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2628900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63" y="4532243"/>
            <a:ext cx="5231493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9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good database design is crucial for a high performance application, just like an aerodynamic body is important to a race car. If the car doesn’t have smooth lines, it will produce drag and go slower. The same holds true for databases. If a database doesn’t have optimized relationships (normalization) it won’t be able to perform as efficiently as possible.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48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Beyond performance is the issue of maintenance. Your database should be easy to maintain. This includes storing a limited amount (if any) of repetitive data. If you have a lot of repetitive data and one instance of that data undergoes a change (such as a name change), that change has to be made for all occurrences of the data.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Pahami</a:t>
            </a:r>
            <a:r>
              <a:rPr lang="en-US" dirty="0"/>
              <a:t> system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Berdasar</a:t>
            </a:r>
            <a:r>
              <a:rPr lang="en-US" dirty="0"/>
              <a:t> point 1,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Relasikan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35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335236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2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348728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Perpustakaan</a:t>
            </a:r>
            <a:r>
              <a:rPr lang="en-US" dirty="0"/>
              <a:t> AKN </a:t>
            </a:r>
            <a:r>
              <a:rPr lang="en-US" dirty="0" err="1"/>
              <a:t>Bojonegoro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AKN </a:t>
            </a:r>
            <a:r>
              <a:rPr lang="en-US" dirty="0" err="1"/>
              <a:t>Bojonegoro</a:t>
            </a:r>
            <a:r>
              <a:rPr lang="en-US" dirty="0"/>
              <a:t>.</a:t>
            </a:r>
          </a:p>
          <a:p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3316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AKN </a:t>
            </a:r>
            <a:r>
              <a:rPr lang="en-US" dirty="0" err="1"/>
              <a:t>Bojonegoro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a) Bidang Pemrograman Web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66421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68625" y="3870132"/>
            <a:ext cx="2187436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253" y="3870132"/>
            <a:ext cx="2185402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1387" y="3870132"/>
            <a:ext cx="2590250" cy="821636"/>
            <a:chOff x="6078135" y="3432312"/>
            <a:chExt cx="2590250" cy="821636"/>
          </a:xfrm>
        </p:grpSpPr>
        <p:sp>
          <p:nvSpPr>
            <p:cNvPr id="8" name="Rectangle 7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8135" y="3856382"/>
              <a:ext cx="2590250" cy="397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5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64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024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c) DDL DML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 (DML)</a:t>
            </a:r>
          </a:p>
        </p:txBody>
      </p:sp>
      <p:pic>
        <p:nvPicPr>
          <p:cNvPr id="2050" name="Picture 2" descr="http://www.tech-recipes.com/wp-content/uploads/2015/05/DML-DCL-DDL-TCL-SQ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4016" r="7739" b="7477"/>
          <a:stretch/>
        </p:blipFill>
        <p:spPr bwMode="auto">
          <a:xfrm>
            <a:off x="1396161" y="1658982"/>
            <a:ext cx="6479585" cy="3352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6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pembuatan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database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(</a:t>
            </a:r>
            <a:r>
              <a:rPr lang="en-US" dirty="0" err="1"/>
              <a:t>nama</a:t>
            </a:r>
            <a:r>
              <a:rPr lang="en-US" dirty="0"/>
              <a:t> database = </a:t>
            </a:r>
            <a:r>
              <a:rPr lang="en-US" dirty="0" err="1">
                <a:solidFill>
                  <a:srgbClr val="FF0000"/>
                </a:solidFill>
              </a:rPr>
              <a:t>sekolah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113454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937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database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7751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4" y="2163129"/>
            <a:ext cx="3965576" cy="377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37184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tabel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033"/>
          <a:stretch/>
        </p:blipFill>
        <p:spPr>
          <a:xfrm>
            <a:off x="476251" y="2163131"/>
            <a:ext cx="4191002" cy="190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186718"/>
            <a:ext cx="4191002" cy="197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431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CRUD</a:t>
            </a:r>
            <a:r>
              <a:rPr lang="en-US" dirty="0"/>
              <a:t>: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reate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ead (Max, Min, Sum,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pdate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6863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Create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`,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('2016111234',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9424" y="2163130"/>
            <a:ext cx="4187829" cy="2040570"/>
            <a:chOff x="479424" y="2163130"/>
            <a:chExt cx="4187829" cy="22056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24" y="2163130"/>
              <a:ext cx="4187829" cy="22056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18985" y="2462696"/>
              <a:ext cx="246615" cy="3694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326415"/>
            <a:ext cx="4191002" cy="1890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74385" y="4421473"/>
            <a:ext cx="322815" cy="3791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1" y="2163130"/>
            <a:ext cx="4191002" cy="1316669"/>
            <a:chOff x="476251" y="2112331"/>
            <a:chExt cx="4191002" cy="13166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265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25786" y="2112331"/>
              <a:ext cx="722868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6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b) Perkuliahan Relevan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5910" y="1248356"/>
          <a:ext cx="4249416" cy="28177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1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Multimedia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Matematika Diskrit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Peng. Teknologi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Algoritma</a:t>
                      </a:r>
                      <a:r>
                        <a:rPr lang="id-ID" sz="1400" baseline="0" dirty="0"/>
                        <a:t> Pemrograman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Basis Data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Operasi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Organisasi dan Arsitektur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Pancasila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/>
          </p:nvPr>
        </p:nvGraphicFramePr>
        <p:xfrm>
          <a:off x="4635954" y="1248356"/>
          <a:ext cx="4430333" cy="28177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2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</a:t>
                      </a:r>
                      <a:r>
                        <a:rPr lang="id-ID" sz="1400" baseline="0" dirty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Interaksi Manusia dan</a:t>
                      </a:r>
                      <a:r>
                        <a:rPr lang="id-ID" sz="1400" baseline="0" dirty="0"/>
                        <a:t> Komputer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Internet dan Desain Web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Jaringan Komputer Dasar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Manajemen</a:t>
                      </a:r>
                      <a:r>
                        <a:rPr lang="id-ID" sz="1400" baseline="0" dirty="0"/>
                        <a:t> Basis Data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Kewarganegaraan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115909" y="4066059"/>
          <a:ext cx="4249416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3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Rekayasa Perangkat Lunak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Web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Multimedia Terapan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Manajemen Jaringan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4635954" y="4066059"/>
          <a:ext cx="443033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4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 Persiapan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Pemrog. Web Berbasis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 Lanjut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Kewirausahaan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Aplikasi Komputer Perkantoran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Praktek</a:t>
                      </a:r>
                      <a:r>
                        <a:rPr lang="id-ID" sz="1400" baseline="0" dirty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Laporan Akhir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07595" y="6619742"/>
            <a:ext cx="334851" cy="20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275787" y="6613304"/>
            <a:ext cx="334851" cy="206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3181082" y="6619742"/>
            <a:ext cx="1056069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relevan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9274" y="6613304"/>
            <a:ext cx="2356834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sedang berlangsung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98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51" y="2163130"/>
            <a:ext cx="4191002" cy="2888586"/>
            <a:chOff x="463551" y="2650015"/>
            <a:chExt cx="4172403" cy="288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1" y="2650015"/>
              <a:ext cx="4172403" cy="288858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748364" y="3316165"/>
              <a:ext cx="887590" cy="2322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8318" y="4612944"/>
              <a:ext cx="1673998" cy="2066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" y="5325873"/>
              <a:ext cx="1355805" cy="2127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8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`='2016111234'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6251" y="2163130"/>
            <a:ext cx="4191002" cy="1986738"/>
            <a:chOff x="476251" y="2163130"/>
            <a:chExt cx="4191002" cy="19867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9867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7286" y="22520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70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0" y="2163130"/>
            <a:ext cx="4188344" cy="1519870"/>
            <a:chOff x="476250" y="2163130"/>
            <a:chExt cx="4188344" cy="1519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0" y="2163130"/>
              <a:ext cx="4188344" cy="1519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367965" y="21631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536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5) Hubungan Pweb – Dasar Internet dan Desain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Pendahuluan</a:t>
            </a:r>
            <a:endParaRPr lang="en-US" dirty="0"/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id-ID" dirty="0"/>
              <a:t>Bahasa Client Side Scripting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/>
              <a:t>HTML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/>
              <a:t>CSS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2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sz="43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6250" y="1658938"/>
            <a:ext cx="8320088" cy="4637087"/>
            <a:chOff x="476250" y="1658938"/>
            <a:chExt cx="8320088" cy="4637087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476250" y="1658938"/>
            <a:ext cx="8320088" cy="4637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768625" y="3217333"/>
              <a:ext cx="2187436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MySQL, </a:t>
              </a:r>
              <a:r>
                <a:rPr lang="en-US" b="1" dirty="0" err="1">
                  <a:solidFill>
                    <a:schemeClr val="tx1"/>
                  </a:solidFill>
                </a:rPr>
                <a:t>PostgreSQL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(DDL – DML)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Basis Data 1-3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3253" y="3217333"/>
              <a:ext cx="2185402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PHP, </a:t>
              </a:r>
              <a:r>
                <a:rPr lang="en-US" b="1" dirty="0" err="1">
                  <a:solidFill>
                    <a:schemeClr val="tx1"/>
                  </a:solidFill>
                </a:rPr>
                <a:t>Phyton</a:t>
              </a:r>
              <a:r>
                <a:rPr lang="en-US" b="1" dirty="0">
                  <a:solidFill>
                    <a:schemeClr val="tx1"/>
                  </a:solidFill>
                </a:rPr>
                <a:t>, Ruby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Proccesing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91387" y="3217333"/>
              <a:ext cx="2590250" cy="1794934"/>
              <a:chOff x="6078135" y="3432312"/>
              <a:chExt cx="2590250" cy="179493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654208" y="3432312"/>
                <a:ext cx="777240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HTML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78136" y="3432312"/>
                <a:ext cx="576072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1448" y="3432312"/>
                <a:ext cx="1236937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JavaScript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8135" y="3856382"/>
                <a:ext cx="2590250" cy="1370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(User Interface)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IMK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</a:rPr>
                  <a:t>Dasar</a:t>
                </a:r>
                <a:r>
                  <a:rPr lang="en-US" dirty="0">
                    <a:solidFill>
                      <a:schemeClr val="tx1"/>
                    </a:solidFill>
                  </a:rPr>
                  <a:t> Internet </a:t>
                </a:r>
                <a:r>
                  <a:rPr lang="en-US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Desain</a:t>
                </a:r>
                <a:r>
                  <a:rPr lang="en-US" dirty="0">
                    <a:solidFill>
                      <a:schemeClr val="tx1"/>
                    </a:solidFill>
                  </a:rPr>
                  <a:t> Web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3505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b) Bahasa Client Side Scripting</a:t>
            </a:r>
            <a:endParaRPr lang="id-ID" sz="43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12433"/>
              </p:ext>
            </p:extLst>
          </p:nvPr>
        </p:nvGraphicFramePr>
        <p:xfrm>
          <a:off x="691768" y="1984292"/>
          <a:ext cx="7888372" cy="354757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4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PURE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FRAMEWORK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HTML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HTML5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CSS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Bootstrap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MetroUI</a:t>
                      </a:r>
                      <a:endParaRPr lang="en-US" sz="230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Foundation 3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JAVASCRIPT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Jquery</a:t>
                      </a:r>
                      <a:endParaRPr lang="en-US" sz="230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Angular JS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NodeJS</a:t>
                      </a:r>
                      <a:endParaRPr lang="en-US" sz="2300" dirty="0"/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8635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c) HTML</a:t>
            </a:r>
            <a:endParaRPr lang="id-ID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(.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)</a:t>
            </a:r>
          </a:p>
          <a:p>
            <a:r>
              <a:rPr lang="en-US" dirty="0" err="1"/>
              <a:t>Dokumen</a:t>
            </a:r>
            <a:r>
              <a:rPr lang="en-US" dirty="0"/>
              <a:t>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tag-tag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sz="2000" dirty="0"/>
              <a:t>(W3Schools, 2016 version)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popularity of HTML has not decreased</a:t>
            </a:r>
            <a:r>
              <a:rPr lang="en-US" dirty="0"/>
              <a:t> since the birth of the Web; thus, becoming familiar with the versions and variants of that language is important. </a:t>
            </a:r>
            <a:r>
              <a:rPr lang="en-US" sz="2000" dirty="0"/>
              <a:t>(</a:t>
            </a:r>
            <a:r>
              <a:rPr lang="en-US" sz="2000" dirty="0" err="1"/>
              <a:t>LesLie</a:t>
            </a:r>
            <a:r>
              <a:rPr lang="en-US" sz="2000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HTML5 introduced new structuring </a:t>
            </a:r>
            <a:r>
              <a:rPr lang="en-US" dirty="0"/>
              <a:t>elements that can be used to create rather </a:t>
            </a:r>
            <a:r>
              <a:rPr lang="en-US" dirty="0">
                <a:solidFill>
                  <a:srgbClr val="FF0000"/>
                </a:solidFill>
              </a:rPr>
              <a:t>sophisticated document</a:t>
            </a:r>
            <a:r>
              <a:rPr lang="en-US" dirty="0"/>
              <a:t> structures. </a:t>
            </a:r>
            <a:r>
              <a:rPr lang="en-US" sz="2000" dirty="0"/>
              <a:t>(</a:t>
            </a:r>
            <a:r>
              <a:rPr lang="en-US" sz="2000" dirty="0" err="1"/>
              <a:t>LesLie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065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c) HTML – Struktur</a:t>
            </a:r>
            <a:endParaRPr lang="id-ID" sz="4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868358"/>
            <a:ext cx="8320088" cy="444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371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d) CSS</a:t>
            </a:r>
            <a:endParaRPr lang="id-ID" sz="4300" dirty="0"/>
          </a:p>
        </p:txBody>
      </p:sp>
      <p:sp>
        <p:nvSpPr>
          <p:cNvPr id="4" name="Rectangle 3"/>
          <p:cNvSpPr/>
          <p:nvPr/>
        </p:nvSpPr>
        <p:spPr>
          <a:xfrm>
            <a:off x="622852" y="2292626"/>
            <a:ext cx="2769705" cy="3059266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b="1" dirty="0"/>
              <a:t>CSS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24" y="2603386"/>
            <a:ext cx="5149833" cy="2748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653" y="2603386"/>
            <a:ext cx="1709529" cy="457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/>
              <a:t>Pewarnaan</a:t>
            </a:r>
            <a:endParaRPr lang="en-US" sz="1600" b="1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637182" y="2832319"/>
            <a:ext cx="2191106" cy="100924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7653" y="3170340"/>
            <a:ext cx="1709530" cy="4578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/>
              <a:t>Mensetting</a:t>
            </a:r>
            <a:r>
              <a:rPr lang="en-US" sz="1600" b="1" dirty="0"/>
              <a:t> Font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637183" y="3399273"/>
            <a:ext cx="1493236" cy="65876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7653" y="3737294"/>
            <a:ext cx="1709530" cy="457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Box  Model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637183" y="3966227"/>
            <a:ext cx="1378226" cy="52372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7653" y="4315660"/>
            <a:ext cx="1709530" cy="4578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…</a:t>
            </a:r>
            <a:r>
              <a:rPr lang="en-US" sz="1600" b="1" dirty="0" err="1"/>
              <a:t>etc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49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d) CSS</a:t>
            </a:r>
            <a:endParaRPr lang="id-ID" sz="43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Selector</a:t>
            </a:r>
            <a:r>
              <a:rPr lang="en-US" dirty="0">
                <a:solidFill>
                  <a:srgbClr val="0070C0"/>
                </a:solidFill>
              </a:rPr>
              <a:t> id (#)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 (.)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style,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5" y="1794932"/>
            <a:ext cx="5464810" cy="11470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0601" y="3990891"/>
            <a:ext cx="3048827" cy="2292626"/>
            <a:chOff x="476251" y="4002157"/>
            <a:chExt cx="3048827" cy="2292626"/>
          </a:xfrm>
        </p:grpSpPr>
        <p:sp>
          <p:nvSpPr>
            <p:cNvPr id="7" name="Rectangle 6"/>
            <p:cNvSpPr/>
            <p:nvPr/>
          </p:nvSpPr>
          <p:spPr>
            <a:xfrm>
              <a:off x="476251" y="4002157"/>
              <a:ext cx="3048827" cy="22926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  <a:cs typeface="Courier New" panose="02070309020205020404" pitchFamily="49" charset="0"/>
                </a:rPr>
                <a:t>EKSTERNAL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7096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……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&lt;/head&gt;</a:t>
              </a:r>
            </a:p>
            <a:p>
              <a:pPr algn="ctr"/>
              <a:endParaRPr lang="en-US" sz="28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570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endParaRPr lang="en-US" sz="6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CSS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36035" y="4691270"/>
              <a:ext cx="84814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71340" y="3990891"/>
            <a:ext cx="2071094" cy="2292626"/>
            <a:chOff x="476251" y="4002157"/>
            <a:chExt cx="1806051" cy="2292626"/>
          </a:xfrm>
        </p:grpSpPr>
        <p:sp>
          <p:nvSpPr>
            <p:cNvPr id="12" name="Rectangle 11"/>
            <p:cNvSpPr/>
            <p:nvPr/>
          </p:nvSpPr>
          <p:spPr>
            <a:xfrm>
              <a:off x="476251" y="4002157"/>
              <a:ext cx="1806051" cy="22926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</a:rPr>
                <a:t>INTERNAL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456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  <a:p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CSS (.)(#)</a:t>
              </a:r>
              <a:endParaRPr lang="en-US" sz="2400" b="1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&lt;/head&gt;</a:t>
              </a:r>
            </a:p>
            <a:p>
              <a:pPr algn="ctr"/>
              <a:endParaRPr lang="en-US" sz="100" dirty="0">
                <a:solidFill>
                  <a:srgbClr val="C00000"/>
                </a:solidFill>
              </a:endParaRP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65403" y="3990891"/>
            <a:ext cx="2830254" cy="2292626"/>
            <a:chOff x="476251" y="4002157"/>
            <a:chExt cx="2468060" cy="2292626"/>
          </a:xfrm>
        </p:grpSpPr>
        <p:sp>
          <p:nvSpPr>
            <p:cNvPr id="15" name="Rectangle 14"/>
            <p:cNvSpPr/>
            <p:nvPr/>
          </p:nvSpPr>
          <p:spPr>
            <a:xfrm>
              <a:off x="476251" y="4002157"/>
              <a:ext cx="2468060" cy="22926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</a:rPr>
                <a:t>INLINE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456" y="4214191"/>
              <a:ext cx="196161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 Style=“</a:t>
              </a:r>
              <a:r>
                <a:rPr lang="en-US" b="1" dirty="0">
                  <a:solidFill>
                    <a:srgbClr val="00B0F0"/>
                  </a:solidFill>
                </a:rPr>
                <a:t>CSS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”&gt;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</a:p>
            <a:p>
              <a:pPr algn="ctr"/>
              <a:endParaRPr lang="en-US" sz="100" dirty="0">
                <a:solidFill>
                  <a:srgbClr val="C00000"/>
                </a:solidFill>
              </a:endParaRP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id-ID" sz="3200" b="1" dirty="0">
                <a:solidFill>
                  <a:srgbClr val="0070C0"/>
                </a:solidFill>
              </a:rPr>
              <a:t>) Perkuliahan Relevan</a:t>
            </a:r>
            <a:r>
              <a:rPr lang="en-US" sz="3200" b="1" dirty="0">
                <a:solidFill>
                  <a:srgbClr val="0070C0"/>
                </a:solidFill>
              </a:rPr>
              <a:t> (2)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/>
          <p:cNvSpPr/>
          <p:nvPr/>
        </p:nvSpPr>
        <p:spPr>
          <a:xfrm>
            <a:off x="768625" y="3217333"/>
            <a:ext cx="2187436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Basis Data 1-3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43253" y="3217333"/>
            <a:ext cx="2185402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Algoritma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091387" y="3217333"/>
            <a:ext cx="2590250" cy="1794934"/>
            <a:chOff x="6078135" y="3432312"/>
            <a:chExt cx="2590250" cy="1794934"/>
          </a:xfrm>
        </p:grpSpPr>
        <p:sp>
          <p:nvSpPr>
            <p:cNvPr id="24" name="Rectangle 23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78135" y="3856382"/>
              <a:ext cx="2590250" cy="1370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IMK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Dasar</a:t>
              </a:r>
              <a:r>
                <a:rPr lang="en-US" dirty="0">
                  <a:solidFill>
                    <a:schemeClr val="tx1"/>
                  </a:solidFill>
                </a:rPr>
                <a:t> Internet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Desain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1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e) JavaScript </a:t>
            </a:r>
            <a:endParaRPr lang="id-ID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HTML and CSS: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Content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Attributes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Styles (CSS)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29294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Content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&lt;title&gt;AKN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Bojonegoro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h1&gt;What Can JavaScript Do?&lt;/h1&gt;</a:t>
            </a:r>
          </a:p>
          <a:p>
            <a:pPr marL="91440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id="demo"&gt;JavaScript can change HTML content.&lt;/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8620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&lt;button type="button"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'Hello JavaScript!'"&gt; Click Me!&lt;/button&gt;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4484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Content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" y="2920364"/>
            <a:ext cx="387667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77" y="2920364"/>
            <a:ext cx="3762375" cy="2085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009" y="4240696"/>
            <a:ext cx="2640704" cy="37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7177" y="4240696"/>
            <a:ext cx="2640704" cy="37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2822713" y="4426226"/>
            <a:ext cx="2094464" cy="1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Attributes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t="1270"/>
          <a:stretch/>
        </p:blipFill>
        <p:spPr>
          <a:xfrm>
            <a:off x="450573" y="2001077"/>
            <a:ext cx="8409139" cy="4004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00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8" y="2859060"/>
            <a:ext cx="4099535" cy="2237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95" y="2651903"/>
            <a:ext cx="3526340" cy="2651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7443" y="3977638"/>
            <a:ext cx="178904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Styles (CSS)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57" y="2057745"/>
            <a:ext cx="7315074" cy="3839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701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Styles (CSS)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9" y="2963226"/>
            <a:ext cx="36195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00" y="2963225"/>
            <a:ext cx="4651454" cy="20288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329" y="4293704"/>
            <a:ext cx="3320497" cy="3843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4381" y="4114799"/>
            <a:ext cx="4471276" cy="4572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0852" y="4485860"/>
            <a:ext cx="823529" cy="0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Validate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10676"/>
            <a:ext cx="5295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0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Validate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17" y="1522788"/>
            <a:ext cx="425767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5" y="3834764"/>
            <a:ext cx="43053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1" y="3820477"/>
            <a:ext cx="421005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857500" y="3378200"/>
            <a:ext cx="2159000" cy="20701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7376" y="3378200"/>
            <a:ext cx="2270124" cy="2070100"/>
          </a:xfrm>
          <a:prstGeom prst="straightConnector1">
            <a:avLst/>
          </a:prstGeom>
          <a:ln w="571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2985" y="5448300"/>
            <a:ext cx="2562915" cy="782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1811" y="5448300"/>
            <a:ext cx="2562915" cy="782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id-ID" sz="3200" b="1" dirty="0">
                <a:solidFill>
                  <a:srgbClr val="0070C0"/>
                </a:solidFill>
              </a:rPr>
              <a:t>) Alur Logika Pemrograman Web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3978" y="1553952"/>
            <a:ext cx="2011680" cy="46582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7459" y="1533003"/>
            <a:ext cx="2011680" cy="465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5078" y="1533003"/>
            <a:ext cx="2116716" cy="4658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PHP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7733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18841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841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7733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CRUD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234609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6" y="2132055"/>
            <a:ext cx="2459" cy="88208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3436" y="2292629"/>
            <a:ext cx="0" cy="609599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6560" y="1770238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6560" y="2573097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Menyeleksi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884662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7073" y="2198315"/>
            <a:ext cx="0" cy="63332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8841" y="4295880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86788" y="3035090"/>
            <a:ext cx="2362360" cy="144414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18841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Mengirim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tampilan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72487" y="4733237"/>
            <a:ext cx="0" cy="70015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7733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27374" y="5573644"/>
            <a:ext cx="1922953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 err="1"/>
              <a:t>Pendahuluan</a:t>
            </a:r>
            <a:endParaRPr lang="id-ID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/>
              <a:t>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id-ID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Basic Logic Structure of Program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id-ID" dirty="0"/>
              <a:t>Tipe Data, variabel, konstanta</a:t>
            </a:r>
            <a:endParaRPr lang="en-US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Operator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3797</TotalTime>
  <Words>3116</Words>
  <Application>Microsoft Office PowerPoint</Application>
  <PresentationFormat>On-screen Show (4:3)</PresentationFormat>
  <Paragraphs>682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Adobe Heiti Std R</vt:lpstr>
      <vt:lpstr>Agency FB</vt:lpstr>
      <vt:lpstr>Arial</vt:lpstr>
      <vt:lpstr>Arial Narrow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02. Pengantar Pemrograman Web</vt:lpstr>
      <vt:lpstr>Pemrograman Web</vt:lpstr>
      <vt:lpstr>02. Pengantar Pemrograman Web</vt:lpstr>
      <vt:lpstr>1) Pendahuluan Pemrograman Web</vt:lpstr>
      <vt:lpstr>a) Bidang Pemrograman Web</vt:lpstr>
      <vt:lpstr>b) Perkuliahan Relevan</vt:lpstr>
      <vt:lpstr>b) Perkuliahan Relevan (2)</vt:lpstr>
      <vt:lpstr>c) Alur Logika Pemrograman Web</vt:lpstr>
      <vt:lpstr>2) Hubungan Pweb - Algoritma Pemrograman</vt:lpstr>
      <vt:lpstr>Hubungan Pweb - Algoritma Pemrograman a) Pendahuluan</vt:lpstr>
      <vt:lpstr>Hubungan Pweb - Algoritma Pemrograman b) 3 Cara menuangkan algoritma</vt:lpstr>
      <vt:lpstr>Hubungan Pweb - Algoritma Pemrograman b) 3 Cara menuangkan algoritma – SI/SE</vt:lpstr>
      <vt:lpstr>Hubungan Pweb - Algoritma Pemrograman b) 3 Cara menuangkan algoritma – Pseudocode</vt:lpstr>
      <vt:lpstr>Hubungan Pweb - Algoritma Pemrograman b) 3 Cara menuangkan algoritma – Flowchart</vt:lpstr>
      <vt:lpstr>Hubungan Pweb - Algoritma Pemrograman c) Basic Logic Structure of Program</vt:lpstr>
      <vt:lpstr>Hubungan Pweb - Algoritma Pemrograman c) Basic Logic Structure of Program - Sequence</vt:lpstr>
      <vt:lpstr>Hubungan Pweb - Algoritma Pemrograman c) Basic Logic Structure of Program - Condition</vt:lpstr>
      <vt:lpstr>Hubungan Pweb - Algoritma Pemrograman c) Basic Logic Structure of Program - Looping</vt:lpstr>
      <vt:lpstr>Hubungan Pweb - Algoritma Pemrograman d) Tipe Data, Variabel, Konstanta</vt:lpstr>
      <vt:lpstr>Hubungan Pweb - Algoritma Pemrograman d) Tipe Data, Variabel, Konstanta</vt:lpstr>
      <vt:lpstr>Hubungan Pweb - Algoritma Pemrograman d) Tipe Data, Variabel, Konstanta</vt:lpstr>
      <vt:lpstr>Hubungan Pweb - Algoritma Pemrograman e) Operator</vt:lpstr>
      <vt:lpstr>Hubungan Pweb - Algoritma Pemrograman e) Operator – 1) Aritmetics</vt:lpstr>
      <vt:lpstr>Hubungan Pweb - Algoritma Pemrograman e) Operator – 2) Assignment</vt:lpstr>
      <vt:lpstr>Hubungan Pweb - Algoritma Pemrograman e) Operator – 3) Comparison</vt:lpstr>
      <vt:lpstr>Hubungan Pweb - Algoritma Pemrograman e) Operator – 4) Increment/Decrement</vt:lpstr>
      <vt:lpstr>Hubungan Pweb - Algoritma Pemrograman e) Operator – 5) Logical</vt:lpstr>
      <vt:lpstr>Hubungan Pweb - Algoritma Pemrograman e) Operator – 6) String</vt:lpstr>
      <vt:lpstr>Hubungan Pweb - Algoritma Pemrograman e) Operator – 7) Array</vt:lpstr>
      <vt:lpstr>Hubungan Pweb - Algoritma Pemrograman f) Array</vt:lpstr>
      <vt:lpstr>Hubungan Pweb - Algoritma Pemrograman f) Array – pembagian berdasarkan kolom dan baris</vt:lpstr>
      <vt:lpstr>3) Hubungan Pweb – Interaksi Manusia Komputer</vt:lpstr>
      <vt:lpstr>Hubungan Pweb – Interaksi Manusia Komputer</vt:lpstr>
      <vt:lpstr>4) Hubungan Pweb – Basis Data</vt:lpstr>
      <vt:lpstr>Hubungan Pweb - Algoritma Pemrograman a) Pendahuluan</vt:lpstr>
      <vt:lpstr>Hubungan Pweb - Algoritma Pemrograman a) Pendahuluan – posisi basis data</vt:lpstr>
      <vt:lpstr>Hubungan Pweb - Algoritma Pemrograman b) ERD</vt:lpstr>
      <vt:lpstr>Hubungan Pweb - Algoritma Pemrograman b) ERD – one to one</vt:lpstr>
      <vt:lpstr>Hubungan Pweb - Algoritma Pemrograman b) ERD – one to many</vt:lpstr>
      <vt:lpstr>Hubungan Pweb - Algoritma Pemrograman b) ERD – many to many</vt:lpstr>
      <vt:lpstr>Hubungan Pweb - Algoritma Pemrograman b) ERD – Mengapa dibutuhkan?</vt:lpstr>
      <vt:lpstr>Hubungan Pweb - Algoritma Pemrograman b) ERD – Mengapa dibutuhkan?</vt:lpstr>
      <vt:lpstr>Hubungan Pweb - Algoritma Pemrograman b) ERD – Alur menentukan relasi tabel</vt:lpstr>
      <vt:lpstr>Hubungan Pweb - Algoritma Pemrograman b) ERD – Studi Kasus 1</vt:lpstr>
      <vt:lpstr>Hubungan Pweb - Algoritma Pemrograman b) ERD – Studi Kasus 1 (proses 1)</vt:lpstr>
      <vt:lpstr>Hubungan Pweb - Algoritma Pemrograman b) ERD – Studi Kasus 1 (proses 2)</vt:lpstr>
      <vt:lpstr>Hubungan Pweb - Algoritma Pemrograman b) ERD – Studi Kasus 1 (proses 3)</vt:lpstr>
      <vt:lpstr>Hubungan Pweb - Algoritma Pemrograman b) ERD – Studi Kasus 2</vt:lpstr>
      <vt:lpstr>Hubungan Pweb - Algoritma Pemrograman b) ERD – Studi Kasus 3</vt:lpstr>
      <vt:lpstr>Hubungan Pweb - Algoritma Pemrograman b) ERD – Studi Kasus 4</vt:lpstr>
      <vt:lpstr>Hubungan Pweb - Algoritma Pemrograman b) ERD – Studi Kasus 5</vt:lpstr>
      <vt:lpstr>Hubungan Pweb - Algoritma Pemrograman b) ERD – Studi Kasus 6</vt:lpstr>
      <vt:lpstr>Hubungan Pweb - Algoritma Pemrograman c) DDL DML</vt:lpstr>
      <vt:lpstr>Hubungan Pweb - Algoritma Pemrograman d) DDL</vt:lpstr>
      <vt:lpstr>Hubungan Pweb - Algoritma Pemrograman d) DDL Script – buat database</vt:lpstr>
      <vt:lpstr>Hubungan Pweb - Algoritma Pemrograman d) DDL Script – buat tabel</vt:lpstr>
      <vt:lpstr>Hubungan Pweb - Algoritma Pemrograman e) DML</vt:lpstr>
      <vt:lpstr>Hubungan Pweb - Algoritma Pemrograman e) DML Script – Create</vt:lpstr>
      <vt:lpstr>Hubungan Pweb - Algoritma Pemrograman e) DML Script – Read</vt:lpstr>
      <vt:lpstr>Hubungan Pweb - Algoritma Pemrograman e) DML Script – Read (count)</vt:lpstr>
      <vt:lpstr>Hubungan Pweb - Algoritma Pemrograman e) DML Script – Update</vt:lpstr>
      <vt:lpstr>Hubungan Pweb - Algoritma Pemrograman e) DML Script – Delete</vt:lpstr>
      <vt:lpstr>5) Hubungan Pweb – Dasar Internet dan Desain Web</vt:lpstr>
      <vt:lpstr>Hubungan Pweb – Dasar Internet &amp; Desain Web a) Pendahuluan</vt:lpstr>
      <vt:lpstr>Hubungan Pweb – Dasar Internet &amp; Desain Web b) Bahasa Client Side Scripting</vt:lpstr>
      <vt:lpstr>Hubungan Pweb – Dasar Internet &amp; Desain Web c) HTML</vt:lpstr>
      <vt:lpstr>Hubungan Pweb – Dasar Internet &amp; Desain Web c) HTML – Struktur</vt:lpstr>
      <vt:lpstr>Hubungan Pweb – Dasar Internet &amp; Desain Web d) CSS</vt:lpstr>
      <vt:lpstr>Hubungan Pweb – Dasar Internet &amp; Desain Web d) CSS</vt:lpstr>
      <vt:lpstr>Hubungan Pweb – Dasar Internet &amp; Desain Web e) JavaScript </vt:lpstr>
      <vt:lpstr>Hubungan Pweb – Dasar Internet &amp; Desain Web e) JavaScript Sintaks - Change HTML Content (1)</vt:lpstr>
      <vt:lpstr>Hubungan Pweb – Dasar Internet &amp; Desain Web e) JavaScript Sintaks - Change HTML Content (2)</vt:lpstr>
      <vt:lpstr>Hubungan Pweb – Dasar Internet &amp; Desain Web e) JavaScript Sintaks - Change HTML Attributes (1)</vt:lpstr>
      <vt:lpstr>Hubungan Pweb – Dasar Internet &amp; Desain Web e) JavaScript Sintaks - Change HTML Attributes (2)</vt:lpstr>
      <vt:lpstr>Hubungan Pweb – Dasar Internet &amp; Desain Web e) JavaScript Sintaks - Change HTML Styles (CSS) (1)</vt:lpstr>
      <vt:lpstr>Hubungan Pweb – Dasar Internet &amp; Desain Web e) JavaScript Sintaks - Change HTML Styles (CSS) (2)</vt:lpstr>
      <vt:lpstr>Hubungan Pweb – Dasar Internet &amp; Desain Web e) JavaScript Sintaks - Validate Data (1)</vt:lpstr>
      <vt:lpstr>Hubungan Pweb – Dasar Internet &amp; Desain Web e) JavaScript Sintaks - Validate Data (2)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2522</cp:revision>
  <dcterms:created xsi:type="dcterms:W3CDTF">2016-09-02T03:38:50Z</dcterms:created>
  <dcterms:modified xsi:type="dcterms:W3CDTF">2018-09-19T03:30:16Z</dcterms:modified>
</cp:coreProperties>
</file>