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407" r:id="rId3"/>
    <p:sldId id="456" r:id="rId4"/>
    <p:sldId id="430" r:id="rId5"/>
    <p:sldId id="457" r:id="rId6"/>
    <p:sldId id="460" r:id="rId7"/>
    <p:sldId id="458" r:id="rId8"/>
    <p:sldId id="463" r:id="rId9"/>
    <p:sldId id="428" r:id="rId10"/>
    <p:sldId id="431" r:id="rId11"/>
    <p:sldId id="432" r:id="rId12"/>
    <p:sldId id="434" r:id="rId13"/>
    <p:sldId id="435" r:id="rId14"/>
    <p:sldId id="436" r:id="rId15"/>
    <p:sldId id="459" r:id="rId16"/>
    <p:sldId id="424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11" r:id="rId26"/>
    <p:sldId id="41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21/09/2018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7. Array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Index Arrays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1" y="1917699"/>
            <a:ext cx="4744277" cy="4586131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&lt;title&gt;Index Array&lt;/title&gt;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$cars = array("Volvo", "BMW", "Toyota");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"I like " . $cars[0] . ", " . $cars[1] . " and " . $cars[2] . ".";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442506"/>
            <a:ext cx="474427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63549" y="1442505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8360"/>
          <a:stretch/>
        </p:blipFill>
        <p:spPr>
          <a:xfrm>
            <a:off x="4863549" y="1980973"/>
            <a:ext cx="4280451" cy="117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FD1820-193D-4706-9E24-949C1E373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34142"/>
              </p:ext>
            </p:extLst>
          </p:nvPr>
        </p:nvGraphicFramePr>
        <p:xfrm>
          <a:off x="5579546" y="406649"/>
          <a:ext cx="2743200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Volvo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BMW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Toyota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353E52-B7A3-4BC2-99E0-BB45D4F7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34833"/>
              </p:ext>
            </p:extLst>
          </p:nvPr>
        </p:nvGraphicFramePr>
        <p:xfrm>
          <a:off x="5579546" y="1008391"/>
          <a:ext cx="2743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[0]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[1]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[2]</a:t>
                      </a:r>
                      <a:endParaRPr lang="id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2B75D06-3355-4CA6-A080-A57B042A59A0}"/>
              </a:ext>
            </a:extLst>
          </p:cNvPr>
          <p:cNvSpPr/>
          <p:nvPr/>
        </p:nvSpPr>
        <p:spPr>
          <a:xfrm>
            <a:off x="4863549" y="432811"/>
            <a:ext cx="717286" cy="46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cars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4"/>
            <a:ext cx="8319407" cy="758268"/>
          </a:xfrm>
        </p:spPr>
        <p:txBody>
          <a:bodyPr>
            <a:normAutofit/>
          </a:bodyPr>
          <a:lstStyle/>
          <a:p>
            <a:r>
              <a:rPr lang="en-US" sz="4200" dirty="0"/>
              <a:t>b) Associative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045029"/>
            <a:ext cx="8319406" cy="5473628"/>
          </a:xfrm>
        </p:spPr>
        <p:txBody>
          <a:bodyPr>
            <a:normAutofit/>
          </a:bodyPr>
          <a:lstStyle/>
          <a:p>
            <a:r>
              <a:rPr lang="en-US" sz="2400" dirty="0"/>
              <a:t>are arrays that </a:t>
            </a:r>
            <a:r>
              <a:rPr lang="en-US" sz="2400" dirty="0">
                <a:solidFill>
                  <a:srgbClr val="FF0000"/>
                </a:solidFill>
              </a:rPr>
              <a:t>use named keys </a:t>
            </a:r>
            <a:r>
              <a:rPr lang="en-US" sz="2400" dirty="0"/>
              <a:t>that you assign to them.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70658"/>
              </p:ext>
            </p:extLst>
          </p:nvPr>
        </p:nvGraphicFramePr>
        <p:xfrm>
          <a:off x="1262130" y="1632753"/>
          <a:ext cx="6713439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2688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342688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1342688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21363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  <a:gridCol w="1471739">
                  <a:extLst>
                    <a:ext uri="{9D8B030D-6E8A-4147-A177-3AD203B41FA5}">
                      <a16:colId xmlns:a16="http://schemas.microsoft.com/office/drawing/2014/main" val="3384748473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51923"/>
              </p:ext>
            </p:extLst>
          </p:nvPr>
        </p:nvGraphicFramePr>
        <p:xfrm>
          <a:off x="1262130" y="2234495"/>
          <a:ext cx="671343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688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342688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1342688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200757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  <a:gridCol w="1484618">
                  <a:extLst>
                    <a:ext uri="{9D8B030D-6E8A-4147-A177-3AD203B41FA5}">
                      <a16:colId xmlns:a16="http://schemas.microsoft.com/office/drawing/2014/main" val="3384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nama_larik_1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d-ID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nama_larik_2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d-ID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nama_larik_3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d-ID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nama_larik_4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d-ID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nama_larik_ke-n</a:t>
                      </a:r>
                      <a:endParaRPr lang="id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975570" y="1671390"/>
            <a:ext cx="1168430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>
                <a:solidFill>
                  <a:srgbClr val="FF0000"/>
                </a:solidFill>
                <a:sym typeface="Wingdings" panose="05000000000000000000" pitchFamily="2" charset="2"/>
              </a:rPr>
              <a:t> Isi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5570" y="2221617"/>
            <a:ext cx="1168430" cy="3708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>
                <a:solidFill>
                  <a:srgbClr val="FF0000"/>
                </a:solidFill>
                <a:sym typeface="Wingdings" panose="05000000000000000000" pitchFamily="2" charset="2"/>
              </a:rPr>
              <a:t> alamat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1390"/>
            <a:ext cx="1262130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1700" b="1" dirty="0">
                <a:solidFill>
                  <a:schemeClr val="tx1"/>
                </a:solidFill>
                <a:sym typeface="Wingdings" panose="05000000000000000000" pitchFamily="2" charset="2"/>
              </a:rPr>
              <a:t>nama_array</a:t>
            </a:r>
            <a:endParaRPr lang="id-ID" sz="17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C12C80F-F8A2-4136-8495-04F16117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04481"/>
              </p:ext>
            </p:extLst>
          </p:nvPr>
        </p:nvGraphicFramePr>
        <p:xfrm>
          <a:off x="1262130" y="2715862"/>
          <a:ext cx="3107028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E32295E-364C-4897-9F1C-44F8D262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8352"/>
              </p:ext>
            </p:extLst>
          </p:nvPr>
        </p:nvGraphicFramePr>
        <p:xfrm>
          <a:off x="1262130" y="3317604"/>
          <a:ext cx="31070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hikma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danti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EA3ED6A-19DF-48EA-ABE9-40A281327505}"/>
              </a:ext>
            </a:extLst>
          </p:cNvPr>
          <p:cNvSpPr/>
          <p:nvPr/>
        </p:nvSpPr>
        <p:spPr>
          <a:xfrm>
            <a:off x="-1" y="2754499"/>
            <a:ext cx="1245091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umur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A6C7E-DBC9-4FCA-88D7-F1BF76DBB758}"/>
              </a:ext>
            </a:extLst>
          </p:cNvPr>
          <p:cNvSpPr/>
          <p:nvPr/>
        </p:nvSpPr>
        <p:spPr>
          <a:xfrm>
            <a:off x="1" y="5518871"/>
            <a:ext cx="9143999" cy="888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[‘namaisiarray1’]=“value1”;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[‘namaisiarray2’]=“value2”;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[‘namaisiarray3’]=“value3”;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F18BBC-413D-4831-A5C4-57F512E27631}"/>
              </a:ext>
            </a:extLst>
          </p:cNvPr>
          <p:cNvSpPr/>
          <p:nvPr/>
        </p:nvSpPr>
        <p:spPr>
          <a:xfrm>
            <a:off x="1" y="5202477"/>
            <a:ext cx="9143999" cy="299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SINTAKS DASAR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2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9B1274-E2B3-4794-B6C5-F03B82762791}"/>
              </a:ext>
            </a:extLst>
          </p:cNvPr>
          <p:cNvSpPr/>
          <p:nvPr/>
        </p:nvSpPr>
        <p:spPr>
          <a:xfrm>
            <a:off x="1" y="4438085"/>
            <a:ext cx="9143999" cy="679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=array(“namaisiarray1”=&gt;”value1”, “namaisiarray2”=&gt;”value2”, “namaisiarray3”=&gt;”value3”);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011037-1771-4724-8A2B-3432025300CF}"/>
              </a:ext>
            </a:extLst>
          </p:cNvPr>
          <p:cNvSpPr/>
          <p:nvPr/>
        </p:nvSpPr>
        <p:spPr>
          <a:xfrm>
            <a:off x="1" y="4061819"/>
            <a:ext cx="9143999" cy="39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SINTAKS DASAR 1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76124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2 </a:t>
            </a:r>
            <a:r>
              <a:rPr lang="en-US" sz="4000" dirty="0" err="1">
                <a:solidFill>
                  <a:prstClr val="black"/>
                </a:solidFill>
              </a:rPr>
              <a:t>Sintaks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 err="1">
                <a:solidFill>
                  <a:prstClr val="black"/>
                </a:solidFill>
              </a:rPr>
              <a:t>Assosiative</a:t>
            </a:r>
            <a:r>
              <a:rPr lang="en-US" sz="4000" dirty="0">
                <a:solidFill>
                  <a:prstClr val="black"/>
                </a:solidFill>
              </a:rPr>
              <a:t> Arrays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1" y="5258364"/>
            <a:ext cx="9143999" cy="7867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agung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‘hikma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" y="3973995"/>
            <a:ext cx="9143999" cy="888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[‘namaisiarray1’]=“value1”;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[‘namaisiarray2’]=“value2”;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[‘namaisiarray3’]=“value3”;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" y="4887524"/>
            <a:ext cx="9143999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Pendefinisian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– SD 2</a:t>
            </a:r>
            <a:endParaRPr lang="id-ID" sz="2000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6458491"/>
            <a:ext cx="9143999" cy="399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 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 . 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. "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" y="6122114"/>
            <a:ext cx="9143999" cy="32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Pemanggilan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– SD 2</a:t>
            </a:r>
            <a:endParaRPr lang="id-ID" sz="2000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" y="3657601"/>
            <a:ext cx="9143999" cy="299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SINTAKS DASAR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2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8CAA2-601B-40E3-826B-68D3D126F768}"/>
              </a:ext>
            </a:extLst>
          </p:cNvPr>
          <p:cNvSpPr/>
          <p:nvPr/>
        </p:nvSpPr>
        <p:spPr>
          <a:xfrm>
            <a:off x="1" y="1431552"/>
            <a:ext cx="9143999" cy="679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=array(“namaisiarray1”=&gt;”value1”, “namaisiarray2”=&gt;”value2”, “namaisiarray3”=&gt;”value3”);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EAF4F-E561-4EEA-B006-005C609D7EF7}"/>
              </a:ext>
            </a:extLst>
          </p:cNvPr>
          <p:cNvSpPr/>
          <p:nvPr/>
        </p:nvSpPr>
        <p:spPr>
          <a:xfrm>
            <a:off x="1" y="1055286"/>
            <a:ext cx="9143999" cy="39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SINTAKS DASAR 1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8B0251-3BC2-42A0-8701-D0218AEDF24E}"/>
              </a:ext>
            </a:extLst>
          </p:cNvPr>
          <p:cNvSpPr/>
          <p:nvPr/>
        </p:nvSpPr>
        <p:spPr>
          <a:xfrm>
            <a:off x="1" y="2522544"/>
            <a:ext cx="9143999" cy="332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array(“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agung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"=&gt;“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hikma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"=&gt;“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"=&gt;“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46F7B-25EE-4D74-A97E-5134410EF8E0}"/>
              </a:ext>
            </a:extLst>
          </p:cNvPr>
          <p:cNvSpPr/>
          <p:nvPr/>
        </p:nvSpPr>
        <p:spPr>
          <a:xfrm>
            <a:off x="1" y="2135886"/>
            <a:ext cx="9143999" cy="312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Pendefinisian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– SD 1</a:t>
            </a:r>
            <a:endParaRPr lang="id-ID" sz="20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36FC1C-F985-4EE8-95BD-579EFF09AFC0}"/>
              </a:ext>
            </a:extLst>
          </p:cNvPr>
          <p:cNvSpPr/>
          <p:nvPr/>
        </p:nvSpPr>
        <p:spPr>
          <a:xfrm>
            <a:off x="1" y="3181045"/>
            <a:ext cx="9143999" cy="299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 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 . 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. "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4A18FF-8482-4922-8C43-7F9DDAF055DB}"/>
              </a:ext>
            </a:extLst>
          </p:cNvPr>
          <p:cNvSpPr/>
          <p:nvPr/>
        </p:nvSpPr>
        <p:spPr>
          <a:xfrm>
            <a:off x="1" y="2840594"/>
            <a:ext cx="9143999" cy="39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Pemanggilan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– SD 1</a:t>
            </a:r>
            <a:endParaRPr lang="id-ID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764A09D-0E11-4B45-AB74-2D83D2F5C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45656"/>
              </p:ext>
            </p:extLst>
          </p:nvPr>
        </p:nvGraphicFramePr>
        <p:xfrm>
          <a:off x="6270171" y="173515"/>
          <a:ext cx="2873826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7942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BCB890A-6834-4391-9EFD-30168E8FB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05312"/>
              </p:ext>
            </p:extLst>
          </p:nvPr>
        </p:nvGraphicFramePr>
        <p:xfrm>
          <a:off x="6270171" y="723005"/>
          <a:ext cx="28738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942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hikma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danti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5509BAD9-A480-4FD3-95AB-6181DFC2EEF3}"/>
              </a:ext>
            </a:extLst>
          </p:cNvPr>
          <p:cNvSpPr/>
          <p:nvPr/>
        </p:nvSpPr>
        <p:spPr>
          <a:xfrm>
            <a:off x="5410069" y="224546"/>
            <a:ext cx="860102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umur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solidFill>
                  <a:prstClr val="black"/>
                </a:solidFill>
              </a:rPr>
              <a:t>Contoh Associative Arrays - SD 1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1" y="1917699"/>
            <a:ext cx="4744277" cy="4586131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Assosiative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SD1&lt;/title&gt;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$age = array("Peter"=&gt;"35", "Ben"=&gt;"37", "Joe"=&gt;"43");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"Peter is " . $age['Peter'] . " years old.";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442506"/>
            <a:ext cx="474427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63549" y="1442505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2518"/>
          <a:stretch/>
        </p:blipFill>
        <p:spPr>
          <a:xfrm>
            <a:off x="4864524" y="1921642"/>
            <a:ext cx="4279476" cy="1132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F44D8A0-53EF-4DFF-9679-B592415B3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13280"/>
              </p:ext>
            </p:extLst>
          </p:nvPr>
        </p:nvGraphicFramePr>
        <p:xfrm>
          <a:off x="6006407" y="3581088"/>
          <a:ext cx="3107028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51EE0F-E668-454B-B194-89A562535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56969"/>
              </p:ext>
            </p:extLst>
          </p:nvPr>
        </p:nvGraphicFramePr>
        <p:xfrm>
          <a:off x="6006407" y="4182830"/>
          <a:ext cx="31070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hikma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danti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654EC8C-B6BF-4D9C-A7DB-B0234DFA7E7D}"/>
              </a:ext>
            </a:extLst>
          </p:cNvPr>
          <p:cNvSpPr/>
          <p:nvPr/>
        </p:nvSpPr>
        <p:spPr>
          <a:xfrm>
            <a:off x="4744276" y="3619725"/>
            <a:ext cx="1245091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umur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solidFill>
                  <a:prstClr val="black"/>
                </a:solidFill>
              </a:rPr>
              <a:t>Contoh Associative Arrays - SD 2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1" y="1917699"/>
            <a:ext cx="4744277" cy="4586131"/>
          </a:xfrm>
          <a:solidFill>
            <a:schemeClr val="bg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Assosiative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SD 2&lt;/title&gt;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&lt;?php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$age['Peter'] = "35";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$age['Ben'] = "37";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$age['Joe'] = "43";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"Peter is " . $age['Peter'] . " years old.";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442506"/>
            <a:ext cx="474427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63549" y="1442505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2467"/>
          <a:stretch/>
        </p:blipFill>
        <p:spPr>
          <a:xfrm>
            <a:off x="4863549" y="1917699"/>
            <a:ext cx="4280452" cy="1180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992F7B-EE6A-4972-AA45-9FB3F4297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97397"/>
              </p:ext>
            </p:extLst>
          </p:nvPr>
        </p:nvGraphicFramePr>
        <p:xfrm>
          <a:off x="6006407" y="3581088"/>
          <a:ext cx="3107028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407E664-7E17-4421-AA2D-4B14E4F93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31317"/>
              </p:ext>
            </p:extLst>
          </p:nvPr>
        </p:nvGraphicFramePr>
        <p:xfrm>
          <a:off x="6006407" y="4182830"/>
          <a:ext cx="31070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hikma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danti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B92F0FF-1865-4FAF-B25B-7C1FBF6DAF02}"/>
              </a:ext>
            </a:extLst>
          </p:cNvPr>
          <p:cNvSpPr/>
          <p:nvPr/>
        </p:nvSpPr>
        <p:spPr>
          <a:xfrm>
            <a:off x="4863549" y="3619725"/>
            <a:ext cx="1125818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umur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8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908A-5138-429A-8D70-9D663C92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dirty="0" err="1"/>
              <a:t>Macamnya</a:t>
            </a:r>
            <a:r>
              <a:rPr lang="en-US" dirty="0"/>
              <a:t> Array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711A-0661-41C9-B859-C762CC02F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7188" indent="-357188">
              <a:buFont typeface="+mj-lt"/>
              <a:buAutoNum type="alphaLcParenR"/>
            </a:pPr>
            <a:r>
              <a:rPr lang="it-IT" dirty="0"/>
              <a:t>Array dimensi satu</a:t>
            </a:r>
          </a:p>
          <a:p>
            <a:pPr marL="357188" indent="-357188">
              <a:buFont typeface="+mj-lt"/>
              <a:buAutoNum type="alphaLcParenR"/>
            </a:pPr>
            <a:r>
              <a:rPr lang="it-IT" dirty="0"/>
              <a:t>Array dimensi dua</a:t>
            </a:r>
          </a:p>
          <a:p>
            <a:pPr marL="357188" indent="-357188">
              <a:buFont typeface="+mj-lt"/>
              <a:buAutoNum type="alphaLcParenR"/>
            </a:pPr>
            <a:r>
              <a:rPr lang="it-IT" dirty="0"/>
              <a:t>Array dimensi banyak</a:t>
            </a:r>
          </a:p>
        </p:txBody>
      </p:sp>
    </p:spTree>
    <p:extLst>
      <p:ext uri="{BB962C8B-B14F-4D97-AF65-F5344CB8AC3E}">
        <p14:creationId xmlns:p14="http://schemas.microsoft.com/office/powerpoint/2010/main" val="391613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Macamnya </a:t>
            </a:r>
            <a:r>
              <a:rPr lang="en-US" sz="4000" dirty="0"/>
              <a:t>Array </a:t>
            </a:r>
            <a:r>
              <a:rPr lang="id-ID" sz="4000" dirty="0"/>
              <a:t>Berdasarkan Jumlah Baris Kolom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Mendasarkan</a:t>
            </a:r>
            <a:r>
              <a:rPr lang="en-US" dirty="0"/>
              <a:t> </a:t>
            </a:r>
            <a:r>
              <a:rPr lang="en-US" dirty="0" err="1"/>
              <a:t>kategorinya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dimensi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jumlah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baris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kolomnya</a:t>
            </a:r>
            <a:r>
              <a:rPr lang="en-US" dirty="0"/>
              <a:t>.</a:t>
            </a:r>
          </a:p>
          <a:p>
            <a:r>
              <a:rPr lang="en-US" dirty="0" err="1"/>
              <a:t>Pembagiannya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803275" lvl="1" indent="-347663">
              <a:buFont typeface="+mj-lt"/>
              <a:buAutoNum type="alphaLcPeriod"/>
            </a:pPr>
            <a:r>
              <a:rPr lang="en-US" dirty="0"/>
              <a:t>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endParaRPr lang="en-US" dirty="0">
              <a:solidFill>
                <a:srgbClr val="FF0000"/>
              </a:solidFill>
            </a:endParaRPr>
          </a:p>
          <a:p>
            <a:pPr marL="803275" lvl="1" indent="-347663">
              <a:buFont typeface="+mj-lt"/>
              <a:buAutoNum type="alphaLcPeriod"/>
            </a:pPr>
            <a:r>
              <a:rPr lang="en-US" dirty="0"/>
              <a:t>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dua</a:t>
            </a:r>
            <a:endParaRPr lang="en-US" dirty="0">
              <a:solidFill>
                <a:srgbClr val="FF0000"/>
              </a:solidFill>
            </a:endParaRPr>
          </a:p>
          <a:p>
            <a:pPr marL="803275" lvl="1" indent="-347663">
              <a:buFont typeface="+mj-lt"/>
              <a:buAutoNum type="alphaLcPeriod"/>
            </a:pPr>
            <a:r>
              <a:rPr lang="en-US" dirty="0"/>
              <a:t>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banyak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458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a) Array </a:t>
            </a:r>
            <a:r>
              <a:rPr lang="en-US" dirty="0" err="1"/>
              <a:t>Dimesi</a:t>
            </a:r>
            <a:r>
              <a:rPr lang="en-US" dirty="0"/>
              <a:t> Satu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/>
              <a:t> x.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33452" y="3214158"/>
          <a:ext cx="7496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nama_array</a:t>
                      </a:r>
                      <a:endParaRPr lang="en-US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 </a:t>
                      </a:r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Index[…]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58956" y="2192131"/>
          <a:ext cx="5355340" cy="37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879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5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Satu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 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associative</a:t>
            </a:r>
            <a:r>
              <a:rPr lang="en-US" sz="2400" dirty="0">
                <a:cs typeface="Courier New" panose="02070309020205020404" pitchFamily="49" charset="0"/>
              </a:rPr>
              <a:t>-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index</a:t>
            </a:r>
            <a:r>
              <a:rPr lang="en-US" sz="24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77" y="2134176"/>
            <a:ext cx="4280451" cy="1580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018" y="2134176"/>
            <a:ext cx="4561236" cy="260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017" y="4804642"/>
            <a:ext cx="4561236" cy="689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017" y="5555155"/>
            <a:ext cx="36576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30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 dan y. </a:t>
            </a:r>
          </a:p>
          <a:p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Dasar: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err="1"/>
              <a:t>Pendefinisiannya</a:t>
            </a:r>
            <a:r>
              <a:rPr lang="en-US" sz="2400" dirty="0"/>
              <a:t>: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indexbaris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indexkolom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74967" y="4329216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59053" y="2192131"/>
          <a:ext cx="4281572" cy="7840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11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74035" y="2071883"/>
            <a:ext cx="1168400" cy="1452517"/>
            <a:chOff x="974035" y="2071883"/>
            <a:chExt cx="1168400" cy="145251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82035" y="2071883"/>
              <a:ext cx="3865" cy="1039617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74035" y="3092600"/>
              <a:ext cx="1168400" cy="431800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KOLOM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4035" y="2071883"/>
            <a:ext cx="6816350" cy="431800"/>
            <a:chOff x="821635" y="2116483"/>
            <a:chExt cx="6816350" cy="431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821635" y="2332383"/>
              <a:ext cx="5658678" cy="0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69585" y="2116483"/>
              <a:ext cx="1168400" cy="4318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BARIS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6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993087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78" y="2040416"/>
            <a:ext cx="4280451" cy="136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 (</a:t>
            </a:r>
            <a:r>
              <a:rPr lang="en-US" sz="2400" dirty="0" err="1">
                <a:cs typeface="Courier New" panose="02070309020205020404" pitchFamily="49" charset="0"/>
              </a:rPr>
              <a:t>mengisi</a:t>
            </a:r>
            <a:r>
              <a:rPr lang="en-US" sz="2400" dirty="0">
                <a:cs typeface="Courier New" panose="02070309020205020404" pitchFamily="49" charset="0"/>
              </a:rPr>
              <a:t> array)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CONCEPT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018" y="2040415"/>
            <a:ext cx="4561236" cy="4065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$cars =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array("Volvo",22,18),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array("BMW",15,13),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array("Saab",5,2),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array("Land Rover",17,15)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57841"/>
              </p:ext>
            </p:extLst>
          </p:nvPr>
        </p:nvGraphicFramePr>
        <p:xfrm>
          <a:off x="4744278" y="3571501"/>
          <a:ext cx="4280451" cy="141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51">
                <a:tc>
                  <a:txBody>
                    <a:bodyPr/>
                    <a:lstStyle/>
                    <a:p>
                      <a:pPr algn="r"/>
                      <a:r>
                        <a:rPr lang="en-US" sz="10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lang="en-US" sz="10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[3]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69128" marR="69128" marT="34564" marB="34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 (</a:t>
            </a:r>
            <a:r>
              <a:rPr lang="en-US" sz="2400" dirty="0" err="1">
                <a:cs typeface="Courier New" panose="02070309020205020404" pitchFamily="49" charset="0"/>
              </a:rPr>
              <a:t>mengisi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dan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menampilkan</a:t>
            </a:r>
            <a:r>
              <a:rPr lang="en-US" sz="2400" dirty="0">
                <a:cs typeface="Courier New" panose="02070309020205020404" pitchFamily="49" charset="0"/>
              </a:rPr>
              <a:t> array)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" y="2134176"/>
            <a:ext cx="4565242" cy="2485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78" y="2163129"/>
            <a:ext cx="4280451" cy="195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278" y="4870774"/>
            <a:ext cx="4280451" cy="136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20127" y="4874273"/>
          <a:ext cx="4280451" cy="141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51">
                <a:tc>
                  <a:txBody>
                    <a:bodyPr/>
                    <a:lstStyle/>
                    <a:p>
                      <a:pPr algn="r"/>
                      <a:r>
                        <a:rPr lang="en-US" sz="10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lang="en-US" sz="10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[3]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69128" marR="69128" marT="34564" marB="34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6017" y="4272863"/>
            <a:ext cx="8918712" cy="496772"/>
            <a:chOff x="106017" y="4272863"/>
            <a:chExt cx="8918712" cy="496772"/>
          </a:xfrm>
        </p:grpSpPr>
        <p:sp>
          <p:nvSpPr>
            <p:cNvPr id="3" name="Rectangle 2"/>
            <p:cNvSpPr/>
            <p:nvPr/>
          </p:nvSpPr>
          <p:spPr>
            <a:xfrm>
              <a:off x="106017" y="4648201"/>
              <a:ext cx="4808883" cy="121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744278" y="4272863"/>
              <a:ext cx="4280451" cy="496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457178" indent="-457178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q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66" indent="-228589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q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42" indent="-228589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q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20" indent="-228589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q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298" indent="-228589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q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-US" sz="2400" dirty="0">
                  <a:cs typeface="Courier New" panose="02070309020205020404" pitchFamily="49" charset="0"/>
                </a:rPr>
                <a:t>CONCEPT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991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2077351"/>
            <a:ext cx="4561236" cy="4155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78" y="2095499"/>
            <a:ext cx="4280451" cy="4136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21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60374"/>
              </p:ext>
            </p:extLst>
          </p:nvPr>
        </p:nvGraphicFramePr>
        <p:xfrm>
          <a:off x="675861" y="3576632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14325"/>
              </p:ext>
            </p:extLst>
          </p:nvPr>
        </p:nvGraphicFramePr>
        <p:xfrm>
          <a:off x="291548" y="3894685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807799"/>
          </a:xfrm>
        </p:spPr>
        <p:txBody>
          <a:bodyPr/>
          <a:lstStyle/>
          <a:p>
            <a:r>
              <a:rPr lang="en-US" dirty="0"/>
              <a:t>c)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110342"/>
            <a:ext cx="8319406" cy="5381897"/>
          </a:xfrm>
        </p:spPr>
        <p:txBody>
          <a:bodyPr>
            <a:normAutofit/>
          </a:bodyPr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x, y, </a:t>
            </a:r>
            <a:r>
              <a:rPr lang="en-US" dirty="0" err="1"/>
              <a:t>dan</a:t>
            </a:r>
            <a:r>
              <a:rPr lang="en-US" dirty="0"/>
              <a:t> z.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 err="1"/>
              <a:t>Struktur</a:t>
            </a:r>
            <a:r>
              <a:rPr lang="en-US" dirty="0"/>
              <a:t> Dasar: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endParaRPr lang="en-US" sz="6600" dirty="0"/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Pendefinisiannya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indexlayer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indexbaris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indexkolom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69637"/>
              </p:ext>
            </p:extLst>
          </p:nvPr>
        </p:nvGraphicFramePr>
        <p:xfrm>
          <a:off x="0" y="4159728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34217"/>
              </p:ext>
            </p:extLst>
          </p:nvPr>
        </p:nvGraphicFramePr>
        <p:xfrm>
          <a:off x="2749824" y="1607074"/>
          <a:ext cx="3967372" cy="72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91086"/>
              </p:ext>
            </p:extLst>
          </p:nvPr>
        </p:nvGraphicFramePr>
        <p:xfrm>
          <a:off x="2451651" y="1905248"/>
          <a:ext cx="3967372" cy="72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08375"/>
              </p:ext>
            </p:extLst>
          </p:nvPr>
        </p:nvGraphicFramePr>
        <p:xfrm>
          <a:off x="2173355" y="2230374"/>
          <a:ext cx="3967372" cy="72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934325" y="5440956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err="1">
                <a:solidFill>
                  <a:prstClr val="black"/>
                </a:solidFill>
              </a:rPr>
              <a:t>sumbu</a:t>
            </a:r>
            <a:r>
              <a:rPr lang="en-US" sz="1200" b="1" dirty="0">
                <a:solidFill>
                  <a:prstClr val="black"/>
                </a:solidFill>
              </a:rPr>
              <a:t> z, layer 1</a:t>
            </a:r>
          </a:p>
        </p:txBody>
      </p: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7353300" y="4840881"/>
            <a:ext cx="581025" cy="771661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34325" y="4983620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2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7572376" y="4602757"/>
            <a:ext cx="361949" cy="552449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34325" y="4497709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3</a:t>
            </a:r>
          </a:p>
        </p:txBody>
      </p:sp>
      <p:cxnSp>
        <p:nvCxnSpPr>
          <p:cNvPr id="18" name="Straight Arrow Connector 17"/>
          <p:cNvCxnSpPr>
            <a:stCxn id="17" idx="0"/>
            <a:endCxn id="11" idx="3"/>
          </p:cNvCxnSpPr>
          <p:nvPr/>
        </p:nvCxnSpPr>
        <p:spPr>
          <a:xfrm flipH="1" flipV="1">
            <a:off x="8091279" y="4132892"/>
            <a:ext cx="324059" cy="36481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CONCEPT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7602" y="5116002"/>
          <a:ext cx="53671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6788" indent="0" algn="r"/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87438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657599" y="3793148"/>
          <a:ext cx="53671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6788" indent="0" algn="r"/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87438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31096" y="2388416"/>
          <a:ext cx="5393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6788" indent="0" algn="r"/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87438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343900" y="2040415"/>
            <a:ext cx="680829" cy="3431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3900" y="3450115"/>
            <a:ext cx="680829" cy="3431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43900" y="4773116"/>
            <a:ext cx="680829" cy="3431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[2]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017" y="4372038"/>
            <a:ext cx="4561236" cy="4751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4940300"/>
            <a:ext cx="4561236" cy="128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" y="2105998"/>
            <a:ext cx="4561236" cy="2047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5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">
            <a:extLst>
              <a:ext uri="{FF2B5EF4-FFF2-40B4-BE49-F238E27FC236}">
                <a16:creationId xmlns:a16="http://schemas.microsoft.com/office/drawing/2014/main" id="{8981CF19-6A50-435E-9DCD-E2FD5AD15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4736" b="4625"/>
          <a:stretch/>
        </p:blipFill>
        <p:spPr bwMode="auto">
          <a:xfrm>
            <a:off x="2787804" y="3105615"/>
            <a:ext cx="6200863" cy="3512395"/>
          </a:xfrm>
          <a:prstGeom prst="rect">
            <a:avLst/>
          </a:prstGeom>
          <a:extLst/>
        </p:spPr>
      </p:pic>
      <p:pic>
        <p:nvPicPr>
          <p:cNvPr id="3" name="Picture 2" descr="https://onlinemebeljepara.co.id/wp-content/uploads/2015/11/Lemari-pakaian-minimalis-rustic-oak-triple-wardrobe.jpg">
            <a:extLst>
              <a:ext uri="{FF2B5EF4-FFF2-40B4-BE49-F238E27FC236}">
                <a16:creationId xmlns:a16="http://schemas.microsoft.com/office/drawing/2014/main" id="{3EB3065A-4D07-4EC0-AC94-505890C4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2" y="0"/>
            <a:ext cx="3794855" cy="3794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2772FE-4E7F-49B4-BC9E-7CD6143A7E61}"/>
              </a:ext>
            </a:extLst>
          </p:cNvPr>
          <p:cNvSpPr/>
          <p:nvPr/>
        </p:nvSpPr>
        <p:spPr>
          <a:xfrm>
            <a:off x="6778812" y="5847648"/>
            <a:ext cx="2014329" cy="545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92A24-6A9B-479A-8D76-8694EB85BFB8}"/>
              </a:ext>
            </a:extLst>
          </p:cNvPr>
          <p:cNvSpPr/>
          <p:nvPr/>
        </p:nvSpPr>
        <p:spPr>
          <a:xfrm>
            <a:off x="155332" y="3898845"/>
            <a:ext cx="2014329" cy="545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VARIABEL</a:t>
            </a:r>
          </a:p>
        </p:txBody>
      </p:sp>
    </p:spTree>
    <p:extLst>
      <p:ext uri="{BB962C8B-B14F-4D97-AF65-F5344CB8AC3E}">
        <p14:creationId xmlns:p14="http://schemas.microsoft.com/office/powerpoint/2010/main" val="366599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07.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K</a:t>
            </a:r>
            <a:r>
              <a:rPr lang="id-ID" dirty="0">
                <a:latin typeface="Agency FB" panose="020B0503020202020204" pitchFamily="34" charset="0"/>
              </a:rPr>
              <a:t>onsep</a:t>
            </a:r>
            <a:r>
              <a:rPr lang="en-US" dirty="0">
                <a:latin typeface="Agency FB" panose="020B0503020202020204" pitchFamily="34" charset="0"/>
              </a:rPr>
              <a:t> Array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Pendefinisian dan Pemanggilan</a:t>
            </a:r>
            <a:r>
              <a:rPr lang="en-US" dirty="0">
                <a:latin typeface="Agency FB" panose="020B0503020202020204" pitchFamily="34" charset="0"/>
              </a:rPr>
              <a:t> Array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Macamnya </a:t>
            </a:r>
            <a:r>
              <a:rPr lang="en-US" dirty="0">
                <a:latin typeface="Agency FB" panose="020B0503020202020204" pitchFamily="34" charset="0"/>
              </a:rPr>
              <a:t>Array </a:t>
            </a:r>
            <a:r>
              <a:rPr lang="id-ID" dirty="0">
                <a:latin typeface="Agency FB" panose="020B0503020202020204" pitchFamily="34" charset="0"/>
              </a:rPr>
              <a:t>Berdasarkan Jumlah Baris Kolom</a:t>
            </a:r>
            <a:r>
              <a:rPr lang="en-US" dirty="0"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BA6B-6F23-4CF1-9F86-8592A7BA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Konsep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17E-ACF6-4E47-944C-C778D8200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660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0A70-8903-4D03-8194-1CBD678B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13EB00-78A6-42C1-BCAA-BA9CBF49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859675"/>
          </a:xfrm>
        </p:spPr>
        <p:txBody>
          <a:bodyPr/>
          <a:lstStyle/>
          <a:p>
            <a:r>
              <a:rPr lang="en-US" dirty="0"/>
              <a:t>Array is a </a:t>
            </a:r>
            <a:r>
              <a:rPr lang="en-US" dirty="0">
                <a:solidFill>
                  <a:srgbClr val="FF0000"/>
                </a:solidFill>
              </a:rPr>
              <a:t>Special </a:t>
            </a:r>
            <a:r>
              <a:rPr lang="en-US" dirty="0" err="1">
                <a:solidFill>
                  <a:srgbClr val="FF0000"/>
                </a:solidFill>
              </a:rPr>
              <a:t>Variabel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which can </a:t>
            </a:r>
            <a:r>
              <a:rPr lang="en-US" dirty="0">
                <a:solidFill>
                  <a:srgbClr val="FF0000"/>
                </a:solidFill>
              </a:rPr>
              <a:t>hold more than one value</a:t>
            </a:r>
            <a:r>
              <a:rPr lang="en-US" dirty="0"/>
              <a:t> at a time.</a:t>
            </a:r>
          </a:p>
          <a:p>
            <a:r>
              <a:rPr lang="en-US" dirty="0"/>
              <a:t>Reason: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B002C-4EE4-40FF-A203-66BAD555FE00}"/>
              </a:ext>
            </a:extLst>
          </p:cNvPr>
          <p:cNvSpPr/>
          <p:nvPr/>
        </p:nvSpPr>
        <p:spPr>
          <a:xfrm>
            <a:off x="256556" y="3115733"/>
            <a:ext cx="2486645" cy="3402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VARIABEL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$cars1=“Volvo”;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$cars2=“BMW”;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$cars3=“Toyota”;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$cars4=“Datsun”;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$cars5=“Daihatsu”;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$cars-n=“ ”;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184D2-B8E1-43B0-8D02-CBDF47CF471C}"/>
              </a:ext>
            </a:extLst>
          </p:cNvPr>
          <p:cNvSpPr/>
          <p:nvPr/>
        </p:nvSpPr>
        <p:spPr>
          <a:xfrm>
            <a:off x="2893886" y="3115733"/>
            <a:ext cx="2783437" cy="3402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SPECIAL VARIABEL / ARRAY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$cars[0]=“Volvo”;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$cars[1]=“BMW”;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$cars[2]=“Toyota”;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$cars[3]=“Datsun”;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$cars[4]=“Daihatsu”;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$cars-n=“ ”;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8E065-603C-443C-90BD-511E450B6216}"/>
              </a:ext>
            </a:extLst>
          </p:cNvPr>
          <p:cNvSpPr/>
          <p:nvPr/>
        </p:nvSpPr>
        <p:spPr>
          <a:xfrm>
            <a:off x="5828008" y="3115733"/>
            <a:ext cx="3049324" cy="3402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SPECIAL VARIABEL/ 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 = array("Volvo", "BMW", "Toyota", “Datsun", “Daihatsu“,” “);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4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316B-2AA3-43E7-BD29-1994C318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Pendefinisian</a:t>
            </a:r>
            <a:r>
              <a:rPr lang="en-US" dirty="0"/>
              <a:t> dan </a:t>
            </a:r>
            <a:r>
              <a:rPr lang="en-US" dirty="0" err="1"/>
              <a:t>Pemanggilan</a:t>
            </a:r>
            <a:r>
              <a:rPr lang="en-US" dirty="0"/>
              <a:t> Array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3316-D32C-4CC9-9B94-189C08652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7188" indent="-357188">
              <a:buFont typeface="+mj-lt"/>
              <a:buAutoNum type="alphaLcParenR"/>
            </a:pPr>
            <a:r>
              <a:rPr lang="en-ID" dirty="0"/>
              <a:t>Indexed array</a:t>
            </a:r>
          </a:p>
          <a:p>
            <a:pPr marL="357188" indent="-357188">
              <a:buFont typeface="+mj-lt"/>
              <a:buAutoNum type="alphaLcParenR"/>
            </a:pPr>
            <a:r>
              <a:rPr lang="en-ID" dirty="0"/>
              <a:t>Associative array</a:t>
            </a:r>
          </a:p>
        </p:txBody>
      </p:sp>
    </p:spTree>
    <p:extLst>
      <p:ext uri="{BB962C8B-B14F-4D97-AF65-F5344CB8AC3E}">
        <p14:creationId xmlns:p14="http://schemas.microsoft.com/office/powerpoint/2010/main" val="352384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DDAE9-80C5-47CE-AC48-3FC979E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d-ID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Pendefinisian 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  <a:sym typeface="Wingdings" panose="05000000000000000000" pitchFamily="2" charset="2"/>
              </a:rPr>
              <a:t>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Deklarasi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/</a:t>
            </a:r>
            <a:r>
              <a:rPr lang="en-US" sz="3600" b="1" dirty="0" err="1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Taruh</a:t>
            </a:r>
            <a:endParaRPr lang="en-US" sz="3600" b="1" dirty="0">
              <a:solidFill>
                <a:prstClr val="black"/>
              </a:solidFill>
              <a:latin typeface="Agency FB" panose="020B0503020202020204" pitchFamily="34" charset="0"/>
              <a:ea typeface="+mj-ea"/>
              <a:cs typeface="+mj-cs"/>
            </a:endParaRPr>
          </a:p>
          <a:p>
            <a:pPr>
              <a:spcBef>
                <a:spcPts val="600"/>
              </a:spcBef>
            </a:pPr>
            <a:r>
              <a:rPr lang="id-ID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Pemanggilan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  <a:sym typeface="Wingdings" panose="05000000000000000000" pitchFamily="2" charset="2"/>
              </a:rPr>
              <a:t>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Inisialisasi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/</a:t>
            </a:r>
            <a:r>
              <a:rPr lang="en-US" sz="3600" b="1" dirty="0" err="1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Akses-Ambil</a:t>
            </a:r>
            <a:endParaRPr lang="en-ID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EB39-BC1A-41E4-9EAF-5C603D8D57C6}"/>
              </a:ext>
            </a:extLst>
          </p:cNvPr>
          <p:cNvSpPr txBox="1">
            <a:spLocks/>
          </p:cNvSpPr>
          <p:nvPr/>
        </p:nvSpPr>
        <p:spPr>
          <a:xfrm>
            <a:off x="326571" y="2364376"/>
            <a:ext cx="4412854" cy="415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b="1" dirty="0"/>
              <a:t>Pendefinisian </a:t>
            </a:r>
            <a:r>
              <a:rPr lang="id-ID" sz="2400" dirty="0"/>
              <a:t>: </a:t>
            </a:r>
            <a:r>
              <a:rPr lang="id-ID" sz="2400" dirty="0">
                <a:solidFill>
                  <a:srgbClr val="FF0000"/>
                </a:solidFill>
              </a:rPr>
              <a:t>deklarasi</a:t>
            </a:r>
            <a:r>
              <a:rPr lang="id-ID" sz="2400" dirty="0"/>
              <a:t> sebuah array yang selanjutnya </a:t>
            </a:r>
            <a:r>
              <a:rPr lang="id-ID" sz="2400" dirty="0">
                <a:solidFill>
                  <a:srgbClr val="FF0000"/>
                </a:solidFill>
              </a:rPr>
              <a:t>dapat mengisinya</a:t>
            </a:r>
            <a:r>
              <a:rPr lang="id-ID" sz="2400" dirty="0"/>
              <a:t>.</a:t>
            </a:r>
          </a:p>
          <a:p>
            <a:r>
              <a:rPr lang="id-ID" sz="2400" b="1" dirty="0"/>
              <a:t>Pemanggilan</a:t>
            </a:r>
            <a:r>
              <a:rPr lang="id-ID" sz="2400" dirty="0"/>
              <a:t> : </a:t>
            </a:r>
            <a:r>
              <a:rPr lang="id-ID" sz="2400" dirty="0">
                <a:solidFill>
                  <a:srgbClr val="FF0000"/>
                </a:solidFill>
              </a:rPr>
              <a:t>pengaksesan</a:t>
            </a:r>
            <a:r>
              <a:rPr lang="id-ID" sz="2400" dirty="0"/>
              <a:t> atau penggunaan data dalam array.</a:t>
            </a:r>
          </a:p>
          <a:p>
            <a:r>
              <a:rPr lang="id-ID" sz="2400" b="1" dirty="0"/>
              <a:t>2 caranya</a:t>
            </a:r>
            <a:r>
              <a:rPr lang="id-ID" sz="2400" dirty="0"/>
              <a:t>: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sz="2000" dirty="0">
                <a:solidFill>
                  <a:srgbClr val="FF0000"/>
                </a:solidFill>
              </a:rPr>
              <a:t>Indexed</a:t>
            </a:r>
            <a:r>
              <a:rPr lang="id-ID" sz="2000" dirty="0"/>
              <a:t> array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sz="2000" dirty="0">
                <a:solidFill>
                  <a:srgbClr val="FF0000"/>
                </a:solidFill>
              </a:rPr>
              <a:t>Associative</a:t>
            </a:r>
            <a:r>
              <a:rPr lang="id-ID" sz="2000" dirty="0"/>
              <a:t> array</a:t>
            </a:r>
          </a:p>
        </p:txBody>
      </p:sp>
      <p:pic>
        <p:nvPicPr>
          <p:cNvPr id="4" name="Picture 4" descr="Image result">
            <a:extLst>
              <a:ext uri="{FF2B5EF4-FFF2-40B4-BE49-F238E27FC236}">
                <a16:creationId xmlns:a16="http://schemas.microsoft.com/office/drawing/2014/main" id="{C3C6044F-39B4-4057-BAC1-D58532144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4736" b="4625"/>
          <a:stretch/>
        </p:blipFill>
        <p:spPr bwMode="auto">
          <a:xfrm>
            <a:off x="4829577" y="2364376"/>
            <a:ext cx="3966081" cy="2425682"/>
          </a:xfrm>
          <a:prstGeom prst="rect">
            <a:avLst/>
          </a:prstGeom>
          <a:ex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94BE25-65F9-499B-B5A0-16237665698C}"/>
              </a:ext>
            </a:extLst>
          </p:cNvPr>
          <p:cNvSpPr/>
          <p:nvPr/>
        </p:nvSpPr>
        <p:spPr>
          <a:xfrm>
            <a:off x="5228823" y="2696762"/>
            <a:ext cx="502276" cy="5022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AD5B46-613A-4748-8B7A-D1CE4BBF4A00}"/>
              </a:ext>
            </a:extLst>
          </p:cNvPr>
          <p:cNvSpPr/>
          <p:nvPr/>
        </p:nvSpPr>
        <p:spPr>
          <a:xfrm>
            <a:off x="6383474" y="3206028"/>
            <a:ext cx="429143" cy="4291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C324D3-D2A1-4664-9426-04F1618D7924}"/>
              </a:ext>
            </a:extLst>
          </p:cNvPr>
          <p:cNvSpPr/>
          <p:nvPr/>
        </p:nvSpPr>
        <p:spPr>
          <a:xfrm>
            <a:off x="7289442" y="3608526"/>
            <a:ext cx="422704" cy="4227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57470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748089"/>
          </a:xfrm>
        </p:spPr>
        <p:txBody>
          <a:bodyPr>
            <a:normAutofit/>
          </a:bodyPr>
          <a:lstStyle/>
          <a:p>
            <a:r>
              <a:rPr lang="en-US" dirty="0"/>
              <a:t>a)</a:t>
            </a:r>
            <a:r>
              <a:rPr lang="id-ID" dirty="0"/>
              <a:t> I</a:t>
            </a:r>
            <a:r>
              <a:rPr lang="en-US" dirty="0" err="1"/>
              <a:t>ndexed</a:t>
            </a:r>
            <a:r>
              <a:rPr lang="en-US" dirty="0"/>
              <a:t>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005840"/>
            <a:ext cx="8319406" cy="5512817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index</a:t>
            </a:r>
            <a:r>
              <a:rPr lang="en-US" sz="2400" dirty="0"/>
              <a:t> can be </a:t>
            </a:r>
            <a:r>
              <a:rPr lang="en-US" sz="2400" dirty="0">
                <a:solidFill>
                  <a:srgbClr val="FF0000"/>
                </a:solidFill>
              </a:rPr>
              <a:t>assigned automatically </a:t>
            </a:r>
            <a:r>
              <a:rPr lang="en-US" sz="2400" dirty="0"/>
              <a:t>(index </a:t>
            </a:r>
            <a:r>
              <a:rPr lang="en-US" sz="2400" dirty="0">
                <a:solidFill>
                  <a:srgbClr val="FF0000"/>
                </a:solidFill>
              </a:rPr>
              <a:t>starts at 0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indeks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diambil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urutan</a:t>
            </a:r>
            <a:r>
              <a:rPr lang="en-US" sz="2400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57537"/>
              </p:ext>
            </p:extLst>
          </p:nvPr>
        </p:nvGraphicFramePr>
        <p:xfrm>
          <a:off x="1459605" y="1953935"/>
          <a:ext cx="6498926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418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3384748473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62541714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84479492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44304"/>
              </p:ext>
            </p:extLst>
          </p:nvPr>
        </p:nvGraphicFramePr>
        <p:xfrm>
          <a:off x="1459605" y="2555677"/>
          <a:ext cx="64989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418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3384748473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62541714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8447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[0]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[1]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[2]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[3]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[4]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[5]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[...]</a:t>
                      </a:r>
                      <a:endParaRPr lang="id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975571" y="1992572"/>
            <a:ext cx="1168430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>
                <a:solidFill>
                  <a:srgbClr val="FF0000"/>
                </a:solidFill>
                <a:sym typeface="Wingdings" panose="05000000000000000000" pitchFamily="2" charset="2"/>
              </a:rPr>
              <a:t> Isi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     value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5571" y="2542799"/>
            <a:ext cx="1168430" cy="3708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>
                <a:solidFill>
                  <a:srgbClr val="FF0000"/>
                </a:solidFill>
                <a:sym typeface="Wingdings" panose="05000000000000000000" pitchFamily="2" charset="2"/>
              </a:rPr>
              <a:t> alamat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907" y="1992572"/>
            <a:ext cx="1314658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1700" b="1" dirty="0">
                <a:solidFill>
                  <a:schemeClr val="tx1"/>
                </a:solidFill>
                <a:sym typeface="Wingdings" panose="05000000000000000000" pitchFamily="2" charset="2"/>
              </a:rPr>
              <a:t>nama_array</a:t>
            </a:r>
            <a:endParaRPr lang="id-ID" sz="17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23979"/>
              </p:ext>
            </p:extLst>
          </p:nvPr>
        </p:nvGraphicFramePr>
        <p:xfrm>
          <a:off x="1459605" y="2978683"/>
          <a:ext cx="4142704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Volvo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BMW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Toyota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Daihatsu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64931"/>
              </p:ext>
            </p:extLst>
          </p:nvPr>
        </p:nvGraphicFramePr>
        <p:xfrm>
          <a:off x="1459605" y="3580425"/>
          <a:ext cx="41427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[0]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[1]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[2]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[3]</a:t>
                      </a:r>
                      <a:endParaRPr lang="id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27908" y="3017320"/>
            <a:ext cx="1314658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cars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82518-F0AD-4D6E-867A-9AAE1721E818}"/>
              </a:ext>
            </a:extLst>
          </p:cNvPr>
          <p:cNvSpPr/>
          <p:nvPr/>
        </p:nvSpPr>
        <p:spPr>
          <a:xfrm>
            <a:off x="1" y="5343856"/>
            <a:ext cx="9143999" cy="3881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$cars = array("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 “</a:t>
            </a:r>
            <a:r>
              <a:rPr lang="id-ID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Daihatsu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F2788-70DC-4173-9C83-C628B889293E}"/>
              </a:ext>
            </a:extLst>
          </p:cNvPr>
          <p:cNvSpPr/>
          <p:nvPr/>
        </p:nvSpPr>
        <p:spPr>
          <a:xfrm>
            <a:off x="1" y="5008741"/>
            <a:ext cx="9143999" cy="39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Pendefinisian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B34F4-D675-499E-8286-8FDD943CA4FD}"/>
              </a:ext>
            </a:extLst>
          </p:cNvPr>
          <p:cNvSpPr/>
          <p:nvPr/>
        </p:nvSpPr>
        <p:spPr>
          <a:xfrm>
            <a:off x="1" y="6179296"/>
            <a:ext cx="9143999" cy="3393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"I like ".$cars[0].",".$cars[1]." and ".$cars[2].".";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B0AEF-E24B-4130-9C13-E8D1589A3643}"/>
              </a:ext>
            </a:extLst>
          </p:cNvPr>
          <p:cNvSpPr/>
          <p:nvPr/>
        </p:nvSpPr>
        <p:spPr>
          <a:xfrm>
            <a:off x="1" y="5810146"/>
            <a:ext cx="9143999" cy="39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Pemanggilan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96E08-233C-47EB-8AAB-6DD90896D84F}"/>
              </a:ext>
            </a:extLst>
          </p:cNvPr>
          <p:cNvSpPr/>
          <p:nvPr/>
        </p:nvSpPr>
        <p:spPr>
          <a:xfrm>
            <a:off x="0" y="4397774"/>
            <a:ext cx="9143999" cy="506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=array(“</a:t>
            </a: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isi_index0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”,“</a:t>
            </a: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isi_index1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id-ID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isi_index</a:t>
            </a:r>
            <a:r>
              <a:rPr lang="id-ID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_ke-n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93F2E-A4CE-48A7-B074-FDEB3B76771D}"/>
              </a:ext>
            </a:extLst>
          </p:cNvPr>
          <p:cNvSpPr/>
          <p:nvPr/>
        </p:nvSpPr>
        <p:spPr>
          <a:xfrm>
            <a:off x="1" y="4015447"/>
            <a:ext cx="9143999" cy="39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Sintaks</a:t>
            </a:r>
            <a:r>
              <a:rPr lang="en-US" sz="2000" b="1" i="1" dirty="0">
                <a:solidFill>
                  <a:schemeClr val="tx1"/>
                </a:solidFill>
                <a:sym typeface="Wingdings" panose="05000000000000000000" pitchFamily="2" charset="2"/>
              </a:rPr>
              <a:t> Dasar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5633</TotalTime>
  <Words>1936</Words>
  <Application>Microsoft Office PowerPoint</Application>
  <PresentationFormat>On-screen Show (4:3)</PresentationFormat>
  <Paragraphs>406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07. Array</vt:lpstr>
      <vt:lpstr>Pemrograman Web</vt:lpstr>
      <vt:lpstr>PowerPoint Presentation</vt:lpstr>
      <vt:lpstr>07. Array</vt:lpstr>
      <vt:lpstr>1) Konsep Array</vt:lpstr>
      <vt:lpstr>Konsep Array</vt:lpstr>
      <vt:lpstr>2) Pendefinisian dan Pemanggilan Array </vt:lpstr>
      <vt:lpstr>PowerPoint Presentation</vt:lpstr>
      <vt:lpstr>a) Indexed Arrays</vt:lpstr>
      <vt:lpstr>Contoh Index Arrays</vt:lpstr>
      <vt:lpstr>b) Associative Arrays</vt:lpstr>
      <vt:lpstr>2 Sintaks Assosiative Arrays</vt:lpstr>
      <vt:lpstr>Contoh Associative Arrays - SD 1</vt:lpstr>
      <vt:lpstr>Contoh Associative Arrays - SD 2</vt:lpstr>
      <vt:lpstr>3) Macamnya Array Berdasarkan Jumlah Baris Kolom</vt:lpstr>
      <vt:lpstr>Macamnya Array Berdasarkan Jumlah Baris Kolom</vt:lpstr>
      <vt:lpstr>a) Array Dimesi Satu</vt:lpstr>
      <vt:lpstr>Contoh Array Dimensi Satu</vt:lpstr>
      <vt:lpstr>b) Array Dimensi Dua</vt:lpstr>
      <vt:lpstr>Contoh Array Dimensi Dua</vt:lpstr>
      <vt:lpstr>Contoh Array Dimensi Dua (2)</vt:lpstr>
      <vt:lpstr>Contoh Array Dimensi Dua (3)</vt:lpstr>
      <vt:lpstr>c) Array Dimensi Tiga</vt:lpstr>
      <vt:lpstr>Contoh Array Dimensi Tiga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4196</cp:revision>
  <dcterms:created xsi:type="dcterms:W3CDTF">2016-09-02T03:38:50Z</dcterms:created>
  <dcterms:modified xsi:type="dcterms:W3CDTF">2018-09-21T15:18:17Z</dcterms:modified>
</cp:coreProperties>
</file>