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+6WxgmKr1h2L+oaL8c+yU0B8Z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849cb04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c849cb04ae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69023b5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69023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4456113" y="31750"/>
            <a:ext cx="0" cy="1588"/>
          </a:xfrm>
          <a:custGeom>
            <a:rect b="b" l="l" r="r" t="t"/>
            <a:pathLst>
              <a:path extrusionOk="0" h="2" w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cap="flat" cmpd="sng" w="9525">
            <a:solidFill>
              <a:srgbClr val="30466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p12"/>
          <p:cNvSpPr txBox="1"/>
          <p:nvPr>
            <p:ph type="ctrTitle"/>
          </p:nvPr>
        </p:nvSpPr>
        <p:spPr>
          <a:xfrm>
            <a:off x="855388" y="863068"/>
            <a:ext cx="6007691" cy="4985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Meiryo"/>
              <a:buNone/>
              <a:defRPr b="0" sz="6000" cap="none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8197352" y="863068"/>
            <a:ext cx="3351729" cy="5120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b="0" sz="2400" cap="none">
                <a:solidFill>
                  <a:srgbClr val="262626"/>
                </a:solidFill>
              </a:defRPr>
            </a:lvl1pPr>
            <a:lvl2pPr lvl="1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8197353" y="6309360"/>
            <a:ext cx="215113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855388" y="6309360"/>
            <a:ext cx="600769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 rot="5400000">
            <a:off x="5864128" y="217656"/>
            <a:ext cx="5197497" cy="6172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 rot="5400000">
            <a:off x="7393812" y="2391190"/>
            <a:ext cx="5339932" cy="1571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 rot="5400000">
            <a:off x="3252191" y="205882"/>
            <a:ext cx="5322596" cy="5959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9277965" y="6296615"/>
            <a:ext cx="25059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2933699" y="6296615"/>
            <a:ext cx="59595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 rot="5400000">
            <a:off x="8734643" y="2853201"/>
            <a:ext cx="5383267" cy="604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22" title="Rule Line"/>
          <p:cNvCxnSpPr/>
          <p:nvPr/>
        </p:nvCxnSpPr>
        <p:spPr>
          <a:xfrm>
            <a:off x="9111582" y="571502"/>
            <a:ext cx="0" cy="5275467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" name="Google Shape;30;p14"/>
          <p:cNvSpPr txBox="1"/>
          <p:nvPr>
            <p:ph type="title"/>
          </p:nvPr>
        </p:nvSpPr>
        <p:spPr>
          <a:xfrm>
            <a:off x="795316" y="1406284"/>
            <a:ext cx="10593694" cy="25978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Meiryo"/>
              <a:buNone/>
              <a:defRPr sz="4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2818312" y="4527856"/>
            <a:ext cx="6559018" cy="15702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0"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4"/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5376670" y="705114"/>
            <a:ext cx="6172412" cy="24038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5376670" y="3749040"/>
            <a:ext cx="6172411" cy="234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5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5376667" y="658999"/>
            <a:ext cx="61664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5376668" y="1116199"/>
            <a:ext cx="6166422" cy="20621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3" type="body"/>
          </p:nvPr>
        </p:nvSpPr>
        <p:spPr>
          <a:xfrm>
            <a:off x="5376668" y="3623098"/>
            <a:ext cx="6166421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4" type="body"/>
          </p:nvPr>
        </p:nvSpPr>
        <p:spPr>
          <a:xfrm>
            <a:off x="5376670" y="4102370"/>
            <a:ext cx="6166419" cy="20665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6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5" name="Google Shape;65;p19"/>
          <p:cNvSpPr txBox="1"/>
          <p:nvPr>
            <p:ph type="title"/>
          </p:nvPr>
        </p:nvSpPr>
        <p:spPr>
          <a:xfrm>
            <a:off x="8753015" y="640079"/>
            <a:ext cx="2796066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638818" y="640078"/>
            <a:ext cx="6969693" cy="5455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67" name="Google Shape;67;p19"/>
          <p:cNvSpPr txBox="1"/>
          <p:nvPr>
            <p:ph idx="2" type="body"/>
          </p:nvPr>
        </p:nvSpPr>
        <p:spPr>
          <a:xfrm>
            <a:off x="8753015" y="3223803"/>
            <a:ext cx="2796066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9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753015" y="6309360"/>
            <a:ext cx="173420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638818" y="6309360"/>
            <a:ext cx="6993867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834996" y="640079"/>
            <a:ext cx="2714085" cy="26959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/>
          <p:nvPr>
            <p:ph idx="2" type="pic"/>
          </p:nvPr>
        </p:nvSpPr>
        <p:spPr>
          <a:xfrm>
            <a:off x="0" y="0"/>
            <a:ext cx="8248592" cy="6857999"/>
          </a:xfrm>
          <a:prstGeom prst="rect">
            <a:avLst/>
          </a:prstGeom>
          <a:solidFill>
            <a:srgbClr val="CEC8D3"/>
          </a:solidFill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b="1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orbel"/>
              <a:buNone/>
              <a:defRPr b="0" i="0" sz="2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orbel"/>
              <a:buNone/>
              <a:defRPr b="0" i="1" sz="2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578333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578333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2000"/>
              <a:buFont typeface="Corbel"/>
              <a:buNone/>
              <a:defRPr b="0" i="0" sz="2000" u="none" cap="none" strike="noStrike">
                <a:solidFill>
                  <a:srgbClr val="578333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2000"/>
              <a:buFont typeface="Corbel"/>
              <a:buNone/>
              <a:defRPr b="0" i="1" sz="2000" u="none" cap="none" strike="noStrike">
                <a:solidFill>
                  <a:srgbClr val="578333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8834996" y="3429000"/>
            <a:ext cx="2714085" cy="25080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0" sz="18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0"/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834997" y="6309360"/>
            <a:ext cx="16459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64008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  <a:defRPr b="1" i="0" sz="3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1" i="0" sz="1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578333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578333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578333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78333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578333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0" type="dt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1"/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lxZlEV1NSrNeecD5lhej4T_yKkJOsRuK/view" TargetMode="External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8" name="Google Shape;98;p1"/>
          <p:cNvSpPr/>
          <p:nvPr/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Bowl of popcorn and remote control" id="99" name="Google Shape;99;p1"/>
          <p:cNvPicPr preferRelativeResize="0"/>
          <p:nvPr/>
        </p:nvPicPr>
        <p:blipFill rotWithShape="1">
          <a:blip r:embed="rId3">
            <a:alphaModFix/>
          </a:blip>
          <a:srcRect b="-2" l="5235" r="26351" t="0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1" name="Google Shape;101;p1"/>
          <p:cNvSpPr txBox="1"/>
          <p:nvPr>
            <p:ph type="ctrTitle"/>
          </p:nvPr>
        </p:nvSpPr>
        <p:spPr>
          <a:xfrm>
            <a:off x="4882101" y="2146851"/>
            <a:ext cx="6666980" cy="2658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Meiryo"/>
              <a:buNone/>
            </a:pPr>
            <a:r>
              <a:rPr lang="en-US"/>
              <a:t>IMDB MOVIE RECOMMENDER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4882102" y="4810937"/>
            <a:ext cx="6666980" cy="1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None/>
            </a:pPr>
            <a:r>
              <a:rPr lang="en-US"/>
              <a:t>Priyanka Bijlani, Sharmeelee Bijlani, Laura Thriftwood, Lakshmi Venkatasubramanian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-3048" y="6167615"/>
            <a:ext cx="12192000" cy="690385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7" name="Google Shape;247;p10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en-US">
                <a:solidFill>
                  <a:schemeClr val="lt1"/>
                </a:solidFill>
              </a:rPr>
              <a:t>Mock GUI</a:t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9" name="Google Shape;249;p10"/>
          <p:cNvSpPr/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50" name="Google Shape;25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700" y="2244356"/>
            <a:ext cx="8958535" cy="4613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6697" y="2244354"/>
            <a:ext cx="8986365" cy="4613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257" name="Google Shape;257;p8"/>
          <p:cNvSpPr txBox="1"/>
          <p:nvPr>
            <p:ph idx="1" type="body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Unit Testing and Code Development should happen side-by-side</a:t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CI is very helpful in ensuring the code does not break with frequent updates and changes</a:t>
            </a:r>
            <a:endParaRPr/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Time </a:t>
            </a:r>
            <a:r>
              <a:rPr lang="en-US"/>
              <a:t>constraints</a:t>
            </a:r>
            <a:r>
              <a:rPr lang="en-US"/>
              <a:t> and Scope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4" name="Google Shape;114;p2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en-US">
                <a:solidFill>
                  <a:schemeClr val="lt1"/>
                </a:solidFill>
              </a:rPr>
              <a:t>Project Overview </a:t>
            </a:r>
            <a:r>
              <a:rPr lang="en-US">
                <a:solidFill>
                  <a:schemeClr val="lt1"/>
                </a:solidFill>
              </a:rPr>
              <a:t>and Dataset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6" name="Google Shape;116;p2"/>
          <p:cNvSpPr/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1535371" y="2702257"/>
            <a:ext cx="9935571" cy="3426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85000" lnSpcReduction="1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We created a movie recommendation system that uses a Collaborative Filtering algorithm trained on a rich dataset of movie titles and user ratings. </a:t>
            </a:r>
            <a:r>
              <a:rPr lang="en-US"/>
              <a:t>It's based on the idea that people who agreed in their evaluation of shared movies are likely to agree again in the future.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As you’ll see, this predictive algorithm is used to </a:t>
            </a:r>
            <a:r>
              <a:rPr lang="en-US"/>
              <a:t>provide a list of recommended movies for a inputted user or provide a list of movies similar to an inputted movie.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-US"/>
              <a:t>The dataset is from MovieLens and contains over 100k ratings, </a:t>
            </a:r>
            <a:r>
              <a:rPr lang="en-US"/>
              <a:t>1700 movie titles, and </a:t>
            </a:r>
            <a:r>
              <a:rPr lang="en-US"/>
              <a:t>1000 users.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5" name="Google Shape;125;p4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en-US">
                <a:solidFill>
                  <a:schemeClr val="lt1"/>
                </a:solidFill>
              </a:rPr>
              <a:t>Use Cases</a:t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7" name="Google Shape;127;p4"/>
          <p:cNvSpPr/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1535371" y="2702257"/>
            <a:ext cx="9935571" cy="3426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AutoNum type="arabicPeriod"/>
            </a:pPr>
            <a:r>
              <a:rPr lang="en-US"/>
              <a:t>Predicted Ratings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AutoNum type="arabicPeriod"/>
            </a:pPr>
            <a:r>
              <a:rPr lang="en-US"/>
              <a:t>Similar Movies</a:t>
            </a:r>
            <a:endParaRPr/>
          </a:p>
          <a:p>
            <a:pPr indent="-342900" lvl="0" marL="34290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Meiryo"/>
              <a:buAutoNum type="arabicPeriod"/>
            </a:pPr>
            <a:r>
              <a:rPr lang="en-US"/>
              <a:t>Movie Recommendation for a User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en-US">
                <a:solidFill>
                  <a:schemeClr val="lt1"/>
                </a:solidFill>
              </a:rPr>
              <a:t>Design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8" name="Google Shape;138;p5"/>
          <p:cNvSpPr/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39" name="Google Shape;139;p5"/>
          <p:cNvGrpSpPr/>
          <p:nvPr/>
        </p:nvGrpSpPr>
        <p:grpSpPr>
          <a:xfrm>
            <a:off x="1735898" y="2455653"/>
            <a:ext cx="9791259" cy="4203939"/>
            <a:chOff x="21922" y="0"/>
            <a:chExt cx="9791259" cy="4203939"/>
          </a:xfrm>
        </p:grpSpPr>
        <p:sp>
          <p:nvSpPr>
            <p:cNvPr id="140" name="Google Shape;140;p5"/>
            <p:cNvSpPr/>
            <p:nvPr/>
          </p:nvSpPr>
          <p:spPr>
            <a:xfrm>
              <a:off x="8388970" y="0"/>
              <a:ext cx="1424211" cy="4203939"/>
            </a:xfrm>
            <a:prstGeom prst="roundRect">
              <a:avLst>
                <a:gd fmla="val 10000" name="adj"/>
              </a:avLst>
            </a:prstGeom>
            <a:solidFill>
              <a:srgbClr val="E3C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 txBox="1"/>
            <p:nvPr/>
          </p:nvSpPr>
          <p:spPr>
            <a:xfrm>
              <a:off x="8388970" y="0"/>
              <a:ext cx="1424211" cy="1261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eiryo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Recommender</a:t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6715560" y="0"/>
              <a:ext cx="1424211" cy="4203939"/>
            </a:xfrm>
            <a:prstGeom prst="roundRect">
              <a:avLst>
                <a:gd fmla="val 10000" name="adj"/>
              </a:avLst>
            </a:prstGeom>
            <a:solidFill>
              <a:srgbClr val="E3C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6715560" y="0"/>
              <a:ext cx="1424211" cy="1261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eiryo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Evaluate Model</a:t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042151" y="0"/>
              <a:ext cx="1424211" cy="4203939"/>
            </a:xfrm>
            <a:prstGeom prst="roundRect">
              <a:avLst>
                <a:gd fmla="val 10000" name="adj"/>
              </a:avLst>
            </a:prstGeom>
            <a:solidFill>
              <a:srgbClr val="E3C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5042151" y="0"/>
              <a:ext cx="1424211" cy="1261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eiryo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Model</a:t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3368741" y="0"/>
              <a:ext cx="1424211" cy="4203939"/>
            </a:xfrm>
            <a:prstGeom prst="roundRect">
              <a:avLst>
                <a:gd fmla="val 10000" name="adj"/>
              </a:avLst>
            </a:prstGeom>
            <a:solidFill>
              <a:srgbClr val="E3C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3368741" y="0"/>
              <a:ext cx="1424211" cy="1261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eiryo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Data Processor</a:t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695331" y="0"/>
              <a:ext cx="1424211" cy="4203939"/>
            </a:xfrm>
            <a:prstGeom prst="roundRect">
              <a:avLst>
                <a:gd fmla="val 10000" name="adj"/>
              </a:avLst>
            </a:prstGeom>
            <a:solidFill>
              <a:srgbClr val="E3C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1695331" y="0"/>
              <a:ext cx="1424211" cy="1261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eiryo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Data Manager</a:t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1922" y="0"/>
              <a:ext cx="1424211" cy="4203939"/>
            </a:xfrm>
            <a:prstGeom prst="roundRect">
              <a:avLst>
                <a:gd fmla="val 10000" name="adj"/>
              </a:avLst>
            </a:prstGeom>
            <a:solidFill>
              <a:srgbClr val="E3CD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21922" y="0"/>
              <a:ext cx="1424211" cy="1261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Meiryo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Data Source</a:t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46521" y="1978761"/>
              <a:ext cx="1245991" cy="622995"/>
            </a:xfrm>
            <a:prstGeom prst="roundRect">
              <a:avLst>
                <a:gd fmla="val 10000" name="adj"/>
              </a:avLst>
            </a:prstGeom>
            <a:solidFill>
              <a:srgbClr val="B0397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164768" y="1997008"/>
              <a:ext cx="1209497" cy="586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Meiryo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Movie Lens Zip File</a:t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 rot="47961">
              <a:off x="1392493" y="2279796"/>
              <a:ext cx="412176" cy="2667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8C2B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 txBox="1"/>
            <p:nvPr/>
          </p:nvSpPr>
          <p:spPr>
            <a:xfrm rot="47961">
              <a:off x="1588277" y="2282829"/>
              <a:ext cx="20608" cy="20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eiryo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804649" y="1984511"/>
              <a:ext cx="1245991" cy="622995"/>
            </a:xfrm>
            <a:prstGeom prst="roundRect">
              <a:avLst>
                <a:gd fmla="val 10000" name="adj"/>
              </a:avLst>
            </a:prstGeom>
            <a:solidFill>
              <a:srgbClr val="B0397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1822896" y="2002758"/>
              <a:ext cx="1209497" cy="586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Meiryo"/>
                <a:buNone/>
              </a:pPr>
              <a:r>
                <a:rPr lang="en-US" sz="900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Extract</a:t>
              </a:r>
              <a:r>
                <a:rPr b="0" i="0" lang="en-US" sz="9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 data</a:t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 rot="-47304">
              <a:off x="3050621" y="2279796"/>
              <a:ext cx="417907" cy="2667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9F3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 txBox="1"/>
            <p:nvPr/>
          </p:nvSpPr>
          <p:spPr>
            <a:xfrm rot="-47304">
              <a:off x="3249127" y="2282686"/>
              <a:ext cx="20895" cy="20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eiryo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468509" y="1978761"/>
              <a:ext cx="1245991" cy="622995"/>
            </a:xfrm>
            <a:prstGeom prst="roundRect">
              <a:avLst>
                <a:gd fmla="val 10000" name="adj"/>
              </a:avLst>
            </a:prstGeom>
            <a:solidFill>
              <a:srgbClr val="B0397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3486756" y="1997008"/>
              <a:ext cx="1209497" cy="586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Meiryo"/>
                <a:buNone/>
              </a:pPr>
              <a:r>
                <a:rPr lang="en-US" sz="900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Process</a:t>
              </a:r>
              <a:r>
                <a:rPr b="0" i="0" lang="en-US" sz="9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 data</a:t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3531607">
              <a:off x="4514027" y="1921574"/>
              <a:ext cx="830341" cy="2667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9F3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 rot="-3531607">
              <a:off x="4908439" y="1914152"/>
              <a:ext cx="41517" cy="41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eiryo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143895" y="1268066"/>
              <a:ext cx="1245991" cy="622995"/>
            </a:xfrm>
            <a:prstGeom prst="roundRect">
              <a:avLst>
                <a:gd fmla="val 10000" name="adj"/>
              </a:avLst>
            </a:prstGeom>
            <a:solidFill>
              <a:srgbClr val="B0397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5162142" y="1286313"/>
              <a:ext cx="1209497" cy="586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Meiryo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Test Model</a:t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-45426">
              <a:off x="6389867" y="1563351"/>
              <a:ext cx="435175" cy="2667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9F3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 rot="-45426">
              <a:off x="6596576" y="1565809"/>
              <a:ext cx="21758" cy="21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eiryo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825024" y="1262315"/>
              <a:ext cx="1245991" cy="622995"/>
            </a:xfrm>
            <a:prstGeom prst="roundRect">
              <a:avLst>
                <a:gd fmla="val 10000" name="adj"/>
              </a:avLst>
            </a:prstGeom>
            <a:solidFill>
              <a:srgbClr val="B0397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6843271" y="1280562"/>
              <a:ext cx="1209497" cy="586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Meiryo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Score Model</a:t>
              </a:r>
              <a:endParaRPr b="0" i="0" sz="9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3593371">
              <a:off x="4509797" y="2632269"/>
              <a:ext cx="821555" cy="2667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9F3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 txBox="1"/>
            <p:nvPr/>
          </p:nvSpPr>
          <p:spPr>
            <a:xfrm rot="3593371">
              <a:off x="4900037" y="2625067"/>
              <a:ext cx="41077" cy="41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eiryo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126650" y="2689456"/>
              <a:ext cx="1245991" cy="622995"/>
            </a:xfrm>
            <a:prstGeom prst="roundRect">
              <a:avLst>
                <a:gd fmla="val 10000" name="adj"/>
              </a:avLst>
            </a:prstGeom>
            <a:solidFill>
              <a:srgbClr val="B0397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5144897" y="2707703"/>
              <a:ext cx="1209497" cy="586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Meiryo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Train Model</a:t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-1308204">
              <a:off x="6291464" y="2566134"/>
              <a:ext cx="2269551" cy="2667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9F3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 txBox="1"/>
            <p:nvPr/>
          </p:nvSpPr>
          <p:spPr>
            <a:xfrm rot="-1308204">
              <a:off x="7369501" y="2522733"/>
              <a:ext cx="113477" cy="1134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eiryo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8479838" y="1846492"/>
              <a:ext cx="1245991" cy="622995"/>
            </a:xfrm>
            <a:prstGeom prst="roundRect">
              <a:avLst>
                <a:gd fmla="val 10000" name="adj"/>
              </a:avLst>
            </a:prstGeom>
            <a:solidFill>
              <a:srgbClr val="B0397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8498085" y="1864739"/>
              <a:ext cx="1209497" cy="586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Meiryo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Recommend Movie for User</a:t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32879">
              <a:off x="6372594" y="2997693"/>
              <a:ext cx="2107292" cy="2667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9F3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 txBox="1"/>
            <p:nvPr/>
          </p:nvSpPr>
          <p:spPr>
            <a:xfrm rot="32879">
              <a:off x="7373557" y="2958348"/>
              <a:ext cx="105364" cy="105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eiryo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8479838" y="2709609"/>
              <a:ext cx="1245991" cy="622995"/>
            </a:xfrm>
            <a:prstGeom prst="roundRect">
              <a:avLst>
                <a:gd fmla="val 10000" name="adj"/>
              </a:avLst>
            </a:prstGeom>
            <a:solidFill>
              <a:srgbClr val="B0397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8498085" y="2727856"/>
              <a:ext cx="1209497" cy="586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Meiryo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Recommend Similar Movies by Movie</a:t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1135082">
              <a:off x="6312480" y="3348714"/>
              <a:ext cx="2227519" cy="2667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9F32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 txBox="1"/>
            <p:nvPr/>
          </p:nvSpPr>
          <p:spPr>
            <a:xfrm rot="1135082">
              <a:off x="7370552" y="3306363"/>
              <a:ext cx="111375" cy="111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Meiryo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479838" y="3411651"/>
              <a:ext cx="1245991" cy="622995"/>
            </a:xfrm>
            <a:prstGeom prst="roundRect">
              <a:avLst>
                <a:gd fmla="val 10000" name="adj"/>
              </a:avLst>
            </a:prstGeom>
            <a:solidFill>
              <a:srgbClr val="B03977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8498085" y="3429898"/>
              <a:ext cx="1209497" cy="586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Meiryo"/>
                <a:buNone/>
              </a:pPr>
              <a:r>
                <a:rPr b="0" i="0" lang="en-US" sz="9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Predict Movie Ratings by User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849cb04ae_1_0"/>
          <p:cNvSpPr txBox="1"/>
          <p:nvPr>
            <p:ph type="title"/>
          </p:nvPr>
        </p:nvSpPr>
        <p:spPr>
          <a:xfrm>
            <a:off x="642918" y="705113"/>
            <a:ext cx="3411900" cy="51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</a:pPr>
            <a:r>
              <a:rPr lang="en-US"/>
              <a:t>GitHub Repository</a:t>
            </a:r>
            <a:endParaRPr/>
          </a:p>
        </p:txBody>
      </p:sp>
      <p:pic>
        <p:nvPicPr>
          <p:cNvPr id="191" name="Google Shape;191;gc849cb04ae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550" y="0"/>
            <a:ext cx="7302025" cy="69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eiryo"/>
              <a:buNone/>
            </a:pPr>
            <a:r>
              <a:rPr lang="en-US"/>
              <a:t>GitHub Project Structure</a:t>
            </a:r>
            <a:endParaRPr/>
          </a:p>
        </p:txBody>
      </p:sp>
      <p:pic>
        <p:nvPicPr>
          <p:cNvPr id="197" name="Google Shape;19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4052" y="152400"/>
            <a:ext cx="5058425" cy="64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4456113" y="31750"/>
            <a:ext cx="0" cy="1588"/>
          </a:xfrm>
          <a:custGeom>
            <a:rect b="b" l="l" r="r" t="t"/>
            <a:pathLst>
              <a:path extrusionOk="0" h="2" w="2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cap="flat" cmpd="sng" w="9525">
            <a:solidFill>
              <a:srgbClr val="30466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7"/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Microphone with stage lights" id="207" name="Google Shape;207;p7"/>
          <p:cNvPicPr preferRelativeResize="0"/>
          <p:nvPr/>
        </p:nvPicPr>
        <p:blipFill rotWithShape="1">
          <a:blip r:embed="rId3">
            <a:alphaModFix/>
          </a:blip>
          <a:srcRect b="0" l="0" r="1781" t="0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/>
          <p:nvPr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0" name="Google Shape;210;p7"/>
          <p:cNvSpPr txBox="1"/>
          <p:nvPr>
            <p:ph type="title"/>
          </p:nvPr>
        </p:nvSpPr>
        <p:spPr>
          <a:xfrm>
            <a:off x="7973503" y="1709530"/>
            <a:ext cx="3754671" cy="25285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b="0" lang="en-US" cap="none">
                <a:solidFill>
                  <a:schemeClr val="lt1"/>
                </a:solidFill>
              </a:rPr>
              <a:t>DEMO</a:t>
            </a: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gc669023b58_0_0" title="MovieRecommender_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7973"/>
            <a:ext cx="12191999" cy="604205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6" name="Google Shape;226;p9"/>
          <p:cNvSpPr txBox="1"/>
          <p:nvPr>
            <p:ph type="title"/>
          </p:nvPr>
        </p:nvSpPr>
        <p:spPr>
          <a:xfrm>
            <a:off x="1535371" y="1044054"/>
            <a:ext cx="10013709" cy="103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eiryo"/>
              <a:buNone/>
            </a:pPr>
            <a:r>
              <a:rPr lang="en-US">
                <a:solidFill>
                  <a:schemeClr val="lt1"/>
                </a:solidFill>
              </a:rPr>
              <a:t>Future Work</a:t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8" name="Google Shape;228;p9"/>
          <p:cNvSpPr/>
          <p:nvPr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29" name="Google Shape;229;p9"/>
          <p:cNvGrpSpPr/>
          <p:nvPr/>
        </p:nvGrpSpPr>
        <p:grpSpPr>
          <a:xfrm>
            <a:off x="1933519" y="3015864"/>
            <a:ext cx="9396000" cy="3101506"/>
            <a:chOff x="219543" y="128040"/>
            <a:chExt cx="9396000" cy="3101506"/>
          </a:xfrm>
        </p:grpSpPr>
        <p:sp>
          <p:nvSpPr>
            <p:cNvPr id="230" name="Google Shape;230;p9"/>
            <p:cNvSpPr/>
            <p:nvPr/>
          </p:nvSpPr>
          <p:spPr>
            <a:xfrm>
              <a:off x="1623543" y="128040"/>
              <a:ext cx="1512000" cy="1512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219543" y="1773405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 txBox="1"/>
            <p:nvPr/>
          </p:nvSpPr>
          <p:spPr>
            <a:xfrm>
              <a:off x="219543" y="1773405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Create Live Movie-Rating Database</a:t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219543" y="2483435"/>
              <a:ext cx="4320000" cy="746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 txBox="1"/>
            <p:nvPr/>
          </p:nvSpPr>
          <p:spPr>
            <a:xfrm>
              <a:off x="219543" y="2483435"/>
              <a:ext cx="4320000" cy="746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eiryo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Users can add themselves to database</a:t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6699543" y="128040"/>
              <a:ext cx="1512000" cy="1512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5295543" y="1773405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 txBox="1"/>
            <p:nvPr/>
          </p:nvSpPr>
          <p:spPr>
            <a:xfrm>
              <a:off x="5295543" y="1773405"/>
              <a:ext cx="43200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Create a Website</a:t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5295543" y="2483435"/>
              <a:ext cx="4320000" cy="746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 txBox="1"/>
            <p:nvPr/>
          </p:nvSpPr>
          <p:spPr>
            <a:xfrm>
              <a:off x="5295543" y="2483435"/>
              <a:ext cx="4320000" cy="746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eiryo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Separate frontend and backend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jiVTI">
  <a:themeElements>
    <a:clrScheme name="AnalogousFromDarkSeedLeftStep">
      <a:dk1>
        <a:srgbClr val="000000"/>
      </a:dk1>
      <a:lt1>
        <a:srgbClr val="FFFFFF"/>
      </a:lt1>
      <a:dk2>
        <a:srgbClr val="32231C"/>
      </a:dk2>
      <a:lt2>
        <a:srgbClr val="E5E2E8"/>
      </a:lt2>
      <a:accent1>
        <a:srgbClr val="74AF45"/>
      </a:accent1>
      <a:accent2>
        <a:srgbClr val="99A938"/>
      </a:accent2>
      <a:accent3>
        <a:srgbClr val="BC9D4A"/>
      </a:accent3>
      <a:accent4>
        <a:srgbClr val="B1603B"/>
      </a:accent4>
      <a:accent5>
        <a:srgbClr val="C34D59"/>
      </a:accent5>
      <a:accent6>
        <a:srgbClr val="B13B79"/>
      </a:accent6>
      <a:hlink>
        <a:srgbClr val="BF473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2021-03-14T18:05:53Z</dcterms:created>
  <dc:creator>Priyanka Bijlani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2021-03-14T18:05:53Z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2ea5a070-27bc-40ec-9cf1-733dda9cc8b3</vt:lpwstr>
  </property>
  <property fmtid="{D5CDD505-2E9C-101B-9397-08002B2CF9AE}" pid="8" name="MSIP_Label_f42aa342-8706-4288-bd11-ebb85995028c_ContentBits">
    <vt:lpwstr>0</vt:lpwstr>
  </property>
</Properties>
</file>