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h1+keaUX+snkkv9j43Yd7j/N2c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A81A46-F17D-43FD-995C-1096921317D5}">
  <a:tblStyle styleId="{2EA81A46-F17D-43FD-995C-1096921317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2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4.xml"/><Relationship Id="rId44" Type="http://schemas.openxmlformats.org/officeDocument/2006/relationships/font" Target="fonts/Nunito-bold.fntdata"/><Relationship Id="rId21" Type="http://schemas.openxmlformats.org/officeDocument/2006/relationships/slide" Target="slides/slide13.xml"/><Relationship Id="rId43" Type="http://schemas.openxmlformats.org/officeDocument/2006/relationships/font" Target="fonts/Nunito-regular.fntdata"/><Relationship Id="rId24" Type="http://schemas.openxmlformats.org/officeDocument/2006/relationships/slide" Target="slides/slide16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5.xml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customschemas.google.com/relationships/presentationmetadata" Target="meta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Roboto-regular.fntdata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c6a9df7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c6a9df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6c6a9df7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6c6a9df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6c6a9df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86c6a9df7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54cdef7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854cdef7d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6c6a9df7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6c6a9df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c6a9df77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c6a9df7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6c6a9df77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6c6a9df7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c6a9df77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c6a9df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6c6a9df77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86c6a9df7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54cdef7d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854cdef7d6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c3fd543f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c3fd543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680616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86806166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7f1f85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87f1f857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6806166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868061664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7f1f857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87f1f857b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6806166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868061664b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7f1f857b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7f1f857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8504228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185042288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87f1f857b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87f1f857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1790bf914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1790bf91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1790bf91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1790bf9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/>
          <p:nvPr/>
        </p:nvSpPr>
        <p:spPr>
          <a:xfrm>
            <a:off x="547181" y="1761846"/>
            <a:ext cx="11097638" cy="3334311"/>
          </a:xfrm>
          <a:prstGeom prst="frame">
            <a:avLst>
              <a:gd fmla="val 241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3"/>
          <p:cNvSpPr/>
          <p:nvPr>
            <p:ph idx="2" type="pic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4"/>
          <p:cNvSpPr/>
          <p:nvPr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64"/>
          <p:cNvGrpSpPr/>
          <p:nvPr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46" name="Google Shape;46;p64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4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4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4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4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4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4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4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64"/>
          <p:cNvSpPr/>
          <p:nvPr>
            <p:ph idx="2" type="pic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64"/>
          <p:cNvSpPr txBox="1"/>
          <p:nvPr>
            <p:ph idx="1" type="body"/>
          </p:nvPr>
        </p:nvSpPr>
        <p:spPr>
          <a:xfrm>
            <a:off x="771525" y="339509"/>
            <a:ext cx="6543675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 Layout">
  <p:cSld name="31_Images &amp;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6"/>
          <p:cNvSpPr/>
          <p:nvPr/>
        </p:nvSpPr>
        <p:spPr>
          <a:xfrm>
            <a:off x="8582684" y="1894646"/>
            <a:ext cx="3609315" cy="3068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6"/>
          <p:cNvSpPr/>
          <p:nvPr>
            <p:ph idx="2" type="pic"/>
          </p:nvPr>
        </p:nvSpPr>
        <p:spPr>
          <a:xfrm>
            <a:off x="4697013" y="52057"/>
            <a:ext cx="6847888" cy="67538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Image slide layout">
  <p:cSld name="12_Image slide layou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7"/>
          <p:cNvGrpSpPr/>
          <p:nvPr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2" name="Google Shape;62;p67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7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67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5" name="Google Shape;65;p67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67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" name="Google Shape;67;p67"/>
          <p:cNvSpPr/>
          <p:nvPr>
            <p:ph idx="2" type="pic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6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Images &amp; Contents">
  <p:cSld name="26_Images &amp; Conten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8"/>
          <p:cNvSpPr/>
          <p:nvPr>
            <p:ph idx="2" type="pic"/>
          </p:nvPr>
        </p:nvSpPr>
        <p:spPr>
          <a:xfrm>
            <a:off x="4637014" y="0"/>
            <a:ext cx="75549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 slide layout">
  <p:cSld name="9_Image slide layou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9"/>
          <p:cNvSpPr/>
          <p:nvPr/>
        </p:nvSpPr>
        <p:spPr>
          <a:xfrm>
            <a:off x="2" y="0"/>
            <a:ext cx="8582025" cy="6858000"/>
          </a:xfrm>
          <a:custGeom>
            <a:rect b="b" l="l" r="r" t="t"/>
            <a:pathLst>
              <a:path extrusionOk="0" h="6858000" w="8582025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9"/>
          <p:cNvSpPr/>
          <p:nvPr>
            <p:ph idx="2" type="pic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9"/>
          <p:cNvSpPr/>
          <p:nvPr>
            <p:ph idx="3" type="pic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9"/>
          <p:cNvSpPr/>
          <p:nvPr>
            <p:ph idx="4" type="pic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69"/>
          <p:cNvSpPr/>
          <p:nvPr>
            <p:ph idx="5" type="pic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73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3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3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3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3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3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 slide layout">
  <p:cSld name="10_Image slide layou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/>
          <p:nvPr>
            <p:ph idx="2" type="pic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3" name="Google Shape;9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6952" y="2305190"/>
            <a:ext cx="4038095" cy="2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Image slide layout">
  <p:cSld name="11_Image slide layout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6"/>
          <p:cNvSpPr/>
          <p:nvPr>
            <p:ph idx="2" type="pic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6" name="Google Shape;96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8381" y="2276619"/>
            <a:ext cx="4095238" cy="2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/>
          <p:nvPr/>
        </p:nvSpPr>
        <p:spPr>
          <a:xfrm>
            <a:off x="642938" y="514350"/>
            <a:ext cx="10906125" cy="2990850"/>
          </a:xfrm>
          <a:prstGeom prst="frame">
            <a:avLst>
              <a:gd fmla="val 255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3"/>
          <p:cNvSpPr/>
          <p:nvPr>
            <p:ph idx="2" type="pic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" name="Google Shape;12;p53"/>
          <p:cNvSpPr/>
          <p:nvPr>
            <p:ph idx="3" type="pic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" name="Google Shape;13;p53"/>
          <p:cNvSpPr/>
          <p:nvPr>
            <p:ph idx="4" type="pic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" name="Google Shape;14;p53"/>
          <p:cNvSpPr/>
          <p:nvPr>
            <p:ph idx="5" type="pic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/>
          <p:nvPr>
            <p:ph idx="2" type="pic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" name="Google Shape;19;p57"/>
          <p:cNvSpPr/>
          <p:nvPr>
            <p:ph idx="3" type="pic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57"/>
          <p:cNvSpPr/>
          <p:nvPr>
            <p:ph idx="4" type="pic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/>
          <p:nvPr>
            <p:ph idx="2" type="pic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8"/>
          <p:cNvSpPr/>
          <p:nvPr>
            <p:ph idx="3" type="pic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58"/>
          <p:cNvSpPr/>
          <p:nvPr>
            <p:ph idx="4" type="pic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58"/>
          <p:cNvSpPr/>
          <p:nvPr/>
        </p:nvSpPr>
        <p:spPr>
          <a:xfrm>
            <a:off x="-1" y="0"/>
            <a:ext cx="3400425" cy="3312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/>
          <p:nvPr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9"/>
          <p:cNvSpPr/>
          <p:nvPr>
            <p:ph idx="2" type="pic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59"/>
          <p:cNvSpPr/>
          <p:nvPr>
            <p:ph idx="3" type="pic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59"/>
          <p:cNvSpPr/>
          <p:nvPr>
            <p:ph idx="4" type="pic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59"/>
          <p:cNvSpPr/>
          <p:nvPr>
            <p:ph idx="5" type="pic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slide layout">
  <p:cSld name="8_Image slide layou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1"/>
          <p:cNvSpPr/>
          <p:nvPr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1"/>
          <p:cNvSpPr/>
          <p:nvPr>
            <p:ph idx="2" type="pic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" name="Google Shape;37;p61"/>
          <p:cNvSpPr/>
          <p:nvPr>
            <p:ph idx="3" type="pic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8" name="Google Shape;38;p61"/>
          <p:cNvSpPr/>
          <p:nvPr>
            <p:ph idx="4" type="pic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8.jpg"/><Relationship Id="rId9" Type="http://schemas.openxmlformats.org/officeDocument/2006/relationships/image" Target="../media/image54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6.png"/><Relationship Id="rId8" Type="http://schemas.openxmlformats.org/officeDocument/2006/relationships/image" Target="../media/image5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35.png"/><Relationship Id="rId5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-148" y="1637605"/>
            <a:ext cx="12192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Batch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Integration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2399515" y="392078"/>
            <a:ext cx="7463623" cy="6033872"/>
            <a:chOff x="2399515" y="144428"/>
            <a:chExt cx="7463623" cy="6033872"/>
          </a:xfrm>
        </p:grpSpPr>
        <p:sp>
          <p:nvSpPr>
            <p:cNvPr id="105" name="Google Shape;105;p1"/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rect b="b" l="l" r="r" t="t"/>
              <a:pathLst>
                <a:path extrusionOk="0" h="1445239" w="4972050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1"/>
            <p:cNvGrpSpPr/>
            <p:nvPr/>
          </p:nvGrpSpPr>
          <p:grpSpPr>
            <a:xfrm>
              <a:off x="2399515" y="144428"/>
              <a:ext cx="7463623" cy="6033872"/>
              <a:chOff x="2399515" y="144428"/>
              <a:chExt cx="7463623" cy="6033872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rect b="b" l="l" r="r" t="t"/>
                <a:pathLst>
                  <a:path extrusionOk="0" h="1445239" w="4972050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6c6a9df77_0_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226" name="Google Shape;226;g186c6a9df77_0_3"/>
          <p:cNvSpPr txBox="1"/>
          <p:nvPr/>
        </p:nvSpPr>
        <p:spPr>
          <a:xfrm>
            <a:off x="309725" y="1696075"/>
            <a:ext cx="11724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accent1"/>
                </a:solidFill>
              </a:rPr>
              <a:t>Lightweight open source framework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Používa sa na dávkové spracovanie vykonávaním série úloh. Umožňuje spracovávať hromadné údaje transakčným spôsobom a vykonávať každodenné činnosti s presnosťou a rýchlosťou.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accent1"/>
                </a:solidFill>
              </a:rPr>
              <a:t>Batch </a:t>
            </a:r>
            <a:r>
              <a:rPr b="1" lang="en-US" sz="1900">
                <a:solidFill>
                  <a:schemeClr val="accent1"/>
                </a:solidFill>
              </a:rPr>
              <a:t>processing</a:t>
            </a:r>
            <a:r>
              <a:rPr b="1" lang="en-US" sz="1900">
                <a:solidFill>
                  <a:schemeClr val="accent1"/>
                </a:solidFill>
              </a:rPr>
              <a:t> (dávkové spracovanie)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Metóda automatického spúšťania softvérových programov inak nazvaných úlohy v batchoch (dávkach).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accent1"/>
                </a:solidFill>
              </a:rPr>
              <a:t>Kedy používať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Načítanie a spracovanie veľkého množstva dát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Súbežné a masívne paralelné spracovanie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Podnikové spracovanie riadené správami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Plánované a opakované spracovania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…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6c6a9df77_0_7"/>
          <p:cNvSpPr txBox="1"/>
          <p:nvPr>
            <p:ph idx="1" type="body"/>
          </p:nvPr>
        </p:nvSpPr>
        <p:spPr>
          <a:xfrm>
            <a:off x="323529" y="339509"/>
            <a:ext cx="11573100" cy="16347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Prečo používať a na čo dávať  pozor?</a:t>
            </a:r>
            <a:endParaRPr/>
          </a:p>
        </p:txBody>
      </p:sp>
      <p:sp>
        <p:nvSpPr>
          <p:cNvPr id="232" name="Google Shape;232;g186c6a9df77_0_7"/>
          <p:cNvSpPr txBox="1"/>
          <p:nvPr/>
        </p:nvSpPr>
        <p:spPr>
          <a:xfrm>
            <a:off x="484325" y="3156000"/>
            <a:ext cx="52644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Reštartovateľnosť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Možnosť použiť rôzne readers a writers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Chunk Processing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Paralelne spracovanie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3" name="Google Shape;233;g186c6a9df77_0_7"/>
          <p:cNvSpPr txBox="1"/>
          <p:nvPr/>
        </p:nvSpPr>
        <p:spPr>
          <a:xfrm>
            <a:off x="6240200" y="3156000"/>
            <a:ext cx="52644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Exception handling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Dostatok pamäte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Stress test aplikácie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Paralelne spracovanie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g186c6a9df77_0_7"/>
          <p:cNvSpPr/>
          <p:nvPr/>
        </p:nvSpPr>
        <p:spPr>
          <a:xfrm rot="5400000">
            <a:off x="4739525" y="4165198"/>
            <a:ext cx="2076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6c6a9df77_0_18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Vlastnosti Spring Batchu?</a:t>
            </a:r>
            <a:endParaRPr/>
          </a:p>
        </p:txBody>
      </p:sp>
      <p:sp>
        <p:nvSpPr>
          <p:cNvPr id="240" name="Google Shape;240;g186c6a9df77_0_18"/>
          <p:cNvSpPr/>
          <p:nvPr/>
        </p:nvSpPr>
        <p:spPr>
          <a:xfrm>
            <a:off x="0" y="4904709"/>
            <a:ext cx="12192000" cy="195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86c6a9df77_0_18"/>
          <p:cNvSpPr/>
          <p:nvPr/>
        </p:nvSpPr>
        <p:spPr>
          <a:xfrm>
            <a:off x="3633019" y="2215977"/>
            <a:ext cx="576000" cy="51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86c6a9df77_0_18"/>
          <p:cNvSpPr txBox="1"/>
          <p:nvPr/>
        </p:nvSpPr>
        <p:spPr>
          <a:xfrm>
            <a:off x="3686055" y="2272147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186c6a9df77_0_18"/>
          <p:cNvGrpSpPr/>
          <p:nvPr/>
        </p:nvGrpSpPr>
        <p:grpSpPr>
          <a:xfrm>
            <a:off x="708919" y="2132855"/>
            <a:ext cx="2880101" cy="678727"/>
            <a:chOff x="803637" y="3362835"/>
            <a:chExt cx="2272807" cy="678727"/>
          </a:xfrm>
        </p:grpSpPr>
        <p:sp>
          <p:nvSpPr>
            <p:cNvPr id="244" name="Google Shape;244;g186c6a9df77_0_18"/>
            <p:cNvSpPr txBox="1"/>
            <p:nvPr/>
          </p:nvSpPr>
          <p:spPr>
            <a:xfrm>
              <a:off x="803644" y="3579862"/>
              <a:ext cx="227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Pre zmenu poradia spracovnia stačí zmeniť XML súbor</a:t>
              </a:r>
              <a:r>
                <a:rPr lang="en-US" sz="1200">
                  <a:solidFill>
                    <a:srgbClr val="3F3F3F"/>
                  </a:solidFill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86c6a9df77_0_18"/>
            <p:cNvSpPr txBox="1"/>
            <p:nvPr/>
          </p:nvSpPr>
          <p:spPr>
            <a:xfrm>
              <a:off x="803637" y="3362835"/>
              <a:ext cx="227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Flexibilita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186c6a9df77_0_18"/>
          <p:cNvSpPr/>
          <p:nvPr/>
        </p:nvSpPr>
        <p:spPr>
          <a:xfrm>
            <a:off x="3633019" y="3110849"/>
            <a:ext cx="576000" cy="51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86c6a9df77_0_18"/>
          <p:cNvSpPr txBox="1"/>
          <p:nvPr/>
        </p:nvSpPr>
        <p:spPr>
          <a:xfrm>
            <a:off x="3633025" y="3167025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186c6a9df77_0_18"/>
          <p:cNvGrpSpPr/>
          <p:nvPr/>
        </p:nvGrpSpPr>
        <p:grpSpPr>
          <a:xfrm>
            <a:off x="708842" y="3009727"/>
            <a:ext cx="2879865" cy="678727"/>
            <a:chOff x="803638" y="3362835"/>
            <a:chExt cx="2272800" cy="678727"/>
          </a:xfrm>
        </p:grpSpPr>
        <p:sp>
          <p:nvSpPr>
            <p:cNvPr id="249" name="Google Shape;249;g186c6a9df77_0_18"/>
            <p:cNvSpPr txBox="1"/>
            <p:nvPr/>
          </p:nvSpPr>
          <p:spPr>
            <a:xfrm>
              <a:off x="803638" y="3579862"/>
              <a:ext cx="227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Otestovať každý krok bez ovplyvnenia iných krokov.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86c6a9df77_0_18"/>
            <p:cNvSpPr txBox="1"/>
            <p:nvPr/>
          </p:nvSpPr>
          <p:spPr>
            <a:xfrm>
              <a:off x="803638" y="3362835"/>
              <a:ext cx="227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Udržiavateľnosť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g186c6a9df77_0_18"/>
          <p:cNvSpPr/>
          <p:nvPr/>
        </p:nvSpPr>
        <p:spPr>
          <a:xfrm>
            <a:off x="3633019" y="3969719"/>
            <a:ext cx="576000" cy="51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86c6a9df77_0_18"/>
          <p:cNvSpPr txBox="1"/>
          <p:nvPr/>
        </p:nvSpPr>
        <p:spPr>
          <a:xfrm>
            <a:off x="3633100" y="4025900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186c6a9df77_0_18"/>
          <p:cNvGrpSpPr/>
          <p:nvPr/>
        </p:nvGrpSpPr>
        <p:grpSpPr>
          <a:xfrm>
            <a:off x="708842" y="3886598"/>
            <a:ext cx="2879865" cy="678727"/>
            <a:chOff x="803639" y="3362835"/>
            <a:chExt cx="2272800" cy="678727"/>
          </a:xfrm>
        </p:grpSpPr>
        <p:sp>
          <p:nvSpPr>
            <p:cNvPr id="254" name="Google Shape;254;g186c6a9df77_0_18"/>
            <p:cNvSpPr txBox="1"/>
            <p:nvPr/>
          </p:nvSpPr>
          <p:spPr>
            <a:xfrm>
              <a:off x="803639" y="3579862"/>
              <a:ext cx="227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Možnosť spustiť úlohu rôznymi spôsobmi.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86c6a9df77_0_18"/>
            <p:cNvSpPr txBox="1"/>
            <p:nvPr/>
          </p:nvSpPr>
          <p:spPr>
            <a:xfrm>
              <a:off x="803639" y="3362835"/>
              <a:ext cx="227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Viacero spôsobov spustenia práce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186c6a9df77_0_18"/>
          <p:cNvSpPr/>
          <p:nvPr/>
        </p:nvSpPr>
        <p:spPr>
          <a:xfrm>
            <a:off x="7971430" y="2215977"/>
            <a:ext cx="576000" cy="51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86c6a9df77_0_18"/>
          <p:cNvSpPr txBox="1"/>
          <p:nvPr/>
        </p:nvSpPr>
        <p:spPr>
          <a:xfrm>
            <a:off x="8024466" y="2272147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g186c6a9df77_0_18"/>
          <p:cNvGrpSpPr/>
          <p:nvPr/>
        </p:nvGrpSpPr>
        <p:grpSpPr>
          <a:xfrm>
            <a:off x="8587159" y="2132855"/>
            <a:ext cx="2880100" cy="678727"/>
            <a:chOff x="803640" y="3362835"/>
            <a:chExt cx="2063700" cy="678727"/>
          </a:xfrm>
        </p:grpSpPr>
        <p:sp>
          <p:nvSpPr>
            <p:cNvPr id="259" name="Google Shape;259;g186c6a9df77_0_18"/>
            <p:cNvSpPr txBox="1"/>
            <p:nvPr/>
          </p:nvSpPr>
          <p:spPr>
            <a:xfrm>
              <a:off x="803640" y="3579862"/>
              <a:ext cx="206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Možno upraviť pomocou portioning techniques.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86c6a9df77_0_18"/>
            <p:cNvSpPr txBox="1"/>
            <p:nvPr/>
          </p:nvSpPr>
          <p:spPr>
            <a:xfrm>
              <a:off x="803640" y="3362835"/>
              <a:ext cx="2063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Škálovateľnosť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186c6a9df77_0_18"/>
          <p:cNvSpPr/>
          <p:nvPr/>
        </p:nvSpPr>
        <p:spPr>
          <a:xfrm>
            <a:off x="7971430" y="3110849"/>
            <a:ext cx="576000" cy="51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86c6a9df77_0_18"/>
          <p:cNvSpPr txBox="1"/>
          <p:nvPr/>
        </p:nvSpPr>
        <p:spPr>
          <a:xfrm>
            <a:off x="7971527" y="3167025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g186c6a9df77_0_18"/>
          <p:cNvGrpSpPr/>
          <p:nvPr/>
        </p:nvGrpSpPr>
        <p:grpSpPr>
          <a:xfrm>
            <a:off x="8587159" y="3009727"/>
            <a:ext cx="2880100" cy="678727"/>
            <a:chOff x="803640" y="3362835"/>
            <a:chExt cx="2063700" cy="678727"/>
          </a:xfrm>
        </p:grpSpPr>
        <p:sp>
          <p:nvSpPr>
            <p:cNvPr id="264" name="Google Shape;264;g186c6a9df77_0_18"/>
            <p:cNvSpPr txBox="1"/>
            <p:nvPr/>
          </p:nvSpPr>
          <p:spPr>
            <a:xfrm>
              <a:off x="803640" y="3579862"/>
              <a:ext cx="206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Možnosť reštartu úlohy, od bodu, kde zlyhala aplikácia.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86c6a9df77_0_18"/>
            <p:cNvSpPr txBox="1"/>
            <p:nvPr/>
          </p:nvSpPr>
          <p:spPr>
            <a:xfrm>
              <a:off x="803640" y="3362835"/>
              <a:ext cx="2063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Spoľahlivosť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186c6a9df77_0_18"/>
          <p:cNvGrpSpPr/>
          <p:nvPr/>
        </p:nvGrpSpPr>
        <p:grpSpPr>
          <a:xfrm>
            <a:off x="4372951" y="1747725"/>
            <a:ext cx="3427971" cy="4780521"/>
            <a:chOff x="4372951" y="1747725"/>
            <a:chExt cx="3427971" cy="4780521"/>
          </a:xfrm>
        </p:grpSpPr>
        <p:grpSp>
          <p:nvGrpSpPr>
            <p:cNvPr id="267" name="Google Shape;267;g186c6a9df77_0_18"/>
            <p:cNvGrpSpPr/>
            <p:nvPr/>
          </p:nvGrpSpPr>
          <p:grpSpPr>
            <a:xfrm>
              <a:off x="5047271" y="4901706"/>
              <a:ext cx="2058524" cy="1626540"/>
              <a:chOff x="3468950" y="4901704"/>
              <a:chExt cx="2058524" cy="1626540"/>
            </a:xfrm>
          </p:grpSpPr>
          <p:sp>
            <p:nvSpPr>
              <p:cNvPr id="268" name="Google Shape;268;g186c6a9df77_0_18"/>
              <p:cNvSpPr/>
              <p:nvPr/>
            </p:nvSpPr>
            <p:spPr>
              <a:xfrm>
                <a:off x="3768393" y="5031845"/>
                <a:ext cx="1617394" cy="1496399"/>
              </a:xfrm>
              <a:custGeom>
                <a:rect b="b" l="l" r="r" t="t"/>
                <a:pathLst>
                  <a:path extrusionOk="0" h="994285" w="1336689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g186c6a9df77_0_18"/>
              <p:cNvSpPr/>
              <p:nvPr/>
            </p:nvSpPr>
            <p:spPr>
              <a:xfrm flipH="1" rot="3110006">
                <a:off x="3717722" y="5218467"/>
                <a:ext cx="126521" cy="694312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86c6a9df77_0_18"/>
              <p:cNvSpPr/>
              <p:nvPr/>
            </p:nvSpPr>
            <p:spPr>
              <a:xfrm rot="1871098">
                <a:off x="3899585" y="4959450"/>
                <a:ext cx="417860" cy="698111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86c6a9df77_0_18"/>
              <p:cNvSpPr/>
              <p:nvPr/>
            </p:nvSpPr>
            <p:spPr>
              <a:xfrm flipH="1" rot="1317336">
                <a:off x="3985593" y="5642550"/>
                <a:ext cx="126644" cy="694987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86c6a9df77_0_18"/>
              <p:cNvSpPr/>
              <p:nvPr/>
            </p:nvSpPr>
            <p:spPr>
              <a:xfrm flipH="1" rot="259337">
                <a:off x="4263112" y="5368072"/>
                <a:ext cx="126629" cy="694902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186c6a9df77_0_18"/>
              <p:cNvSpPr/>
              <p:nvPr/>
            </p:nvSpPr>
            <p:spPr>
              <a:xfrm rot="1455933">
                <a:off x="4062491" y="5244403"/>
                <a:ext cx="126829" cy="696002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186c6a9df77_0_18"/>
              <p:cNvSpPr/>
              <p:nvPr/>
            </p:nvSpPr>
            <p:spPr>
              <a:xfrm rot="-1172575">
                <a:off x="4767646" y="5833398"/>
                <a:ext cx="102049" cy="560014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186c6a9df77_0_18"/>
              <p:cNvSpPr/>
              <p:nvPr/>
            </p:nvSpPr>
            <p:spPr>
              <a:xfrm flipH="1" rot="-3795025">
                <a:off x="5152469" y="5115280"/>
                <a:ext cx="101940" cy="559419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186c6a9df77_0_18"/>
              <p:cNvSpPr/>
              <p:nvPr/>
            </p:nvSpPr>
            <p:spPr>
              <a:xfrm rot="-4925570">
                <a:off x="4938859" y="5389928"/>
                <a:ext cx="303925" cy="507761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186c6a9df77_0_18"/>
              <p:cNvSpPr/>
              <p:nvPr/>
            </p:nvSpPr>
            <p:spPr>
              <a:xfrm flipH="1" rot="1959145">
                <a:off x="4353692" y="5871365"/>
                <a:ext cx="304158" cy="508152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186c6a9df77_0_18"/>
              <p:cNvSpPr/>
              <p:nvPr/>
            </p:nvSpPr>
            <p:spPr>
              <a:xfrm flipH="1" rot="1959145">
                <a:off x="4844229" y="5745341"/>
                <a:ext cx="304158" cy="508152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186c6a9df77_0_18"/>
              <p:cNvSpPr/>
              <p:nvPr/>
            </p:nvSpPr>
            <p:spPr>
              <a:xfrm rot="-3578659">
                <a:off x="4841035" y="5178484"/>
                <a:ext cx="304043" cy="507959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186c6a9df77_0_18"/>
              <p:cNvSpPr/>
              <p:nvPr/>
            </p:nvSpPr>
            <p:spPr>
              <a:xfrm rot="-2162512">
                <a:off x="4676064" y="5405280"/>
                <a:ext cx="303784" cy="507527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186c6a9df77_0_18"/>
              <p:cNvSpPr/>
              <p:nvPr/>
            </p:nvSpPr>
            <p:spPr>
              <a:xfrm rot="-2163033">
                <a:off x="4307354" y="5646130"/>
                <a:ext cx="190048" cy="317509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186c6a9df77_0_18"/>
              <p:cNvSpPr/>
              <p:nvPr/>
            </p:nvSpPr>
            <p:spPr>
              <a:xfrm rot="-704555">
                <a:off x="3764707" y="5637280"/>
                <a:ext cx="190033" cy="317485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186c6a9df77_0_18"/>
              <p:cNvSpPr/>
              <p:nvPr/>
            </p:nvSpPr>
            <p:spPr>
              <a:xfrm rot="-2284119">
                <a:off x="4084818" y="5986331"/>
                <a:ext cx="189861" cy="317197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186c6a9df77_0_18"/>
              <p:cNvSpPr/>
              <p:nvPr/>
            </p:nvSpPr>
            <p:spPr>
              <a:xfrm rot="920292">
                <a:off x="4293161" y="5851971"/>
                <a:ext cx="189677" cy="316889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186c6a9df77_0_18"/>
              <p:cNvSpPr/>
              <p:nvPr/>
            </p:nvSpPr>
            <p:spPr>
              <a:xfrm rot="902269">
                <a:off x="4520905" y="5337128"/>
                <a:ext cx="101860" cy="558980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186c6a9df77_0_18"/>
              <p:cNvSpPr/>
              <p:nvPr/>
            </p:nvSpPr>
            <p:spPr>
              <a:xfrm rot="447488">
                <a:off x="4459041" y="5286023"/>
                <a:ext cx="101803" cy="558664"/>
              </a:xfrm>
              <a:custGeom>
                <a:rect b="b" l="l" r="r" t="t"/>
                <a:pathLst>
                  <a:path extrusionOk="0" h="805728" w="146824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186c6a9df77_0_18"/>
              <p:cNvSpPr/>
              <p:nvPr/>
            </p:nvSpPr>
            <p:spPr>
              <a:xfrm flipH="1" rot="-1135990">
                <a:off x="5291032" y="5545414"/>
                <a:ext cx="190068" cy="317543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186c6a9df77_0_18"/>
              <p:cNvSpPr/>
              <p:nvPr/>
            </p:nvSpPr>
            <p:spPr>
              <a:xfrm flipH="1" rot="-1135990">
                <a:off x="5118220" y="5846108"/>
                <a:ext cx="190068" cy="317543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186c6a9df77_0_18"/>
              <p:cNvSpPr/>
              <p:nvPr/>
            </p:nvSpPr>
            <p:spPr>
              <a:xfrm rot="1135990">
                <a:off x="3832378" y="5882437"/>
                <a:ext cx="190068" cy="317543"/>
              </a:xfrm>
              <a:custGeom>
                <a:rect b="b" l="l" r="r" t="t"/>
                <a:pathLst>
                  <a:path extrusionOk="0" h="698519" w="418104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" name="Google Shape;290;g186c6a9df77_0_18"/>
            <p:cNvSpPr/>
            <p:nvPr/>
          </p:nvSpPr>
          <p:spPr>
            <a:xfrm>
              <a:off x="5984711" y="1848939"/>
              <a:ext cx="279900" cy="2135700"/>
            </a:xfrm>
            <a:prstGeom prst="roundRect">
              <a:avLst>
                <a:gd fmla="val 16667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g186c6a9df77_0_18"/>
            <p:cNvGrpSpPr/>
            <p:nvPr/>
          </p:nvGrpSpPr>
          <p:grpSpPr>
            <a:xfrm>
              <a:off x="4559993" y="3346115"/>
              <a:ext cx="1560584" cy="1365027"/>
              <a:chOff x="2860082" y="2814998"/>
              <a:chExt cx="1711917" cy="1294233"/>
            </a:xfrm>
          </p:grpSpPr>
          <p:sp>
            <p:nvSpPr>
              <p:cNvPr id="292" name="Google Shape;292;g186c6a9df77_0_18"/>
              <p:cNvSpPr/>
              <p:nvPr/>
            </p:nvSpPr>
            <p:spPr>
              <a:xfrm>
                <a:off x="2860082" y="2857760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12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186c6a9df77_0_18"/>
              <p:cNvSpPr/>
              <p:nvPr/>
            </p:nvSpPr>
            <p:spPr>
              <a:xfrm>
                <a:off x="2860082" y="2814998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g186c6a9df77_0_18"/>
            <p:cNvGrpSpPr/>
            <p:nvPr/>
          </p:nvGrpSpPr>
          <p:grpSpPr>
            <a:xfrm flipH="1">
              <a:off x="6120716" y="3839412"/>
              <a:ext cx="1244050" cy="1318048"/>
              <a:chOff x="2860082" y="2834525"/>
              <a:chExt cx="1711917" cy="1294234"/>
            </a:xfrm>
          </p:grpSpPr>
          <p:sp>
            <p:nvSpPr>
              <p:cNvPr id="295" name="Google Shape;295;g186c6a9df77_0_18"/>
              <p:cNvSpPr/>
              <p:nvPr/>
            </p:nvSpPr>
            <p:spPr>
              <a:xfrm>
                <a:off x="2860082" y="2877288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12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186c6a9df77_0_18"/>
              <p:cNvSpPr/>
              <p:nvPr/>
            </p:nvSpPr>
            <p:spPr>
              <a:xfrm>
                <a:off x="2860082" y="2834525"/>
                <a:ext cx="1711917" cy="1251469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g186c6a9df77_0_18"/>
            <p:cNvGrpSpPr/>
            <p:nvPr/>
          </p:nvGrpSpPr>
          <p:grpSpPr>
            <a:xfrm>
              <a:off x="4372951" y="2428149"/>
              <a:ext cx="1747525" cy="1516712"/>
              <a:chOff x="2860082" y="2268017"/>
              <a:chExt cx="1711917" cy="1294234"/>
            </a:xfrm>
          </p:grpSpPr>
          <p:sp>
            <p:nvSpPr>
              <p:cNvPr id="298" name="Google Shape;298;g186c6a9df77_0_18"/>
              <p:cNvSpPr/>
              <p:nvPr/>
            </p:nvSpPr>
            <p:spPr>
              <a:xfrm>
                <a:off x="2860082" y="2310780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12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186c6a9df77_0_18"/>
              <p:cNvSpPr/>
              <p:nvPr/>
            </p:nvSpPr>
            <p:spPr>
              <a:xfrm>
                <a:off x="2860082" y="2268017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g186c6a9df77_0_18"/>
            <p:cNvGrpSpPr/>
            <p:nvPr/>
          </p:nvGrpSpPr>
          <p:grpSpPr>
            <a:xfrm flipH="1">
              <a:off x="6120376" y="2968455"/>
              <a:ext cx="1433560" cy="1363087"/>
              <a:chOff x="2860082" y="2268017"/>
              <a:chExt cx="1711917" cy="1294234"/>
            </a:xfrm>
          </p:grpSpPr>
          <p:sp>
            <p:nvSpPr>
              <p:cNvPr id="301" name="Google Shape;301;g186c6a9df77_0_18"/>
              <p:cNvSpPr/>
              <p:nvPr/>
            </p:nvSpPr>
            <p:spPr>
              <a:xfrm>
                <a:off x="2860082" y="2310780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186c6a9df77_0_18"/>
              <p:cNvSpPr/>
              <p:nvPr/>
            </p:nvSpPr>
            <p:spPr>
              <a:xfrm>
                <a:off x="2860082" y="2268017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g186c6a9df77_0_18"/>
            <p:cNvGrpSpPr/>
            <p:nvPr/>
          </p:nvGrpSpPr>
          <p:grpSpPr>
            <a:xfrm>
              <a:off x="4636230" y="1747725"/>
              <a:ext cx="1481665" cy="1363087"/>
              <a:chOff x="2860082" y="2268017"/>
              <a:chExt cx="1711917" cy="1294234"/>
            </a:xfrm>
          </p:grpSpPr>
          <p:sp>
            <p:nvSpPr>
              <p:cNvPr id="304" name="Google Shape;304;g186c6a9df77_0_18"/>
              <p:cNvSpPr/>
              <p:nvPr/>
            </p:nvSpPr>
            <p:spPr>
              <a:xfrm>
                <a:off x="2860082" y="2310780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12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186c6a9df77_0_18"/>
              <p:cNvSpPr/>
              <p:nvPr/>
            </p:nvSpPr>
            <p:spPr>
              <a:xfrm>
                <a:off x="2860082" y="2268017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g186c6a9df77_0_18"/>
            <p:cNvGrpSpPr/>
            <p:nvPr/>
          </p:nvGrpSpPr>
          <p:grpSpPr>
            <a:xfrm flipH="1">
              <a:off x="6118106" y="1973242"/>
              <a:ext cx="1682815" cy="1514771"/>
              <a:chOff x="2860082" y="2268017"/>
              <a:chExt cx="1711917" cy="1294234"/>
            </a:xfrm>
          </p:grpSpPr>
          <p:sp>
            <p:nvSpPr>
              <p:cNvPr id="307" name="Google Shape;307;g186c6a9df77_0_18"/>
              <p:cNvSpPr/>
              <p:nvPr/>
            </p:nvSpPr>
            <p:spPr>
              <a:xfrm>
                <a:off x="2860082" y="2310780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12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186c6a9df77_0_18"/>
              <p:cNvSpPr/>
              <p:nvPr/>
            </p:nvSpPr>
            <p:spPr>
              <a:xfrm>
                <a:off x="2860082" y="2268017"/>
                <a:ext cx="1711917" cy="1251471"/>
              </a:xfrm>
              <a:custGeom>
                <a:rect b="b" l="l" r="r" t="t"/>
                <a:pathLst>
                  <a:path extrusionOk="0" h="583" w="798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54cdef7d6_0_1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Štruktúra</a:t>
            </a:r>
            <a:endParaRPr/>
          </a:p>
        </p:txBody>
      </p:sp>
      <p:sp>
        <p:nvSpPr>
          <p:cNvPr id="314" name="Google Shape;314;g1854cdef7d6_0_12"/>
          <p:cNvSpPr/>
          <p:nvPr/>
        </p:nvSpPr>
        <p:spPr>
          <a:xfrm>
            <a:off x="997425" y="2125176"/>
            <a:ext cx="4572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854cdef7d6_0_12"/>
          <p:cNvSpPr/>
          <p:nvPr/>
        </p:nvSpPr>
        <p:spPr>
          <a:xfrm>
            <a:off x="921225" y="5175296"/>
            <a:ext cx="4572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854cdef7d6_0_12"/>
          <p:cNvSpPr txBox="1"/>
          <p:nvPr/>
        </p:nvSpPr>
        <p:spPr>
          <a:xfrm>
            <a:off x="909865" y="2182112"/>
            <a:ext cx="474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JobLauncher - jednoduché rozhranie na riadenie úloh, s možnosťou </a:t>
            </a:r>
            <a:r>
              <a:rPr lang="en-US" sz="1200">
                <a:solidFill>
                  <a:srgbClr val="3F3F3F"/>
                </a:solidFill>
              </a:rPr>
              <a:t>ad-hoc </a:t>
            </a:r>
            <a:r>
              <a:rPr lang="en-US" sz="1200">
                <a:solidFill>
                  <a:srgbClr val="3F3F3F"/>
                </a:solidFill>
              </a:rPr>
              <a:t>vykonávania na základe runtime identifikátorov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854cdef7d6_0_12"/>
          <p:cNvSpPr txBox="1"/>
          <p:nvPr/>
        </p:nvSpPr>
        <p:spPr>
          <a:xfrm>
            <a:off x="909665" y="2828610"/>
            <a:ext cx="47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Job - batch spracovanie je zvyčajne hromadné, neinteraktívne, a dlhotrvajúce - môže byť náročné na dáta alebo výpočty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854cdef7d6_0_12"/>
          <p:cNvSpPr txBox="1"/>
          <p:nvPr/>
        </p:nvSpPr>
        <p:spPr>
          <a:xfrm>
            <a:off x="909665" y="4182394"/>
            <a:ext cx="474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ItemReader- čítačka položiek údajov do aplikácie Spring Batch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854cdef7d6_0_12"/>
          <p:cNvSpPr txBox="1"/>
          <p:nvPr/>
        </p:nvSpPr>
        <p:spPr>
          <a:xfrm>
            <a:off x="909665" y="3528516"/>
            <a:ext cx="474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Job repository - stará sa o všetky operácie CRUD - vytváranie, čítanie aktualizácia a zmazanie - zabezpečuje stálosť(persistence)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854cdef7d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25" y="2182112"/>
            <a:ext cx="6229826" cy="31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854cdef7d6_0_12"/>
          <p:cNvSpPr txBox="1"/>
          <p:nvPr/>
        </p:nvSpPr>
        <p:spPr>
          <a:xfrm>
            <a:off x="8288795" y="883875"/>
            <a:ext cx="35982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</a:rPr>
              <a:t>Basic structure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854cdef7d6_0_12"/>
          <p:cNvSpPr txBox="1"/>
          <p:nvPr/>
        </p:nvSpPr>
        <p:spPr>
          <a:xfrm>
            <a:off x="909665" y="3244244"/>
            <a:ext cx="474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Step - nezávislá sekvenčná fáza spracovania(status)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854cdef7d6_0_12"/>
          <p:cNvSpPr txBox="1"/>
          <p:nvPr/>
        </p:nvSpPr>
        <p:spPr>
          <a:xfrm>
            <a:off x="909665" y="4487194"/>
            <a:ext cx="474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ItemProcessor</a:t>
            </a:r>
            <a:r>
              <a:rPr lang="en-US" sz="1200">
                <a:solidFill>
                  <a:srgbClr val="3F3F3F"/>
                </a:solidFill>
              </a:rPr>
              <a:t>- vlastný processor položiek - spracovanie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854cdef7d6_0_12"/>
          <p:cNvSpPr txBox="1"/>
          <p:nvPr/>
        </p:nvSpPr>
        <p:spPr>
          <a:xfrm>
            <a:off x="909665" y="4791994"/>
            <a:ext cx="474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8" lvl="0" marL="171458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ItemWriter</a:t>
            </a:r>
            <a:r>
              <a:rPr lang="en-US" sz="1200">
                <a:solidFill>
                  <a:srgbClr val="3F3F3F"/>
                </a:solidFill>
              </a:rPr>
              <a:t>- </a:t>
            </a:r>
            <a:r>
              <a:rPr lang="en-US" sz="1200">
                <a:solidFill>
                  <a:srgbClr val="3F3F3F"/>
                </a:solidFill>
              </a:rPr>
              <a:t>čítačka položiek údajov do aplikácie Spring Batch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6c6a9df77_1_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Item reader</a:t>
            </a:r>
            <a:endParaRPr/>
          </a:p>
        </p:txBody>
      </p:sp>
      <p:graphicFrame>
        <p:nvGraphicFramePr>
          <p:cNvPr id="330" name="Google Shape;330;g186c6a9df77_1_0"/>
          <p:cNvGraphicFramePr/>
          <p:nvPr/>
        </p:nvGraphicFramePr>
        <p:xfrm>
          <a:off x="379350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{2EA81A46-F17D-43FD-995C-1096921317D5}</a:tableStyleId>
              </a:tblPr>
              <a:tblGrid>
                <a:gridCol w="1990725"/>
                <a:gridCol w="36480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Reader</a:t>
                      </a:r>
                      <a:endParaRPr b="1"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Purpose</a:t>
                      </a:r>
                      <a:endParaRPr b="1"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FlatFIleItemReader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read data from flat files.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StaxEventItemReader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read data from XML files.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StoredProcedureItemReader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read data from the stored procedures of a database.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JDBCPagingItemReader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read data from relational databases database.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MongoItemReader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read data from MongoDB.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Neo4jItemReader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read data from Neo4jItemReader.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1" name="Google Shape;331;g186c6a9df7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475" y="2500321"/>
            <a:ext cx="58007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6c6a9df77_1_2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Job</a:t>
            </a:r>
            <a:endParaRPr/>
          </a:p>
        </p:txBody>
      </p:sp>
      <p:pic>
        <p:nvPicPr>
          <p:cNvPr id="337" name="Google Shape;337;g186c6a9df77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38" y="1266834"/>
            <a:ext cx="4486275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c6a9df77_1_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Item processor</a:t>
            </a:r>
            <a:endParaRPr/>
          </a:p>
        </p:txBody>
      </p:sp>
      <p:pic>
        <p:nvPicPr>
          <p:cNvPr id="343" name="Google Shape;343;g186c6a9df77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050" y="1103359"/>
            <a:ext cx="3286140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6c6a9df77_1_1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Item writer</a:t>
            </a:r>
            <a:endParaRPr/>
          </a:p>
        </p:txBody>
      </p:sp>
      <p:pic>
        <p:nvPicPr>
          <p:cNvPr id="349" name="Google Shape;349;g186c6a9df77_1_13"/>
          <p:cNvPicPr preferRelativeResize="0"/>
          <p:nvPr/>
        </p:nvPicPr>
        <p:blipFill rotWithShape="1">
          <a:blip r:embed="rId3">
            <a:alphaModFix/>
          </a:blip>
          <a:srcRect b="0" l="0" r="0" t="17952"/>
          <a:stretch/>
        </p:blipFill>
        <p:spPr>
          <a:xfrm>
            <a:off x="3349025" y="1307238"/>
            <a:ext cx="4705350" cy="4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6c6a9df77_1_2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Príklad</a:t>
            </a:r>
            <a:endParaRPr/>
          </a:p>
        </p:txBody>
      </p:sp>
      <p:pic>
        <p:nvPicPr>
          <p:cNvPr id="355" name="Google Shape;355;g186c6a9df77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571634"/>
            <a:ext cx="102012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54cdef7d6_0_12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Základné funkcie</a:t>
            </a:r>
            <a:endParaRPr/>
          </a:p>
        </p:txBody>
      </p:sp>
      <p:sp>
        <p:nvSpPr>
          <p:cNvPr id="361" name="Google Shape;361;g1854cdef7d6_0_129"/>
          <p:cNvSpPr/>
          <p:nvPr/>
        </p:nvSpPr>
        <p:spPr>
          <a:xfrm>
            <a:off x="1305655" y="2074425"/>
            <a:ext cx="3827336" cy="1874877"/>
          </a:xfrm>
          <a:custGeom>
            <a:rect b="b" l="l" r="r" t="t"/>
            <a:pathLst>
              <a:path extrusionOk="0" h="4143375" w="8458200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854cdef7d6_0_129"/>
          <p:cNvSpPr/>
          <p:nvPr/>
        </p:nvSpPr>
        <p:spPr>
          <a:xfrm rot="10800000">
            <a:off x="7094504" y="2075657"/>
            <a:ext cx="3827336" cy="1874877"/>
          </a:xfrm>
          <a:custGeom>
            <a:rect b="b" l="l" r="r" t="t"/>
            <a:pathLst>
              <a:path extrusionOk="0" h="4143375" w="8458200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854cdef7d6_0_129"/>
          <p:cNvSpPr/>
          <p:nvPr/>
        </p:nvSpPr>
        <p:spPr>
          <a:xfrm rot="10800000">
            <a:off x="5184966" y="2072268"/>
            <a:ext cx="3764586" cy="1878267"/>
          </a:xfrm>
          <a:custGeom>
            <a:rect b="b" l="l" r="r" t="t"/>
            <a:pathLst>
              <a:path extrusionOk="0" h="1878267" w="3764586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854cdef7d6_0_129"/>
          <p:cNvSpPr/>
          <p:nvPr/>
        </p:nvSpPr>
        <p:spPr>
          <a:xfrm rot="10800000">
            <a:off x="3277944" y="2072267"/>
            <a:ext cx="3764586" cy="1878267"/>
          </a:xfrm>
          <a:custGeom>
            <a:rect b="b" l="l" r="r" t="t"/>
            <a:pathLst>
              <a:path extrusionOk="0" h="1878267" w="3764586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g1854cdef7d6_0_129"/>
          <p:cNvGrpSpPr/>
          <p:nvPr/>
        </p:nvGrpSpPr>
        <p:grpSpPr>
          <a:xfrm>
            <a:off x="1259374" y="4131280"/>
            <a:ext cx="1979249" cy="1513122"/>
            <a:chOff x="662404" y="4636435"/>
            <a:chExt cx="1728300" cy="1513122"/>
          </a:xfrm>
        </p:grpSpPr>
        <p:sp>
          <p:nvSpPr>
            <p:cNvPr id="366" name="Google Shape;366;g1854cdef7d6_0_129"/>
            <p:cNvSpPr txBox="1"/>
            <p:nvPr/>
          </p:nvSpPr>
          <p:spPr>
            <a:xfrm>
              <a:off x="662404" y="4636435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Step partition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854cdef7d6_0_129"/>
            <p:cNvSpPr txBox="1"/>
            <p:nvPr/>
          </p:nvSpPr>
          <p:spPr>
            <a:xfrm>
              <a:off x="662404" y="4948957"/>
              <a:ext cx="17283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Je Step rozdelený do niekoľkých podriadených krokov, ktoré možno použiť buď ako vzdialené inštancie, alebo ako lokálne spúšťacie vlákna.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g1854cdef7d6_0_129"/>
          <p:cNvGrpSpPr/>
          <p:nvPr/>
        </p:nvGrpSpPr>
        <p:grpSpPr>
          <a:xfrm>
            <a:off x="7026879" y="4993517"/>
            <a:ext cx="1979249" cy="1697922"/>
            <a:chOff x="5202982" y="2341496"/>
            <a:chExt cx="1728300" cy="1697922"/>
          </a:xfrm>
        </p:grpSpPr>
        <p:sp>
          <p:nvSpPr>
            <p:cNvPr id="369" name="Google Shape;369;g1854cdef7d6_0_129"/>
            <p:cNvSpPr txBox="1"/>
            <p:nvPr/>
          </p:nvSpPr>
          <p:spPr>
            <a:xfrm>
              <a:off x="5202982" y="2341496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Skip listener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1854cdef7d6_0_129"/>
            <p:cNvSpPr txBox="1"/>
            <p:nvPr/>
          </p:nvSpPr>
          <p:spPr>
            <a:xfrm>
              <a:off x="5202982" y="2654018"/>
              <a:ext cx="17283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SkipListener je listener pre položky, ktoré boli preskočené, to znamená položky, ktoré sa neaplikovali vo všetkých troch fázach vykonávania kroku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371" name="Google Shape;371;g1854cdef7d6_0_129"/>
          <p:cNvGrpSpPr/>
          <p:nvPr/>
        </p:nvGrpSpPr>
        <p:grpSpPr>
          <a:xfrm>
            <a:off x="3181875" y="4993517"/>
            <a:ext cx="1979250" cy="1292705"/>
            <a:chOff x="2175929" y="2341496"/>
            <a:chExt cx="1728301" cy="1292705"/>
          </a:xfrm>
        </p:grpSpPr>
        <p:sp>
          <p:nvSpPr>
            <p:cNvPr id="372" name="Google Shape;372;g1854cdef7d6_0_129"/>
            <p:cNvSpPr txBox="1"/>
            <p:nvPr/>
          </p:nvSpPr>
          <p:spPr>
            <a:xfrm>
              <a:off x="2175930" y="2341496"/>
              <a:ext cx="1728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Job execution listener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1854cdef7d6_0_129"/>
            <p:cNvSpPr txBox="1"/>
            <p:nvPr/>
          </p:nvSpPr>
          <p:spPr>
            <a:xfrm>
              <a:off x="2175929" y="2864701"/>
              <a:ext cx="1728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Ponúka zachytenia a metódy životného cyklu pre Spring Batch Jobs. Existujú dve metódy beforeJob() a afterJob()</a:t>
              </a:r>
              <a:endParaRPr sz="1300">
                <a:solidFill>
                  <a:srgbClr val="3F3F3F"/>
                </a:solidFill>
              </a:endParaRPr>
            </a:p>
          </p:txBody>
        </p:sp>
      </p:grpSp>
      <p:grpSp>
        <p:nvGrpSpPr>
          <p:cNvPr id="374" name="Google Shape;374;g1854cdef7d6_0_129"/>
          <p:cNvGrpSpPr/>
          <p:nvPr/>
        </p:nvGrpSpPr>
        <p:grpSpPr>
          <a:xfrm>
            <a:off x="5104375" y="4131280"/>
            <a:ext cx="1979252" cy="1726720"/>
            <a:chOff x="3689454" y="4636435"/>
            <a:chExt cx="1728302" cy="1726720"/>
          </a:xfrm>
        </p:grpSpPr>
        <p:sp>
          <p:nvSpPr>
            <p:cNvPr id="375" name="Google Shape;375;g1854cdef7d6_0_129"/>
            <p:cNvSpPr txBox="1"/>
            <p:nvPr/>
          </p:nvSpPr>
          <p:spPr>
            <a:xfrm>
              <a:off x="3689456" y="4636435"/>
              <a:ext cx="1728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Step execution listener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1854cdef7d6_0_129"/>
            <p:cNvSpPr txBox="1"/>
            <p:nvPr/>
          </p:nvSpPr>
          <p:spPr>
            <a:xfrm>
              <a:off x="3689454" y="5162555"/>
              <a:ext cx="17283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Ponúka zachytenia a metódy životného cyklu pre Spring Batch Steps. Existujú dve metódy beforeJob() a afterJob()</a:t>
              </a:r>
              <a:endParaRPr sz="1300">
                <a:solidFill>
                  <a:srgbClr val="3F3F3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377" name="Google Shape;377;g1854cdef7d6_0_129"/>
          <p:cNvGrpSpPr/>
          <p:nvPr/>
        </p:nvGrpSpPr>
        <p:grpSpPr>
          <a:xfrm>
            <a:off x="8949382" y="4131280"/>
            <a:ext cx="1979249" cy="959022"/>
            <a:chOff x="6716509" y="4636435"/>
            <a:chExt cx="1728300" cy="959022"/>
          </a:xfrm>
        </p:grpSpPr>
        <p:sp>
          <p:nvSpPr>
            <p:cNvPr id="378" name="Google Shape;378;g1854cdef7d6_0_129"/>
            <p:cNvSpPr txBox="1"/>
            <p:nvPr/>
          </p:nvSpPr>
          <p:spPr>
            <a:xfrm>
              <a:off x="6716509" y="4636435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Job builder factory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1854cdef7d6_0_129"/>
            <p:cNvSpPr txBox="1"/>
            <p:nvPr/>
          </p:nvSpPr>
          <p:spPr>
            <a:xfrm>
              <a:off x="6716509" y="4948957"/>
              <a:ext cx="1728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Vytvorí nástroj na tvorbu úloh a inicializuje jeho úložisko úloh.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783758" y="4505018"/>
            <a:ext cx="1980518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Rigo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041833" y="4487819"/>
            <a:ext cx="1980518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Sabina Daniela</a:t>
            </a:r>
            <a:endParaRPr/>
          </a:p>
          <a:p>
            <a:pPr indent="0" lvl="0" marL="0" marR="0" rtl="0" algn="ctr">
              <a:spcBef>
                <a:spcPts val="26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Pekareková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234939" y="4489991"/>
            <a:ext cx="1980518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Dominika Olejarníková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0" y="660359"/>
            <a:ext cx="121920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</a:rPr>
              <a:t>Náš tím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88" l="0" r="0" t="3479"/>
          <a:stretch/>
        </p:blipFill>
        <p:spPr>
          <a:xfrm>
            <a:off x="816540" y="2310178"/>
            <a:ext cx="1914900" cy="213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4">
            <a:alphaModFix/>
          </a:blip>
          <a:srcRect b="0" l="20188" r="20188" t="0"/>
          <a:stretch/>
        </p:blipFill>
        <p:spPr>
          <a:xfrm>
            <a:off x="2929486" y="2310178"/>
            <a:ext cx="1914312" cy="2139880"/>
          </a:xfrm>
          <a:prstGeom prst="rect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6">
            <a:alphaModFix/>
          </a:blip>
          <a:srcRect b="8081" l="0" r="0" t="8081"/>
          <a:stretch/>
        </p:blipFill>
        <p:spPr>
          <a:xfrm>
            <a:off x="5074937" y="2300577"/>
            <a:ext cx="1914309" cy="213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68043" y="2280702"/>
            <a:ext cx="1914310" cy="213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8">
            <a:alphaModFix/>
          </a:blip>
          <a:srcRect b="0" l="5116" r="5116" t="0"/>
          <a:stretch/>
        </p:blipFill>
        <p:spPr>
          <a:xfrm>
            <a:off x="9461150" y="2305215"/>
            <a:ext cx="1914312" cy="21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2912957" y="4505018"/>
            <a:ext cx="1980518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Michaela Poláková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9428046" y="4493573"/>
            <a:ext cx="1980518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Lukáš Pribula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9">
            <a:alphaModFix/>
          </a:blip>
          <a:srcRect b="0" l="3390" r="-3390" t="0"/>
          <a:stretch/>
        </p:blipFill>
        <p:spPr>
          <a:xfrm>
            <a:off x="7151225" y="2244775"/>
            <a:ext cx="2147950" cy="2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17c3fd543f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626" y="3561825"/>
            <a:ext cx="8307376" cy="32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7c3fd543f3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831776" cy="35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7c3fd543f3_0_3"/>
          <p:cNvSpPr/>
          <p:nvPr/>
        </p:nvSpPr>
        <p:spPr>
          <a:xfrm>
            <a:off x="6960677" y="789575"/>
            <a:ext cx="466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3"/>
                </a:solidFill>
              </a:rPr>
              <a:t>←</a:t>
            </a:r>
            <a:r>
              <a:rPr b="1" lang="en-US" sz="4800">
                <a:solidFill>
                  <a:schemeClr val="accent3"/>
                </a:solidFill>
              </a:rPr>
              <a:t> </a:t>
            </a:r>
            <a:r>
              <a:rPr b="1" lang="en-US" sz="4800">
                <a:solidFill>
                  <a:schemeClr val="accent3"/>
                </a:solidFill>
              </a:rPr>
              <a:t>Príklady	</a:t>
            </a:r>
            <a:endParaRPr sz="4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7c3fd543f3_0_3"/>
          <p:cNvSpPr/>
          <p:nvPr/>
        </p:nvSpPr>
        <p:spPr>
          <a:xfrm>
            <a:off x="6960677" y="1667434"/>
            <a:ext cx="466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↓</a:t>
            </a:r>
            <a:endParaRPr sz="4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Integration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870" y="2418855"/>
            <a:ext cx="2880000" cy="2020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"/>
          <p:cNvSpPr txBox="1"/>
          <p:nvPr>
            <p:ph idx="1" type="body"/>
          </p:nvPr>
        </p:nvSpPr>
        <p:spPr>
          <a:xfrm>
            <a:off x="309454" y="24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399" name="Google Shape;399;p9"/>
          <p:cNvSpPr txBox="1"/>
          <p:nvPr/>
        </p:nvSpPr>
        <p:spPr>
          <a:xfrm>
            <a:off x="936000" y="1548000"/>
            <a:ext cx="1045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rozširuje Spring programming model na podporu Enterprise Integration Patterns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high level abstraction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ciele: </a:t>
            </a:r>
            <a:r>
              <a:rPr lang="en-US" sz="1700"/>
              <a:t>udržiavateľný, testovateľný kód.</a:t>
            </a:r>
            <a:endParaRPr sz="1700"/>
          </a:p>
        </p:txBody>
      </p:sp>
      <p:pic>
        <p:nvPicPr>
          <p:cNvPr id="400" name="Google Shape;4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38" y="2561200"/>
            <a:ext cx="7348918" cy="4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68061664b_0_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Hlavné komponenty</a:t>
            </a:r>
            <a:endParaRPr/>
          </a:p>
        </p:txBody>
      </p:sp>
      <p:grpSp>
        <p:nvGrpSpPr>
          <p:cNvPr id="406" name="Google Shape;406;g1868061664b_0_0"/>
          <p:cNvGrpSpPr/>
          <p:nvPr/>
        </p:nvGrpSpPr>
        <p:grpSpPr>
          <a:xfrm>
            <a:off x="1438042" y="3877018"/>
            <a:ext cx="3261821" cy="2015197"/>
            <a:chOff x="662404" y="4665360"/>
            <a:chExt cx="1728300" cy="2015197"/>
          </a:xfrm>
        </p:grpSpPr>
        <p:sp>
          <p:nvSpPr>
            <p:cNvPr id="407" name="Google Shape;407;g1868061664b_0_0"/>
            <p:cNvSpPr txBox="1"/>
            <p:nvPr/>
          </p:nvSpPr>
          <p:spPr>
            <a:xfrm>
              <a:off x="662404" y="4665360"/>
              <a:ext cx="17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Message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1868061664b_0_0"/>
            <p:cNvSpPr txBox="1"/>
            <p:nvPr/>
          </p:nvSpPr>
          <p:spPr>
            <a:xfrm>
              <a:off x="662404" y="4948957"/>
              <a:ext cx="1728300" cy="17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 Spring Integration je správa všeobecný obal pre akýkoľvek objekt v kombinácii s me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adátami, ktoré framework používa pri práci s týmto objektom</a:t>
              </a:r>
              <a:endPara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g1868061664b_0_0"/>
          <p:cNvGrpSpPr/>
          <p:nvPr/>
        </p:nvGrpSpPr>
        <p:grpSpPr>
          <a:xfrm>
            <a:off x="6327159" y="3877003"/>
            <a:ext cx="3561290" cy="1831130"/>
            <a:chOff x="2216971" y="1318221"/>
            <a:chExt cx="1734423" cy="1831130"/>
          </a:xfrm>
        </p:grpSpPr>
        <p:sp>
          <p:nvSpPr>
            <p:cNvPr id="410" name="Google Shape;410;g1868061664b_0_0"/>
            <p:cNvSpPr txBox="1"/>
            <p:nvPr/>
          </p:nvSpPr>
          <p:spPr>
            <a:xfrm>
              <a:off x="2216971" y="1318221"/>
              <a:ext cx="17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Message Channel</a:t>
              </a:r>
              <a:endParaRPr b="1" sz="1800">
                <a:solidFill>
                  <a:srgbClr val="3F3F3F"/>
                </a:solidFill>
              </a:endParaRPr>
            </a:p>
          </p:txBody>
        </p:sp>
        <p:sp>
          <p:nvSpPr>
            <p:cNvPr id="411" name="Google Shape;411;g1868061664b_0_0"/>
            <p:cNvSpPr txBox="1"/>
            <p:nvPr/>
          </p:nvSpPr>
          <p:spPr>
            <a:xfrm>
              <a:off x="2223093" y="1787051"/>
              <a:ext cx="1728300" cy="13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Kanál správ predstavuje "potrubie" architektúry pipes-and-filters. Odosielatelia posielajú správy do kanála a príjemcovia prijímajú správy z kanála.</a:t>
              </a:r>
              <a:endParaRPr sz="1600">
                <a:solidFill>
                  <a:srgbClr val="3F3F3F"/>
                </a:solidFill>
              </a:endParaRPr>
            </a:p>
          </p:txBody>
        </p:sp>
      </p:grpSp>
      <p:pic>
        <p:nvPicPr>
          <p:cNvPr id="412" name="Google Shape;412;g186806166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74" y="1394123"/>
            <a:ext cx="2682142" cy="2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186806166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697" y="1970736"/>
            <a:ext cx="6248200" cy="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7f1f857ba_0_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Hlavné komponenty</a:t>
            </a:r>
            <a:endParaRPr/>
          </a:p>
        </p:txBody>
      </p:sp>
      <p:grpSp>
        <p:nvGrpSpPr>
          <p:cNvPr id="419" name="Google Shape;419;g187f1f857ba_0_0"/>
          <p:cNvGrpSpPr/>
          <p:nvPr/>
        </p:nvGrpSpPr>
        <p:grpSpPr>
          <a:xfrm>
            <a:off x="4778943" y="4216196"/>
            <a:ext cx="2946406" cy="1606232"/>
            <a:chOff x="5202982" y="2341496"/>
            <a:chExt cx="1728300" cy="949422"/>
          </a:xfrm>
        </p:grpSpPr>
        <p:sp>
          <p:nvSpPr>
            <p:cNvPr id="420" name="Google Shape;420;g187f1f857ba_0_0"/>
            <p:cNvSpPr txBox="1"/>
            <p:nvPr/>
          </p:nvSpPr>
          <p:spPr>
            <a:xfrm>
              <a:off x="5202982" y="2341496"/>
              <a:ext cx="1728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transformer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187f1f857ba_0_0"/>
            <p:cNvSpPr txBox="1"/>
            <p:nvPr/>
          </p:nvSpPr>
          <p:spPr>
            <a:xfrm>
              <a:off x="5202982" y="2654018"/>
              <a:ext cx="17283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transformer je zodpovedný za konverziu obsahu alebo štruktúry správy </a:t>
              </a:r>
              <a:endParaRPr sz="1600">
                <a:solidFill>
                  <a:srgbClr val="3F3F3F"/>
                </a:solidFill>
              </a:endParaRPr>
            </a:p>
          </p:txBody>
        </p:sp>
      </p:grpSp>
      <p:grpSp>
        <p:nvGrpSpPr>
          <p:cNvPr id="422" name="Google Shape;422;g187f1f857ba_0_0"/>
          <p:cNvGrpSpPr/>
          <p:nvPr/>
        </p:nvGrpSpPr>
        <p:grpSpPr>
          <a:xfrm>
            <a:off x="527079" y="4216208"/>
            <a:ext cx="2946410" cy="2706195"/>
            <a:chOff x="3689454" y="4636435"/>
            <a:chExt cx="1728302" cy="1599595"/>
          </a:xfrm>
        </p:grpSpPr>
        <p:sp>
          <p:nvSpPr>
            <p:cNvPr id="423" name="Google Shape;423;g187f1f857ba_0_0"/>
            <p:cNvSpPr txBox="1"/>
            <p:nvPr/>
          </p:nvSpPr>
          <p:spPr>
            <a:xfrm>
              <a:off x="3689456" y="4636435"/>
              <a:ext cx="1728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Endpoint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187f1f857ba_0_0"/>
            <p:cNvSpPr txBox="1"/>
            <p:nvPr/>
          </p:nvSpPr>
          <p:spPr>
            <a:xfrm>
              <a:off x="3689454" y="4944230"/>
              <a:ext cx="1728300" cy="12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endpoint predstavuje "filter" architektúry pipes-and-filters. Spája aplikačný kód k frameworku na zasielanie správ. </a:t>
              </a:r>
              <a:endParaRPr sz="1700">
                <a:solidFill>
                  <a:srgbClr val="3F3F3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F3F3F"/>
                </a:solidFill>
              </a:endParaRPr>
            </a:p>
          </p:txBody>
        </p:sp>
      </p:grpSp>
      <p:grpSp>
        <p:nvGrpSpPr>
          <p:cNvPr id="425" name="Google Shape;425;g187f1f857ba_0_0"/>
          <p:cNvGrpSpPr/>
          <p:nvPr/>
        </p:nvGrpSpPr>
        <p:grpSpPr>
          <a:xfrm>
            <a:off x="8822949" y="4265507"/>
            <a:ext cx="2946406" cy="1606232"/>
            <a:chOff x="6716509" y="4636435"/>
            <a:chExt cx="1728300" cy="949422"/>
          </a:xfrm>
        </p:grpSpPr>
        <p:sp>
          <p:nvSpPr>
            <p:cNvPr id="426" name="Google Shape;426;g187f1f857ba_0_0"/>
            <p:cNvSpPr txBox="1"/>
            <p:nvPr/>
          </p:nvSpPr>
          <p:spPr>
            <a:xfrm>
              <a:off x="6716509" y="4636435"/>
              <a:ext cx="1728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Filter</a:t>
              </a:r>
              <a:endParaRPr b="1" sz="1800">
                <a:solidFill>
                  <a:srgbClr val="3F3F3F"/>
                </a:solidFill>
              </a:endParaRPr>
            </a:p>
          </p:txBody>
        </p:sp>
        <p:sp>
          <p:nvSpPr>
            <p:cNvPr id="427" name="Google Shape;427;g187f1f857ba_0_0"/>
            <p:cNvSpPr txBox="1"/>
            <p:nvPr/>
          </p:nvSpPr>
          <p:spPr>
            <a:xfrm>
              <a:off x="6716509" y="4948957"/>
              <a:ext cx="17283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Filter určuje, či sa má správa vôbec odovzdať výstupnému kanálu.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8" name="Google Shape;428;g187f1f857ba_0_0"/>
          <p:cNvPicPr preferRelativeResize="0"/>
          <p:nvPr/>
        </p:nvPicPr>
        <p:blipFill rotWithShape="1">
          <a:blip r:embed="rId3">
            <a:alphaModFix/>
          </a:blip>
          <a:srcRect b="52421" l="52521" r="0" t="0"/>
          <a:stretch/>
        </p:blipFill>
        <p:spPr>
          <a:xfrm>
            <a:off x="7931275" y="1923500"/>
            <a:ext cx="3838300" cy="19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187f1f857b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363" y="1918656"/>
            <a:ext cx="3838300" cy="1600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187f1f857ba_0_0"/>
          <p:cNvPicPr preferRelativeResize="0"/>
          <p:nvPr/>
        </p:nvPicPr>
        <p:blipFill rotWithShape="1">
          <a:blip r:embed="rId5">
            <a:alphaModFix/>
          </a:blip>
          <a:srcRect b="0" l="0" r="61751" t="0"/>
          <a:stretch/>
        </p:blipFill>
        <p:spPr>
          <a:xfrm>
            <a:off x="672567" y="1947163"/>
            <a:ext cx="30929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68061664b_0_3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Hlavné komponenty</a:t>
            </a:r>
            <a:endParaRPr/>
          </a:p>
        </p:txBody>
      </p:sp>
      <p:grpSp>
        <p:nvGrpSpPr>
          <p:cNvPr id="436" name="Google Shape;436;g1868061664b_0_32"/>
          <p:cNvGrpSpPr/>
          <p:nvPr/>
        </p:nvGrpSpPr>
        <p:grpSpPr>
          <a:xfrm>
            <a:off x="1010091" y="4208425"/>
            <a:ext cx="4162450" cy="1389822"/>
            <a:chOff x="662399" y="4636435"/>
            <a:chExt cx="1728305" cy="1389822"/>
          </a:xfrm>
        </p:grpSpPr>
        <p:sp>
          <p:nvSpPr>
            <p:cNvPr id="437" name="Google Shape;437;g1868061664b_0_32"/>
            <p:cNvSpPr txBox="1"/>
            <p:nvPr/>
          </p:nvSpPr>
          <p:spPr>
            <a:xfrm>
              <a:off x="662399" y="4636435"/>
              <a:ext cx="17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Router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868061664b_0_32"/>
            <p:cNvSpPr txBox="1"/>
            <p:nvPr/>
          </p:nvSpPr>
          <p:spPr>
            <a:xfrm>
              <a:off x="662404" y="4948957"/>
              <a:ext cx="17283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Router je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zodpovedný za rozhodovanie o tom, ktorý kanál alebo kanály by mali prijať správu ako ďalšie. 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g1868061664b_0_32"/>
          <p:cNvGrpSpPr/>
          <p:nvPr/>
        </p:nvGrpSpPr>
        <p:grpSpPr>
          <a:xfrm>
            <a:off x="6392588" y="4208425"/>
            <a:ext cx="4344172" cy="1020525"/>
            <a:chOff x="5202985" y="2341501"/>
            <a:chExt cx="1952700" cy="1020525"/>
          </a:xfrm>
        </p:grpSpPr>
        <p:sp>
          <p:nvSpPr>
            <p:cNvPr id="440" name="Google Shape;440;g1868061664b_0_32"/>
            <p:cNvSpPr txBox="1"/>
            <p:nvPr/>
          </p:nvSpPr>
          <p:spPr>
            <a:xfrm>
              <a:off x="5202985" y="2341501"/>
              <a:ext cx="195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Service Activator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1868061664b_0_32"/>
            <p:cNvSpPr txBox="1"/>
            <p:nvPr/>
          </p:nvSpPr>
          <p:spPr>
            <a:xfrm>
              <a:off x="5202985" y="2654026"/>
              <a:ext cx="1952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Service Activator je koncový bod na pripojenie inštancie služby k systému zasielania správ. </a:t>
              </a:r>
              <a:endParaRPr sz="1600">
                <a:solidFill>
                  <a:srgbClr val="3F3F3F"/>
                </a:solidFill>
              </a:endParaRPr>
            </a:p>
          </p:txBody>
        </p:sp>
      </p:grpSp>
      <p:pic>
        <p:nvPicPr>
          <p:cNvPr id="442" name="Google Shape;442;g1868061664b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7" y="1987759"/>
            <a:ext cx="41624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868061664b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850" y="1987750"/>
            <a:ext cx="55816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87f1f857ba_0_2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Hlavné komponenty</a:t>
            </a:r>
            <a:endParaRPr/>
          </a:p>
        </p:txBody>
      </p:sp>
      <p:grpSp>
        <p:nvGrpSpPr>
          <p:cNvPr id="449" name="Google Shape;449;g187f1f857ba_0_21"/>
          <p:cNvGrpSpPr/>
          <p:nvPr/>
        </p:nvGrpSpPr>
        <p:grpSpPr>
          <a:xfrm>
            <a:off x="602066" y="3960128"/>
            <a:ext cx="4682561" cy="1440256"/>
            <a:chOff x="2210858" y="1479246"/>
            <a:chExt cx="1740535" cy="912305"/>
          </a:xfrm>
        </p:grpSpPr>
        <p:sp>
          <p:nvSpPr>
            <p:cNvPr id="450" name="Google Shape;450;g187f1f857ba_0_21"/>
            <p:cNvSpPr txBox="1"/>
            <p:nvPr/>
          </p:nvSpPr>
          <p:spPr>
            <a:xfrm>
              <a:off x="2210858" y="1479246"/>
              <a:ext cx="17283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Splitter</a:t>
              </a:r>
              <a:endParaRPr b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g187f1f857ba_0_21"/>
            <p:cNvSpPr txBox="1"/>
            <p:nvPr/>
          </p:nvSpPr>
          <p:spPr>
            <a:xfrm>
              <a:off x="2223093" y="1787051"/>
              <a:ext cx="17283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Splitter je ďalší typ message endpointu, ktorého úlohou je prijať správu zo vstupného kanála, rozdeliť ju na viacero správ a každú z nich odoslať do výstupného kanála. </a:t>
              </a:r>
              <a:endParaRPr sz="1500">
                <a:solidFill>
                  <a:srgbClr val="3F3F3F"/>
                </a:solidFill>
              </a:endParaRPr>
            </a:p>
          </p:txBody>
        </p:sp>
      </p:grpSp>
      <p:grpSp>
        <p:nvGrpSpPr>
          <p:cNvPr id="452" name="Google Shape;452;g187f1f857ba_0_21"/>
          <p:cNvGrpSpPr/>
          <p:nvPr/>
        </p:nvGrpSpPr>
        <p:grpSpPr>
          <a:xfrm>
            <a:off x="6482419" y="3960117"/>
            <a:ext cx="4649652" cy="2086718"/>
            <a:chOff x="3689454" y="4636435"/>
            <a:chExt cx="1728302" cy="1321795"/>
          </a:xfrm>
        </p:grpSpPr>
        <p:sp>
          <p:nvSpPr>
            <p:cNvPr id="453" name="Google Shape;453;g187f1f857ba_0_21"/>
            <p:cNvSpPr txBox="1"/>
            <p:nvPr/>
          </p:nvSpPr>
          <p:spPr>
            <a:xfrm>
              <a:off x="3689456" y="4636435"/>
              <a:ext cx="17283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Aggregator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187f1f857ba_0_21"/>
            <p:cNvSpPr txBox="1"/>
            <p:nvPr/>
          </p:nvSpPr>
          <p:spPr>
            <a:xfrm>
              <a:off x="3689454" y="4944230"/>
              <a:ext cx="1728300" cy="10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Agregátor je v podstate zrkadlový obraz rozdeľovača, je to typ koncového bodu správy, ktorý prijíma viacero správ a spája ich do jednej správy. 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F3F3F"/>
                </a:solidFill>
              </a:endParaRPr>
            </a:p>
          </p:txBody>
        </p:sp>
      </p:grpSp>
      <p:pic>
        <p:nvPicPr>
          <p:cNvPr id="455" name="Google Shape;455;g187f1f857ba_0_21"/>
          <p:cNvPicPr preferRelativeResize="0"/>
          <p:nvPr/>
        </p:nvPicPr>
        <p:blipFill rotWithShape="1">
          <a:blip r:embed="rId3">
            <a:alphaModFix/>
          </a:blip>
          <a:srcRect b="0" l="0" r="50000" t="47578"/>
          <a:stretch/>
        </p:blipFill>
        <p:spPr>
          <a:xfrm>
            <a:off x="829088" y="1608875"/>
            <a:ext cx="4228525" cy="22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87f1f857ba_0_21"/>
          <p:cNvPicPr preferRelativeResize="0"/>
          <p:nvPr/>
        </p:nvPicPr>
        <p:blipFill rotWithShape="1">
          <a:blip r:embed="rId3">
            <a:alphaModFix/>
          </a:blip>
          <a:srcRect b="0" l="50248" r="0" t="49101"/>
          <a:stretch/>
        </p:blipFill>
        <p:spPr>
          <a:xfrm>
            <a:off x="6740807" y="1660721"/>
            <a:ext cx="4132886" cy="213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868061664b_0_5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Hlavné komponenty</a:t>
            </a:r>
            <a:endParaRPr/>
          </a:p>
        </p:txBody>
      </p:sp>
      <p:grpSp>
        <p:nvGrpSpPr>
          <p:cNvPr id="462" name="Google Shape;462;g1868061664b_0_57"/>
          <p:cNvGrpSpPr/>
          <p:nvPr/>
        </p:nvGrpSpPr>
        <p:grpSpPr>
          <a:xfrm>
            <a:off x="3433825" y="4156025"/>
            <a:ext cx="5073694" cy="2701975"/>
            <a:chOff x="64867" y="4636430"/>
            <a:chExt cx="4430400" cy="2701975"/>
          </a:xfrm>
        </p:grpSpPr>
        <p:sp>
          <p:nvSpPr>
            <p:cNvPr id="463" name="Google Shape;463;g1868061664b_0_57"/>
            <p:cNvSpPr txBox="1"/>
            <p:nvPr/>
          </p:nvSpPr>
          <p:spPr>
            <a:xfrm>
              <a:off x="106978" y="4636430"/>
              <a:ext cx="4388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Channel Adapter</a:t>
              </a:r>
              <a:endParaRPr b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g1868061664b_0_57"/>
            <p:cNvSpPr txBox="1"/>
            <p:nvPr/>
          </p:nvSpPr>
          <p:spPr>
            <a:xfrm>
              <a:off x="64867" y="5091105"/>
              <a:ext cx="44304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Channel Adapter je koncový bod, ktorý spája kanál správ s iným systémom alebo transportom. Adaptéry kanálov môžu byť buď prichádzajúce, alebo odchádzajúce. Adaptér kanála zvyčajne vykonáva určité mapovanie medzi správou a akýmkoľvek objektom alebo zdrojom, ktorý je prijatý z iného systému alebo odoslaný do iného systému (súbor, požiadavka HTTP, správa JMS a iné).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65" name="Google Shape;465;g1868061664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850" y="1264334"/>
            <a:ext cx="5581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868061664b_0_57"/>
          <p:cNvSpPr txBox="1"/>
          <p:nvPr/>
        </p:nvSpPr>
        <p:spPr>
          <a:xfrm>
            <a:off x="4470675" y="2226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Inbound channel adapter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7" name="Google Shape;467;g1868061664b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175" y="2595650"/>
            <a:ext cx="55816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868061664b_0_57"/>
          <p:cNvSpPr txBox="1"/>
          <p:nvPr/>
        </p:nvSpPr>
        <p:spPr>
          <a:xfrm>
            <a:off x="4470675" y="3586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Outbound channel adapter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87f1f857ba_0_5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Implementácia </a:t>
            </a:r>
            <a:endParaRPr/>
          </a:p>
        </p:txBody>
      </p:sp>
      <p:pic>
        <p:nvPicPr>
          <p:cNvPr id="474" name="Google Shape;474;g187f1f857b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25" y="1544749"/>
            <a:ext cx="3702450" cy="4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87f1f857ba_0_54"/>
          <p:cNvPicPr preferRelativeResize="0"/>
          <p:nvPr/>
        </p:nvPicPr>
        <p:blipFill rotWithShape="1">
          <a:blip r:embed="rId4">
            <a:alphaModFix/>
          </a:blip>
          <a:srcRect b="51669" l="0" r="0" t="0"/>
          <a:stretch/>
        </p:blipFill>
        <p:spPr>
          <a:xfrm>
            <a:off x="5219975" y="2577251"/>
            <a:ext cx="6415074" cy="15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85042288fa_0_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Ktorá z možností využíva Spring Messaging? </a:t>
            </a:r>
            <a:endParaRPr/>
          </a:p>
        </p:txBody>
      </p:sp>
      <p:sp>
        <p:nvSpPr>
          <p:cNvPr id="481" name="Google Shape;481;g185042288fa_0_0"/>
          <p:cNvSpPr/>
          <p:nvPr/>
        </p:nvSpPr>
        <p:spPr>
          <a:xfrm>
            <a:off x="5748936" y="4104926"/>
            <a:ext cx="2207100" cy="2242800"/>
          </a:xfrm>
          <a:prstGeom prst="roundRect">
            <a:avLst>
              <a:gd fmla="val 6167" name="adj"/>
            </a:avLst>
          </a:prstGeom>
          <a:solidFill>
            <a:schemeClr val="lt1"/>
          </a:solidFill>
          <a:ln cap="flat" cmpd="sng" w="349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85042288fa_0_0"/>
          <p:cNvSpPr/>
          <p:nvPr/>
        </p:nvSpPr>
        <p:spPr>
          <a:xfrm>
            <a:off x="3541825" y="1729950"/>
            <a:ext cx="2207100" cy="2242800"/>
          </a:xfrm>
          <a:prstGeom prst="roundRect">
            <a:avLst>
              <a:gd fmla="val 6167" name="adj"/>
            </a:avLst>
          </a:prstGeom>
          <a:solidFill>
            <a:schemeClr val="accent1"/>
          </a:solidFill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85042288fa_0_0"/>
          <p:cNvSpPr/>
          <p:nvPr/>
        </p:nvSpPr>
        <p:spPr>
          <a:xfrm>
            <a:off x="1334725" y="4104925"/>
            <a:ext cx="2207100" cy="2242800"/>
          </a:xfrm>
          <a:prstGeom prst="roundRect">
            <a:avLst>
              <a:gd fmla="val 6167" name="adj"/>
            </a:avLst>
          </a:prstGeom>
          <a:solidFill>
            <a:schemeClr val="lt1"/>
          </a:solidFill>
          <a:ln cap="flat" cmpd="sng" w="349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85042288fa_0_0"/>
          <p:cNvSpPr/>
          <p:nvPr/>
        </p:nvSpPr>
        <p:spPr>
          <a:xfrm>
            <a:off x="7956026" y="1729949"/>
            <a:ext cx="2207100" cy="2242800"/>
          </a:xfrm>
          <a:prstGeom prst="roundRect">
            <a:avLst>
              <a:gd fmla="val 6167" name="adj"/>
            </a:avLst>
          </a:prstGeom>
          <a:solidFill>
            <a:schemeClr val="lt1"/>
          </a:solidFill>
          <a:ln cap="flat" cmpd="sng" w="349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185042288f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88" y="4688852"/>
            <a:ext cx="1566775" cy="15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185042288f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125" y="4786888"/>
            <a:ext cx="1370700" cy="13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185042288fa_0_0"/>
          <p:cNvPicPr preferRelativeResize="0"/>
          <p:nvPr/>
        </p:nvPicPr>
        <p:blipFill rotWithShape="1">
          <a:blip r:embed="rId5">
            <a:alphaModFix/>
          </a:blip>
          <a:srcRect b="0" l="12440" r="12161" t="0"/>
          <a:stretch/>
        </p:blipFill>
        <p:spPr>
          <a:xfrm>
            <a:off x="3694225" y="2411838"/>
            <a:ext cx="1902300" cy="14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85042288f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8431" y="2587626"/>
            <a:ext cx="1902300" cy="12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185042288fa_0_0"/>
          <p:cNvSpPr txBox="1"/>
          <p:nvPr/>
        </p:nvSpPr>
        <p:spPr>
          <a:xfrm>
            <a:off x="1334725" y="4288650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490" name="Google Shape;490;g185042288fa_0_0"/>
          <p:cNvSpPr txBox="1"/>
          <p:nvPr/>
        </p:nvSpPr>
        <p:spPr>
          <a:xfrm>
            <a:off x="3541825" y="1877025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Spring Integration</a:t>
            </a:r>
            <a:endParaRPr b="1"/>
          </a:p>
        </p:txBody>
      </p:sp>
      <p:sp>
        <p:nvSpPr>
          <p:cNvPr id="491" name="Google Shape;491;g185042288fa_0_0"/>
          <p:cNvSpPr txBox="1"/>
          <p:nvPr/>
        </p:nvSpPr>
        <p:spPr>
          <a:xfrm>
            <a:off x="5748925" y="4288650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Data</a:t>
            </a:r>
            <a:endParaRPr/>
          </a:p>
        </p:txBody>
      </p:sp>
      <p:sp>
        <p:nvSpPr>
          <p:cNvPr id="492" name="Google Shape;492;g185042288fa_0_0"/>
          <p:cNvSpPr txBox="1"/>
          <p:nvPr/>
        </p:nvSpPr>
        <p:spPr>
          <a:xfrm>
            <a:off x="7956025" y="1877025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Cloud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Obsah 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 rot="2700000">
            <a:off x="6926852" y="1891205"/>
            <a:ext cx="2225918" cy="2217600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lt1"/>
          </a:solidFill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 rot="2700000">
            <a:off x="5066746" y="1891205"/>
            <a:ext cx="2225914" cy="2217600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 rot="2700000">
            <a:off x="3206335" y="1892971"/>
            <a:ext cx="2224449" cy="2216139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lt1"/>
          </a:solidFill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2922963" y="4056397"/>
            <a:ext cx="4071056" cy="531950"/>
            <a:chOff x="3189316" y="4309327"/>
            <a:chExt cx="2736304" cy="531950"/>
          </a:xfrm>
        </p:grpSpPr>
        <p:sp>
          <p:nvSpPr>
            <p:cNvPr id="137" name="Google Shape;137;p3"/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3189316" y="4564278"/>
              <a:ext cx="2736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"/>
          <p:cNvSpPr txBox="1"/>
          <p:nvPr/>
        </p:nvSpPr>
        <p:spPr>
          <a:xfrm>
            <a:off x="1882870" y="4056398"/>
            <a:ext cx="864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8128870" y="4056405"/>
            <a:ext cx="86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4958492" y="4056242"/>
            <a:ext cx="86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888545" y="2571285"/>
            <a:ext cx="864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094395" y="2571284"/>
            <a:ext cx="864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7682695" y="2615051"/>
            <a:ext cx="864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966" y="4190448"/>
            <a:ext cx="2189991" cy="562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Spring Batch? | Mirbozorgi" id="146" name="Google Shape;1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2488" y="4081541"/>
            <a:ext cx="2188800" cy="780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g Integration -Basic JavaDSL configuration | by SatyaRaj | Medium" id="147" name="Google Shape;14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2966" y="4125833"/>
            <a:ext cx="2076423" cy="69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7f1f857ba_0_45"/>
          <p:cNvSpPr txBox="1"/>
          <p:nvPr/>
        </p:nvSpPr>
        <p:spPr>
          <a:xfrm>
            <a:off x="2084850" y="3228900"/>
            <a:ext cx="802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Ďakujeme za pozornosť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1641" y="20002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>
            <p:ph idx="2" type="pic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rgbClr val="53AD2E"/>
          </a:solid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>
            <a:off x="2819401" y="933450"/>
            <a:ext cx="8810624" cy="499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3028950" y="1144838"/>
            <a:ext cx="636337" cy="636337"/>
          </a:xfrm>
          <a:prstGeom prst="halfFrame">
            <a:avLst>
              <a:gd fmla="val 19850" name="adj1"/>
              <a:gd fmla="val 1985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 rot="10800000">
            <a:off x="10767940" y="5098104"/>
            <a:ext cx="636337" cy="636337"/>
          </a:xfrm>
          <a:prstGeom prst="halfFrame">
            <a:avLst>
              <a:gd fmla="val 19850" name="adj1"/>
              <a:gd fmla="val 1985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550974" y="1404350"/>
            <a:ext cx="265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Čo to je? 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3948908" y="3681857"/>
            <a:ext cx="3035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550988" y="4072830"/>
            <a:ext cx="34333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pen-source</a:t>
            </a:r>
            <a:r>
              <a:rPr b="0" i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/>
          </a:p>
          <a:p>
            <a:pPr indent="-285750" lvl="0" marL="28575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  <a:p>
            <a:pPr indent="-285750" lvl="0" marL="28575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Návrhový vzor </a:t>
            </a:r>
            <a:r>
              <a:rPr b="0" i="0" lang="en-US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Inversion of Control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 rot="-5400000">
            <a:off x="10190061" y="3290501"/>
            <a:ext cx="34333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128" y="137343"/>
            <a:ext cx="4232018" cy="423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31468" r="0" t="0"/>
          <a:stretch/>
        </p:blipFill>
        <p:spPr>
          <a:xfrm>
            <a:off x="7224713" y="3640618"/>
            <a:ext cx="4012848" cy="150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Aké </a:t>
            </a:r>
            <a:r>
              <a:rPr lang="en-US"/>
              <a:t>má</a:t>
            </a:r>
            <a:r>
              <a:rPr lang="en-US"/>
              <a:t> uplatnenie?</a:t>
            </a:r>
            <a:endParaRPr/>
          </a:p>
        </p:txBody>
      </p:sp>
      <p:grpSp>
        <p:nvGrpSpPr>
          <p:cNvPr id="177" name="Google Shape;177;p6"/>
          <p:cNvGrpSpPr/>
          <p:nvPr/>
        </p:nvGrpSpPr>
        <p:grpSpPr>
          <a:xfrm flipH="1">
            <a:off x="4689033" y="1491157"/>
            <a:ext cx="2779500" cy="4373128"/>
            <a:chOff x="1108040" y="1723638"/>
            <a:chExt cx="2779500" cy="4373128"/>
          </a:xfrm>
        </p:grpSpPr>
        <p:sp>
          <p:nvSpPr>
            <p:cNvPr id="178" name="Google Shape;178;p6"/>
            <p:cNvSpPr/>
            <p:nvPr/>
          </p:nvSpPr>
          <p:spPr>
            <a:xfrm rot="10800000">
              <a:off x="2031023" y="2910519"/>
              <a:ext cx="914400" cy="3186247"/>
            </a:xfrm>
            <a:custGeom>
              <a:rect b="b" l="l" r="r" t="t"/>
              <a:pathLst>
                <a:path extrusionOk="0" h="3186247" w="914400">
                  <a:moveTo>
                    <a:pt x="622790" y="351869"/>
                  </a:moveTo>
                  <a:lnTo>
                    <a:pt x="457202" y="91618"/>
                  </a:lnTo>
                  <a:lnTo>
                    <a:pt x="291613" y="351869"/>
                  </a:lnTo>
                  <a:lnTo>
                    <a:pt x="622790" y="351869"/>
                  </a:lnTo>
                  <a:close/>
                  <a:moveTo>
                    <a:pt x="692394" y="2652291"/>
                  </a:moveTo>
                  <a:lnTo>
                    <a:pt x="649531" y="2652291"/>
                  </a:lnTo>
                  <a:cubicBezTo>
                    <a:pt x="649531" y="2083551"/>
                    <a:pt x="649532" y="1514810"/>
                    <a:pt x="649532" y="946070"/>
                  </a:cubicBezTo>
                  <a:cubicBezTo>
                    <a:pt x="649532" y="841669"/>
                    <a:pt x="564898" y="757035"/>
                    <a:pt x="460497" y="757035"/>
                  </a:cubicBezTo>
                  <a:cubicBezTo>
                    <a:pt x="356096" y="757035"/>
                    <a:pt x="271462" y="841669"/>
                    <a:pt x="271462" y="946070"/>
                  </a:cubicBezTo>
                  <a:cubicBezTo>
                    <a:pt x="270349" y="1688346"/>
                    <a:pt x="269237" y="2430622"/>
                    <a:pt x="268124" y="3172898"/>
                  </a:cubicBezTo>
                  <a:lnTo>
                    <a:pt x="225262" y="3186247"/>
                  </a:lnTo>
                  <a:cubicBezTo>
                    <a:pt x="225262" y="2617507"/>
                    <a:pt x="228600" y="1514810"/>
                    <a:pt x="228600" y="946070"/>
                  </a:cubicBezTo>
                  <a:cubicBezTo>
                    <a:pt x="228600" y="841669"/>
                    <a:pt x="143966" y="757035"/>
                    <a:pt x="39565" y="757035"/>
                  </a:cubicBezTo>
                  <a:lnTo>
                    <a:pt x="39565" y="2061099"/>
                  </a:lnTo>
                  <a:lnTo>
                    <a:pt x="0" y="2061099"/>
                  </a:lnTo>
                  <a:lnTo>
                    <a:pt x="0" y="718570"/>
                  </a:lnTo>
                  <a:lnTo>
                    <a:pt x="0" y="718569"/>
                  </a:lnTo>
                  <a:lnTo>
                    <a:pt x="1" y="718569"/>
                  </a:lnTo>
                  <a:lnTo>
                    <a:pt x="457200" y="0"/>
                  </a:lnTo>
                  <a:lnTo>
                    <a:pt x="914399" y="718569"/>
                  </a:lnTo>
                  <a:lnTo>
                    <a:pt x="914400" y="718569"/>
                  </a:lnTo>
                  <a:lnTo>
                    <a:pt x="914400" y="718570"/>
                  </a:lnTo>
                  <a:lnTo>
                    <a:pt x="914400" y="2061098"/>
                  </a:lnTo>
                  <a:lnTo>
                    <a:pt x="881428" y="2061098"/>
                  </a:lnTo>
                  <a:lnTo>
                    <a:pt x="881428" y="757035"/>
                  </a:lnTo>
                  <a:cubicBezTo>
                    <a:pt x="777027" y="757035"/>
                    <a:pt x="692393" y="841669"/>
                    <a:pt x="692393" y="946070"/>
                  </a:cubicBezTo>
                  <a:cubicBezTo>
                    <a:pt x="692393" y="1514810"/>
                    <a:pt x="692394" y="2083551"/>
                    <a:pt x="692394" y="2652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flipH="1" rot="810005">
              <a:off x="2946073" y="3638269"/>
              <a:ext cx="892814" cy="522488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1369059">
              <a:off x="1185779" y="3324128"/>
              <a:ext cx="1045654" cy="611934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flipH="1" rot="-289697">
              <a:off x="2684779" y="3281210"/>
              <a:ext cx="454929" cy="266232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flipH="1" rot="396499">
              <a:off x="2040745" y="3833601"/>
              <a:ext cx="485708" cy="284244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 rot="403061">
              <a:off x="1973760" y="3291297"/>
              <a:ext cx="315405" cy="184580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 flipH="1" rot="-900000">
              <a:off x="2239731" y="3133449"/>
              <a:ext cx="485708" cy="284244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 flipH="1" rot="383939">
              <a:off x="2689409" y="2510205"/>
              <a:ext cx="937541" cy="548664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 flipH="1" rot="-900000">
              <a:off x="2884599" y="4188611"/>
              <a:ext cx="374207" cy="218992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 rot="1057610">
              <a:off x="1400309" y="1929660"/>
              <a:ext cx="1496493" cy="875772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 flipH="1" rot="-900000">
              <a:off x="1876922" y="2833176"/>
              <a:ext cx="400079" cy="234133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 rot="1740912">
              <a:off x="1464315" y="2953502"/>
              <a:ext cx="561963" cy="328870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 rot="-636285">
              <a:off x="2362862" y="3493931"/>
              <a:ext cx="328679" cy="192348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 flipH="1" rot="-485568">
              <a:off x="2829618" y="2016750"/>
              <a:ext cx="640975" cy="375109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 flipH="1" rot="-900000">
              <a:off x="2686368" y="3037688"/>
              <a:ext cx="341361" cy="199770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403061">
              <a:off x="2716957" y="3900537"/>
              <a:ext cx="238420" cy="139527"/>
            </a:xfrm>
            <a:custGeom>
              <a:rect b="b" l="l" r="r" t="t"/>
              <a:pathLst>
                <a:path extrusionOk="0" h="267151" w="456500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 flipH="1">
            <a:off x="975256" y="2286445"/>
            <a:ext cx="3727886" cy="738734"/>
            <a:chOff x="3059832" y="2159578"/>
            <a:chExt cx="2960573" cy="629492"/>
          </a:xfrm>
        </p:grpSpPr>
        <p:sp>
          <p:nvSpPr>
            <p:cNvPr id="195" name="Google Shape;195;p6"/>
            <p:cNvSpPr txBox="1"/>
            <p:nvPr/>
          </p:nvSpPr>
          <p:spPr>
            <a:xfrm>
              <a:off x="3059832" y="2421901"/>
              <a:ext cx="2960572" cy="367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b="0" i="0" lang="en-US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pracovanie veľkých objemov dát, životne dôležitých pre každodennú prevádzku podnikových systémov.</a:t>
              </a:r>
              <a:endParaRPr sz="110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3059832" y="2159578"/>
              <a:ext cx="2960573" cy="2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Batch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6"/>
          <p:cNvGrpSpPr/>
          <p:nvPr/>
        </p:nvGrpSpPr>
        <p:grpSpPr>
          <a:xfrm flipH="1">
            <a:off x="684699" y="4160475"/>
            <a:ext cx="3727886" cy="738861"/>
            <a:chOff x="3059832" y="2159579"/>
            <a:chExt cx="2960573" cy="629599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3059832" y="2421901"/>
              <a:ext cx="2960572" cy="367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Vytváranie malých, samostatných aplikácií, ktoré spolupracujú</a:t>
              </a:r>
              <a:r>
                <a:rPr lang="en-US" sz="110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   </a:t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Microservices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6"/>
          <p:cNvGrpSpPr/>
          <p:nvPr/>
        </p:nvGrpSpPr>
        <p:grpSpPr>
          <a:xfrm flipH="1">
            <a:off x="7735087" y="3087802"/>
            <a:ext cx="3727886" cy="738732"/>
            <a:chOff x="3059832" y="2159579"/>
            <a:chExt cx="2960573" cy="629490"/>
          </a:xfrm>
        </p:grpSpPr>
        <p:sp>
          <p:nvSpPr>
            <p:cNvPr id="201" name="Google Shape;201;p6"/>
            <p:cNvSpPr txBox="1"/>
            <p:nvPr/>
          </p:nvSpPr>
          <p:spPr>
            <a:xfrm>
              <a:off x="3059832" y="2421901"/>
              <a:ext cx="2960572" cy="367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0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ytváranie webových aplikácií je rýchle a bezproblémové. Aplikácie typu klient-server.</a:t>
              </a:r>
              <a:endParaRPr sz="110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Web aplikácie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 flipH="1">
            <a:off x="7454315" y="1517338"/>
            <a:ext cx="3727886" cy="738733"/>
            <a:chOff x="3059832" y="2159579"/>
            <a:chExt cx="2960573" cy="629490"/>
          </a:xfrm>
        </p:grpSpPr>
        <p:sp>
          <p:nvSpPr>
            <p:cNvPr id="204" name="Google Shape;204;p6"/>
            <p:cNvSpPr txBox="1"/>
            <p:nvPr/>
          </p:nvSpPr>
          <p:spPr>
            <a:xfrm>
              <a:off x="3059832" y="2421901"/>
              <a:ext cx="2960572" cy="367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Spring Cloud obsahuje mnoho služieb, 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otrebných na spustenie aplikácií na cloude.</a:t>
              </a:r>
              <a:endParaRPr sz="110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639" y="3333635"/>
            <a:ext cx="496317" cy="51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0200" y="1751571"/>
            <a:ext cx="736367" cy="64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7891" y="3109810"/>
            <a:ext cx="495627" cy="49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7060" y="2286447"/>
            <a:ext cx="431130" cy="46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Batch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208" y="1999800"/>
            <a:ext cx="2858400" cy="28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ABSTRAC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bstract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bstract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