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7" r:id="rId2"/>
    <p:sldId id="258" r:id="rId3"/>
    <p:sldId id="273" r:id="rId4"/>
    <p:sldId id="263" r:id="rId5"/>
    <p:sldId id="272" r:id="rId6"/>
    <p:sldId id="275" r:id="rId7"/>
    <p:sldId id="309" r:id="rId8"/>
    <p:sldId id="310" r:id="rId9"/>
    <p:sldId id="276" r:id="rId10"/>
    <p:sldId id="312" r:id="rId11"/>
    <p:sldId id="291" r:id="rId12"/>
    <p:sldId id="294" r:id="rId13"/>
    <p:sldId id="300" r:id="rId14"/>
    <p:sldId id="306" r:id="rId15"/>
    <p:sldId id="313" r:id="rId16"/>
    <p:sldId id="314" r:id="rId17"/>
    <p:sldId id="315" r:id="rId18"/>
    <p:sldId id="316" r:id="rId19"/>
    <p:sldId id="301" r:id="rId20"/>
    <p:sldId id="274" r:id="rId21"/>
    <p:sldId id="307" r:id="rId22"/>
    <p:sldId id="308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59121" y="3429000"/>
            <a:ext cx="3673758" cy="50382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600" b="1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8022" y="2304494"/>
            <a:ext cx="5735955" cy="82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>
                <a:solidFill>
                  <a:srgbClr val="404040"/>
                </a:solidFill>
              </a:rPr>
              <a:t>개별 연구 최종 발표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4044000" y="492792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57525" y="3486150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D9D9D9"/>
                </a:solidFill>
              </a:rPr>
              <a:t>L</a:t>
            </a:r>
            <a:r>
              <a:rPr lang="ko-KR" altLang="en-US" sz="1200" b="1">
                <a:solidFill>
                  <a:srgbClr val="D9D9D9"/>
                </a:solidFill>
              </a:rPr>
              <a:t>L</a:t>
            </a:r>
            <a:r>
              <a:rPr lang="en-US" altLang="ko-KR" sz="1200" b="1">
                <a:solidFill>
                  <a:srgbClr val="D9D9D9"/>
                </a:solidFill>
              </a:rPr>
              <a:t>M</a:t>
            </a:r>
            <a:r>
              <a:rPr lang="ko-KR" altLang="en-US" sz="1200" b="1">
                <a:solidFill>
                  <a:srgbClr val="D9D9D9"/>
                </a:solidFill>
              </a:rPr>
              <a:t> 기반 프로그래밍 오류 패턴 분석 및 예측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048000" y="5016999"/>
            <a:ext cx="6096000" cy="364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404040"/>
                </a:solidFill>
              </a:rPr>
              <a:t>2019111661</a:t>
            </a:r>
            <a:r>
              <a:rPr lang="ko-KR" altLang="en-US" b="1">
                <a:solidFill>
                  <a:srgbClr val="404040"/>
                </a:solidFill>
              </a:rPr>
              <a:t> 컴퓨터공학과 홍원준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F56941B-E127-BBD2-192C-056C2791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66" y="2270260"/>
            <a:ext cx="7947102" cy="3277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537721" y="376087"/>
            <a:ext cx="3116559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데이터 전처리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FDF1B-8B91-A0F2-89BD-839FF4E507EE}"/>
              </a:ext>
            </a:extLst>
          </p:cNvPr>
          <p:cNvSpPr txBox="1"/>
          <p:nvPr/>
        </p:nvSpPr>
        <p:spPr>
          <a:xfrm>
            <a:off x="723159" y="17244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전처리 이후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94638225-FFE4-AEBD-78FE-95A8CD050EB7}"/>
              </a:ext>
            </a:extLst>
          </p:cNvPr>
          <p:cNvSpPr/>
          <p:nvPr/>
        </p:nvSpPr>
        <p:spPr>
          <a:xfrm rot="16200000">
            <a:off x="8567976" y="4858193"/>
            <a:ext cx="805446" cy="1515753"/>
          </a:xfrm>
          <a:prstGeom prst="homePlate">
            <a:avLst>
              <a:gd name="adj" fmla="val 473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5C854-0C9C-DBD7-721B-9C11BD268DD6}"/>
              </a:ext>
            </a:extLst>
          </p:cNvPr>
          <p:cNvSpPr txBox="1"/>
          <p:nvPr/>
        </p:nvSpPr>
        <p:spPr>
          <a:xfrm>
            <a:off x="8348573" y="5495217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어느 컬럼이</a:t>
            </a:r>
            <a:endParaRPr lang="en-US" altLang="ko-KR" sz="1400"/>
          </a:p>
          <a:p>
            <a:pPr algn="ctr"/>
            <a:r>
              <a:rPr lang="en-US" altLang="ko-KR" sz="1400"/>
              <a:t>1</a:t>
            </a:r>
            <a:r>
              <a:rPr lang="ko-KR" altLang="en-US" sz="1400"/>
              <a:t>인지만 확인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9EB3AA-D97F-5D38-7FDB-8F7165963DBA}"/>
              </a:ext>
            </a:extLst>
          </p:cNvPr>
          <p:cNvCxnSpPr>
            <a:cxnSpLocks/>
          </p:cNvCxnSpPr>
          <p:nvPr/>
        </p:nvCxnSpPr>
        <p:spPr>
          <a:xfrm>
            <a:off x="8212822" y="5213346"/>
            <a:ext cx="1585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5806E39-0273-8FDD-4FBB-F6B649A31F51}"/>
              </a:ext>
            </a:extLst>
          </p:cNvPr>
          <p:cNvCxnSpPr>
            <a:cxnSpLocks/>
          </p:cNvCxnSpPr>
          <p:nvPr/>
        </p:nvCxnSpPr>
        <p:spPr>
          <a:xfrm>
            <a:off x="7140430" y="5204957"/>
            <a:ext cx="2586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986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849504" y="376087"/>
            <a:ext cx="2492990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클러스터링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7A4BF-952E-760F-D334-F95608D8C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9" y="2558431"/>
            <a:ext cx="3821156" cy="295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00A19-8780-C470-5700-706653827800}"/>
              </a:ext>
            </a:extLst>
          </p:cNvPr>
          <p:cNvSpPr txBox="1"/>
          <p:nvPr/>
        </p:nvSpPr>
        <p:spPr>
          <a:xfrm>
            <a:off x="960569" y="1596877"/>
            <a:ext cx="6675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WA_IO, WA_CS, WA_PU, CE, RE 컬럼을 중심으로 클러스터링</a:t>
            </a:r>
            <a:endParaRPr lang="en-US" altLang="ko-KR" sz="1600"/>
          </a:p>
          <a:p>
            <a:r>
              <a:rPr lang="en-US" altLang="ko-KR" sz="1600"/>
              <a:t>-PCA</a:t>
            </a:r>
            <a:r>
              <a:rPr lang="ko-KR" altLang="en-US" sz="1600"/>
              <a:t>로 </a:t>
            </a:r>
            <a:r>
              <a:rPr lang="en-US" altLang="ko-KR" sz="1600"/>
              <a:t>2</a:t>
            </a:r>
            <a:r>
              <a:rPr lang="ko-KR" altLang="en-US" sz="1600"/>
              <a:t>차원화</a:t>
            </a:r>
            <a:endParaRPr lang="en-US" altLang="ko-KR" sz="1600"/>
          </a:p>
          <a:p>
            <a:r>
              <a:rPr lang="en-US" altLang="ko-KR" sz="1600"/>
              <a:t>-DBSCAN</a:t>
            </a:r>
            <a:r>
              <a:rPr lang="ko-KR" altLang="en-US" sz="1600"/>
              <a:t>으로 첫 분포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9F002-78F1-1EF0-CBFA-9326BA93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09" y="2557357"/>
            <a:ext cx="4148225" cy="299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01D88DD-19B1-2CD6-E7FA-DDFB173F1829}"/>
              </a:ext>
            </a:extLst>
          </p:cNvPr>
          <p:cNvSpPr/>
          <p:nvPr/>
        </p:nvSpPr>
        <p:spPr>
          <a:xfrm>
            <a:off x="1291905" y="4026716"/>
            <a:ext cx="1694576" cy="148469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6F386153-7239-B590-E55D-F6B2028DA0C5}"/>
              </a:ext>
            </a:extLst>
          </p:cNvPr>
          <p:cNvCxnSpPr>
            <a:stCxn id="7" idx="7"/>
          </p:cNvCxnSpPr>
          <p:nvPr/>
        </p:nvCxnSpPr>
        <p:spPr>
          <a:xfrm rot="5400000" flipH="1" flipV="1">
            <a:off x="4574095" y="1763098"/>
            <a:ext cx="645268" cy="431682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0D1D4D-5B0E-EF36-6DC2-452D350763C7}"/>
              </a:ext>
            </a:extLst>
          </p:cNvPr>
          <p:cNvSpPr txBox="1"/>
          <p:nvPr/>
        </p:nvSpPr>
        <p:spPr>
          <a:xfrm>
            <a:off x="10711145" y="559220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(K=2)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30AA48-0FE0-42D2-4B15-58175DFF7D72}"/>
              </a:ext>
            </a:extLst>
          </p:cNvPr>
          <p:cNvSpPr txBox="1"/>
          <p:nvPr/>
        </p:nvSpPr>
        <p:spPr>
          <a:xfrm>
            <a:off x="7186809" y="2111313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-KMeans</a:t>
            </a:r>
            <a:r>
              <a:rPr lang="ko-KR" altLang="en-US" sz="1600"/>
              <a:t>로 노이즈가 없는 두 번째 분포 확인</a:t>
            </a:r>
          </a:p>
        </p:txBody>
      </p:sp>
    </p:spTree>
    <p:extLst>
      <p:ext uri="{BB962C8B-B14F-4D97-AF65-F5344CB8AC3E}">
        <p14:creationId xmlns:p14="http://schemas.microsoft.com/office/powerpoint/2010/main" val="15476426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849505" y="376087"/>
            <a:ext cx="2492990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클러스터링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048BEA-06B4-8352-4F85-31FC1ED2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7" y="2738762"/>
            <a:ext cx="2885332" cy="20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686365-AA5B-9D53-9D85-D114BFB73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028"/>
          <a:stretch/>
        </p:blipFill>
        <p:spPr>
          <a:xfrm>
            <a:off x="4443002" y="1820412"/>
            <a:ext cx="3305996" cy="3943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7D455A-792C-B6BF-B2CE-05F78414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598" y="1820412"/>
            <a:ext cx="3305996" cy="3943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ED456F-3E4E-C502-8489-FECD56809C43}"/>
              </a:ext>
            </a:extLst>
          </p:cNvPr>
          <p:cNvSpPr txBox="1"/>
          <p:nvPr/>
        </p:nvSpPr>
        <p:spPr>
          <a:xfrm>
            <a:off x="5627029" y="5905503"/>
            <a:ext cx="99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cluster0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EC80E-7C96-6BDA-7377-AAE8FB1AC673}"/>
              </a:ext>
            </a:extLst>
          </p:cNvPr>
          <p:cNvSpPr txBox="1"/>
          <p:nvPr/>
        </p:nvSpPr>
        <p:spPr>
          <a:xfrm>
            <a:off x="9235466" y="5905503"/>
            <a:ext cx="99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cluster1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1902B7F-C87F-2346-8F49-23AA1B563012}"/>
              </a:ext>
            </a:extLst>
          </p:cNvPr>
          <p:cNvSpPr/>
          <p:nvPr/>
        </p:nvSpPr>
        <p:spPr>
          <a:xfrm>
            <a:off x="5830316" y="3691156"/>
            <a:ext cx="1317071" cy="654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C4F176-BC3B-C371-6556-CF07B2B72D59}"/>
              </a:ext>
            </a:extLst>
          </p:cNvPr>
          <p:cNvSpPr/>
          <p:nvPr/>
        </p:nvSpPr>
        <p:spPr>
          <a:xfrm>
            <a:off x="9465912" y="3691156"/>
            <a:ext cx="1317071" cy="654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388D6-298D-5910-015F-3669DCDE5883}"/>
              </a:ext>
            </a:extLst>
          </p:cNvPr>
          <p:cNvSpPr txBox="1"/>
          <p:nvPr/>
        </p:nvSpPr>
        <p:spPr>
          <a:xfrm>
            <a:off x="5538640" y="4699059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accent2"/>
                </a:solidFill>
              </a:rPr>
              <a:t>조건문</a:t>
            </a:r>
            <a:endParaRPr lang="en-US" altLang="ko-KR" sz="1100">
              <a:solidFill>
                <a:schemeClr val="accent2"/>
              </a:solidFill>
            </a:endParaRPr>
          </a:p>
          <a:p>
            <a:pPr algn="ctr"/>
            <a:r>
              <a:rPr lang="en-US" altLang="ko-KR" sz="1100">
                <a:solidFill>
                  <a:schemeClr val="accent2"/>
                </a:solidFill>
              </a:rPr>
              <a:t>(</a:t>
            </a:r>
            <a:r>
              <a:rPr lang="ko-KR" altLang="en-US" sz="1100">
                <a:solidFill>
                  <a:schemeClr val="accent2"/>
                </a:solidFill>
              </a:rPr>
              <a:t>논리적 오류</a:t>
            </a:r>
            <a:r>
              <a:rPr lang="en-US" altLang="ko-KR" sz="11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8D7F0-F482-955F-AF84-031DF2DBF025}"/>
              </a:ext>
            </a:extLst>
          </p:cNvPr>
          <p:cNvSpPr txBox="1"/>
          <p:nvPr/>
        </p:nvSpPr>
        <p:spPr>
          <a:xfrm>
            <a:off x="6722755" y="4371417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0B050"/>
                </a:solidFill>
              </a:rPr>
              <a:t>문제 이해</a:t>
            </a:r>
            <a:endParaRPr lang="en-US" altLang="ko-KR" sz="1100">
              <a:solidFill>
                <a:srgbClr val="00B050"/>
              </a:solidFill>
            </a:endParaRPr>
          </a:p>
          <a:p>
            <a:pPr algn="ctr"/>
            <a:r>
              <a:rPr lang="en-US" altLang="ko-KR" sz="1100">
                <a:solidFill>
                  <a:srgbClr val="00B050"/>
                </a:solidFill>
              </a:rPr>
              <a:t>(</a:t>
            </a:r>
            <a:r>
              <a:rPr lang="ko-KR" altLang="en-US" sz="1100">
                <a:solidFill>
                  <a:srgbClr val="00B050"/>
                </a:solidFill>
              </a:rPr>
              <a:t>논리적 오류</a:t>
            </a:r>
            <a:r>
              <a:rPr lang="en-US" altLang="ko-KR" sz="110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FD241-9742-4070-F99A-168C52C5DEC8}"/>
              </a:ext>
            </a:extLst>
          </p:cNvPr>
          <p:cNvSpPr txBox="1"/>
          <p:nvPr/>
        </p:nvSpPr>
        <p:spPr>
          <a:xfrm>
            <a:off x="10326786" y="4391741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0B050"/>
                </a:solidFill>
              </a:rPr>
              <a:t>문제 이해</a:t>
            </a:r>
            <a:endParaRPr lang="en-US" altLang="ko-KR" sz="1100">
              <a:solidFill>
                <a:srgbClr val="00B050"/>
              </a:solidFill>
            </a:endParaRPr>
          </a:p>
          <a:p>
            <a:pPr algn="ctr"/>
            <a:r>
              <a:rPr lang="en-US" altLang="ko-KR" sz="1100">
                <a:solidFill>
                  <a:srgbClr val="00B050"/>
                </a:solidFill>
              </a:rPr>
              <a:t>(</a:t>
            </a:r>
            <a:r>
              <a:rPr lang="ko-KR" altLang="en-US" sz="1100">
                <a:solidFill>
                  <a:srgbClr val="00B050"/>
                </a:solidFill>
              </a:rPr>
              <a:t>논리적 오류</a:t>
            </a:r>
            <a:r>
              <a:rPr lang="en-US" altLang="ko-KR" sz="110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C3219-31A3-C856-FED5-78C8F29255C2}"/>
              </a:ext>
            </a:extLst>
          </p:cNvPr>
          <p:cNvSpPr txBox="1"/>
          <p:nvPr/>
        </p:nvSpPr>
        <p:spPr>
          <a:xfrm>
            <a:off x="9137658" y="4691894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accent2"/>
                </a:solidFill>
              </a:rPr>
              <a:t>조건문</a:t>
            </a:r>
            <a:endParaRPr lang="en-US" altLang="ko-KR" sz="1100">
              <a:solidFill>
                <a:schemeClr val="accent2"/>
              </a:solidFill>
            </a:endParaRPr>
          </a:p>
          <a:p>
            <a:pPr algn="ctr"/>
            <a:r>
              <a:rPr lang="en-US" altLang="ko-KR" sz="1100">
                <a:solidFill>
                  <a:schemeClr val="accent2"/>
                </a:solidFill>
              </a:rPr>
              <a:t>(</a:t>
            </a:r>
            <a:r>
              <a:rPr lang="ko-KR" altLang="en-US" sz="1100">
                <a:solidFill>
                  <a:schemeClr val="accent2"/>
                </a:solidFill>
              </a:rPr>
              <a:t>논리적 오류</a:t>
            </a:r>
            <a:r>
              <a:rPr lang="en-US" altLang="ko-KR" sz="1100">
                <a:solidFill>
                  <a:schemeClr val="accent2"/>
                </a:solidFill>
              </a:rPr>
              <a:t>)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F625184-22C7-7BF3-1059-F1C7A32EE8EE}"/>
              </a:ext>
            </a:extLst>
          </p:cNvPr>
          <p:cNvCxnSpPr>
            <a:cxnSpLocks/>
          </p:cNvCxnSpPr>
          <p:nvPr/>
        </p:nvCxnSpPr>
        <p:spPr>
          <a:xfrm>
            <a:off x="1770077" y="4462943"/>
            <a:ext cx="2672925" cy="228951"/>
          </a:xfrm>
          <a:prstGeom prst="bentConnector3">
            <a:avLst>
              <a:gd name="adj1" fmla="val -2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3070999-A5D6-018F-B644-BD69CB306C22}"/>
              </a:ext>
            </a:extLst>
          </p:cNvPr>
          <p:cNvCxnSpPr>
            <a:endCxn id="9" idx="0"/>
          </p:cNvCxnSpPr>
          <p:nvPr/>
        </p:nvCxnSpPr>
        <p:spPr>
          <a:xfrm flipV="1">
            <a:off x="2642532" y="1820412"/>
            <a:ext cx="7089064" cy="2449584"/>
          </a:xfrm>
          <a:prstGeom prst="bentConnector4">
            <a:avLst>
              <a:gd name="adj1" fmla="val -119"/>
              <a:gd name="adj2" fmla="val 10933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021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849506" y="376087"/>
            <a:ext cx="2492990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클러스터링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1C5C28-E90A-CE9C-C866-CFF93CB7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2583803"/>
            <a:ext cx="2527557" cy="2114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84158C-B8D9-A044-86AB-D6FD3B7A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768" y="2583801"/>
            <a:ext cx="2400131" cy="2114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CD2C4D-94D1-D5BF-2CC7-8A5D8B29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98" y="2583802"/>
            <a:ext cx="2419999" cy="2114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D43932-5688-4950-5391-550E53A85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896" y="2583803"/>
            <a:ext cx="2472263" cy="2114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FEC50C-CC8E-995A-27A8-5070A61F906D}"/>
              </a:ext>
            </a:extLst>
          </p:cNvPr>
          <p:cNvSpPr txBox="1"/>
          <p:nvPr/>
        </p:nvSpPr>
        <p:spPr>
          <a:xfrm>
            <a:off x="482550" y="4906177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2"/>
                </a:solidFill>
              </a:rPr>
              <a:t>WA_CS</a:t>
            </a:r>
          </a:p>
          <a:p>
            <a:pPr algn="ctr"/>
            <a:r>
              <a:rPr lang="en-US" altLang="ko-KR" sz="1400" b="1">
                <a:solidFill>
                  <a:schemeClr val="accent2"/>
                </a:solidFill>
              </a:rPr>
              <a:t>(</a:t>
            </a:r>
            <a:r>
              <a:rPr lang="ko-KR" altLang="en-US" sz="1400" b="1">
                <a:solidFill>
                  <a:schemeClr val="accent2"/>
                </a:solidFill>
              </a:rPr>
              <a:t>조건문 에러</a:t>
            </a:r>
            <a:r>
              <a:rPr lang="en-US" altLang="ko-KR" sz="1400" b="1">
                <a:solidFill>
                  <a:schemeClr val="accent2"/>
                </a:solidFill>
              </a:rPr>
              <a:t>)</a:t>
            </a:r>
            <a:endParaRPr lang="ko-KR" altLang="en-US" sz="1400" b="1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FDB29-CDFE-4CB2-896F-5D7BC285F098}"/>
              </a:ext>
            </a:extLst>
          </p:cNvPr>
          <p:cNvSpPr txBox="1"/>
          <p:nvPr/>
        </p:nvSpPr>
        <p:spPr>
          <a:xfrm>
            <a:off x="1859887" y="4983121"/>
            <a:ext cx="8983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12.8% 			12.9%			14.5%			20.3%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9F1AFB-B77A-F63B-AA3A-193D3EFA1A4F}"/>
              </a:ext>
            </a:extLst>
          </p:cNvPr>
          <p:cNvCxnSpPr/>
          <p:nvPr/>
        </p:nvCxnSpPr>
        <p:spPr>
          <a:xfrm>
            <a:off x="3070371" y="5159229"/>
            <a:ext cx="83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0F6521-7E6B-8A52-0A7C-EFA623D17BE0}"/>
              </a:ext>
            </a:extLst>
          </p:cNvPr>
          <p:cNvCxnSpPr/>
          <p:nvPr/>
        </p:nvCxnSpPr>
        <p:spPr>
          <a:xfrm>
            <a:off x="5856914" y="5159229"/>
            <a:ext cx="83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A4AA0D-8B3A-1E8D-AA2F-61038360BC3A}"/>
              </a:ext>
            </a:extLst>
          </p:cNvPr>
          <p:cNvCxnSpPr/>
          <p:nvPr/>
        </p:nvCxnSpPr>
        <p:spPr>
          <a:xfrm>
            <a:off x="8565733" y="5135460"/>
            <a:ext cx="83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02914A-CDEC-681A-2AB6-26E9F1ED88AE}"/>
              </a:ext>
            </a:extLst>
          </p:cNvPr>
          <p:cNvSpPr txBox="1"/>
          <p:nvPr/>
        </p:nvSpPr>
        <p:spPr>
          <a:xfrm>
            <a:off x="361523" y="5537397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WA_PU</a:t>
            </a:r>
          </a:p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(</a:t>
            </a:r>
            <a:r>
              <a:rPr lang="ko-KR" altLang="en-US" sz="1400" b="1">
                <a:solidFill>
                  <a:srgbClr val="00B050"/>
                </a:solidFill>
              </a:rPr>
              <a:t>문제 이해 오류</a:t>
            </a:r>
            <a:r>
              <a:rPr lang="en-US" altLang="ko-KR" sz="1400" b="1">
                <a:solidFill>
                  <a:srgbClr val="00B050"/>
                </a:solidFill>
              </a:rPr>
              <a:t>)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38E61-5B5C-C227-634D-1F7CA47C612D}"/>
              </a:ext>
            </a:extLst>
          </p:cNvPr>
          <p:cNvSpPr txBox="1"/>
          <p:nvPr/>
        </p:nvSpPr>
        <p:spPr>
          <a:xfrm>
            <a:off x="1859887" y="5645118"/>
            <a:ext cx="8983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12.6% 			12.8%			10.8%			10.3%</a:t>
            </a:r>
            <a:endParaRPr lang="ko-KR" altLang="en-US" sz="1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F1EAC7-D4D6-CAB0-0492-8D330D2DEA7D}"/>
              </a:ext>
            </a:extLst>
          </p:cNvPr>
          <p:cNvCxnSpPr/>
          <p:nvPr/>
        </p:nvCxnSpPr>
        <p:spPr>
          <a:xfrm>
            <a:off x="3070371" y="5799006"/>
            <a:ext cx="83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54D28B9-8A61-9EA5-DD3B-1DFBE81C9E64}"/>
              </a:ext>
            </a:extLst>
          </p:cNvPr>
          <p:cNvCxnSpPr/>
          <p:nvPr/>
        </p:nvCxnSpPr>
        <p:spPr>
          <a:xfrm>
            <a:off x="5856914" y="5792015"/>
            <a:ext cx="83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23A18BD-49E2-4A99-3A7F-9BD5F8050C22}"/>
              </a:ext>
            </a:extLst>
          </p:cNvPr>
          <p:cNvCxnSpPr/>
          <p:nvPr/>
        </p:nvCxnSpPr>
        <p:spPr>
          <a:xfrm>
            <a:off x="8565733" y="5788636"/>
            <a:ext cx="83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E45942-B7B6-CE2B-D970-F30CAB3E54E3}"/>
              </a:ext>
            </a:extLst>
          </p:cNvPr>
          <p:cNvSpPr txBox="1"/>
          <p:nvPr/>
        </p:nvSpPr>
        <p:spPr>
          <a:xfrm>
            <a:off x="779775" y="2199082"/>
            <a:ext cx="241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최근 </a:t>
            </a:r>
            <a:r>
              <a:rPr lang="en-US" altLang="ko-KR" sz="1400"/>
              <a:t>20</a:t>
            </a:r>
            <a:r>
              <a:rPr lang="ko-KR" altLang="en-US" sz="1400"/>
              <a:t>개 에러 유형별 비율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59209-5A5D-D437-884B-820A5446B829}"/>
              </a:ext>
            </a:extLst>
          </p:cNvPr>
          <p:cNvSpPr txBox="1"/>
          <p:nvPr/>
        </p:nvSpPr>
        <p:spPr>
          <a:xfrm>
            <a:off x="3636575" y="2199080"/>
            <a:ext cx="241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최근 </a:t>
            </a:r>
            <a:r>
              <a:rPr lang="en-US" altLang="ko-KR" sz="1400"/>
              <a:t>15</a:t>
            </a:r>
            <a:r>
              <a:rPr lang="ko-KR" altLang="en-US" sz="1400"/>
              <a:t>개 에러 유형별 비율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A05CE-CF38-C195-6228-A1BECCFC95BB}"/>
              </a:ext>
            </a:extLst>
          </p:cNvPr>
          <p:cNvSpPr txBox="1"/>
          <p:nvPr/>
        </p:nvSpPr>
        <p:spPr>
          <a:xfrm>
            <a:off x="6325828" y="2199079"/>
            <a:ext cx="241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최근 </a:t>
            </a:r>
            <a:r>
              <a:rPr lang="en-US" altLang="ko-KR" sz="1400"/>
              <a:t>10</a:t>
            </a:r>
            <a:r>
              <a:rPr lang="ko-KR" altLang="en-US" sz="1400"/>
              <a:t>개 에러 유형별 비율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951DC-7CAC-C58B-0191-22C5CD848E9F}"/>
              </a:ext>
            </a:extLst>
          </p:cNvPr>
          <p:cNvSpPr txBox="1"/>
          <p:nvPr/>
        </p:nvSpPr>
        <p:spPr>
          <a:xfrm>
            <a:off x="9015081" y="2199078"/>
            <a:ext cx="241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최근 </a:t>
            </a:r>
            <a:r>
              <a:rPr lang="en-US" altLang="ko-KR" sz="1400"/>
              <a:t>5</a:t>
            </a:r>
            <a:r>
              <a:rPr lang="ko-KR" altLang="en-US" sz="1400"/>
              <a:t>개 에러 유형별 비율</a:t>
            </a:r>
          </a:p>
        </p:txBody>
      </p:sp>
    </p:spTree>
    <p:extLst>
      <p:ext uri="{BB962C8B-B14F-4D97-AF65-F5344CB8AC3E}">
        <p14:creationId xmlns:p14="http://schemas.microsoft.com/office/powerpoint/2010/main" val="115973810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6048BEA-06B4-8352-4F85-31FC1ED2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7" y="2738762"/>
            <a:ext cx="2885332" cy="20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686365-AA5B-9D53-9D85-D114BFB73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028"/>
          <a:stretch/>
        </p:blipFill>
        <p:spPr>
          <a:xfrm>
            <a:off x="4443002" y="1820412"/>
            <a:ext cx="3305996" cy="3943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7D455A-792C-B6BF-B2CE-05F78414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598" y="1820412"/>
            <a:ext cx="3305996" cy="3943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F4AA2-B2A4-6DCF-EA43-3E5DFED59327}"/>
              </a:ext>
            </a:extLst>
          </p:cNvPr>
          <p:cNvSpPr txBox="1"/>
          <p:nvPr/>
        </p:nvSpPr>
        <p:spPr>
          <a:xfrm>
            <a:off x="4649037" y="5935987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상대적으로 코딩 경험이 많은 집단</a:t>
            </a:r>
            <a:endParaRPr lang="en-US" altLang="ko-KR" sz="1400"/>
          </a:p>
          <a:p>
            <a:r>
              <a:rPr lang="en-US" altLang="ko-KR" sz="1400"/>
              <a:t>= </a:t>
            </a:r>
            <a:r>
              <a:rPr lang="ko-KR" altLang="en-US" sz="1400"/>
              <a:t>기초 실력이 우수한 그룹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92BD9-7B40-2AC0-03A6-8A3D5D900124}"/>
              </a:ext>
            </a:extLst>
          </p:cNvPr>
          <p:cNvSpPr txBox="1"/>
          <p:nvPr/>
        </p:nvSpPr>
        <p:spPr>
          <a:xfrm>
            <a:off x="8260459" y="5935986"/>
            <a:ext cx="29482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상대적으로 코딩 경험이 적은 집단</a:t>
            </a:r>
            <a:endParaRPr lang="en-US" altLang="ko-KR" sz="1400"/>
          </a:p>
          <a:p>
            <a:r>
              <a:rPr lang="en-US" altLang="ko-KR" sz="1400"/>
              <a:t>= </a:t>
            </a:r>
            <a:r>
              <a:rPr lang="ko-KR" altLang="en-US" sz="1400"/>
              <a:t>기초 실력이 미흡한 그룹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AC6D554-5B54-6032-2919-F7DB7E7943E3}"/>
              </a:ext>
            </a:extLst>
          </p:cNvPr>
          <p:cNvSpPr/>
          <p:nvPr/>
        </p:nvSpPr>
        <p:spPr>
          <a:xfrm>
            <a:off x="3529639" y="5940288"/>
            <a:ext cx="612396" cy="3077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D2CB10-92E6-58BF-BE20-6E92F7403828}"/>
              </a:ext>
            </a:extLst>
          </p:cNvPr>
          <p:cNvSpPr/>
          <p:nvPr/>
        </p:nvSpPr>
        <p:spPr>
          <a:xfrm>
            <a:off x="4849505" y="376087"/>
            <a:ext cx="2492991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클러스터링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70EDCBD-3157-CF9F-805C-D20E37498FBE}"/>
              </a:ext>
            </a:extLst>
          </p:cNvPr>
          <p:cNvCxnSpPr>
            <a:cxnSpLocks/>
          </p:cNvCxnSpPr>
          <p:nvPr/>
        </p:nvCxnSpPr>
        <p:spPr>
          <a:xfrm>
            <a:off x="1770077" y="4462943"/>
            <a:ext cx="2672925" cy="228951"/>
          </a:xfrm>
          <a:prstGeom prst="bentConnector3">
            <a:avLst>
              <a:gd name="adj1" fmla="val -2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32566E8-F419-5F7B-7458-7297D1AAEA0E}"/>
              </a:ext>
            </a:extLst>
          </p:cNvPr>
          <p:cNvCxnSpPr/>
          <p:nvPr/>
        </p:nvCxnSpPr>
        <p:spPr>
          <a:xfrm flipV="1">
            <a:off x="2642532" y="1820412"/>
            <a:ext cx="7089064" cy="2449584"/>
          </a:xfrm>
          <a:prstGeom prst="bentConnector4">
            <a:avLst>
              <a:gd name="adj1" fmla="val -119"/>
              <a:gd name="adj2" fmla="val 10933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94D8C06-4DBE-C751-5B52-B6E79D26BDC0}"/>
              </a:ext>
            </a:extLst>
          </p:cNvPr>
          <p:cNvSpPr/>
          <p:nvPr/>
        </p:nvSpPr>
        <p:spPr>
          <a:xfrm>
            <a:off x="5830316" y="3691156"/>
            <a:ext cx="1317071" cy="654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4A35BB-1AA7-107E-91A0-5F57C1927444}"/>
              </a:ext>
            </a:extLst>
          </p:cNvPr>
          <p:cNvSpPr/>
          <p:nvPr/>
        </p:nvSpPr>
        <p:spPr>
          <a:xfrm>
            <a:off x="9465912" y="3691156"/>
            <a:ext cx="1317071" cy="654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79B06-A931-C63F-8C71-D16DB29EB14E}"/>
              </a:ext>
            </a:extLst>
          </p:cNvPr>
          <p:cNvSpPr txBox="1"/>
          <p:nvPr/>
        </p:nvSpPr>
        <p:spPr>
          <a:xfrm>
            <a:off x="5538640" y="4699059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accent2"/>
                </a:solidFill>
              </a:rPr>
              <a:t>조건문</a:t>
            </a:r>
            <a:endParaRPr lang="en-US" altLang="ko-KR" sz="1100">
              <a:solidFill>
                <a:schemeClr val="accent2"/>
              </a:solidFill>
            </a:endParaRPr>
          </a:p>
          <a:p>
            <a:pPr algn="ctr"/>
            <a:r>
              <a:rPr lang="en-US" altLang="ko-KR" sz="1100">
                <a:solidFill>
                  <a:schemeClr val="accent2"/>
                </a:solidFill>
              </a:rPr>
              <a:t>(</a:t>
            </a:r>
            <a:r>
              <a:rPr lang="ko-KR" altLang="en-US" sz="1100">
                <a:solidFill>
                  <a:schemeClr val="accent2"/>
                </a:solidFill>
              </a:rPr>
              <a:t>논리적 오류</a:t>
            </a:r>
            <a:r>
              <a:rPr lang="en-US" altLang="ko-KR" sz="11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02D39-C035-A6BA-F67A-82D74CBEC82A}"/>
              </a:ext>
            </a:extLst>
          </p:cNvPr>
          <p:cNvSpPr txBox="1"/>
          <p:nvPr/>
        </p:nvSpPr>
        <p:spPr>
          <a:xfrm>
            <a:off x="6722755" y="4371417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0B050"/>
                </a:solidFill>
              </a:rPr>
              <a:t>문제 이해</a:t>
            </a:r>
            <a:endParaRPr lang="en-US" altLang="ko-KR" sz="1100">
              <a:solidFill>
                <a:srgbClr val="00B050"/>
              </a:solidFill>
            </a:endParaRPr>
          </a:p>
          <a:p>
            <a:pPr algn="ctr"/>
            <a:r>
              <a:rPr lang="en-US" altLang="ko-KR" sz="1100">
                <a:solidFill>
                  <a:srgbClr val="00B050"/>
                </a:solidFill>
              </a:rPr>
              <a:t>(</a:t>
            </a:r>
            <a:r>
              <a:rPr lang="ko-KR" altLang="en-US" sz="1100">
                <a:solidFill>
                  <a:srgbClr val="00B050"/>
                </a:solidFill>
              </a:rPr>
              <a:t>논리적 오류</a:t>
            </a:r>
            <a:r>
              <a:rPr lang="en-US" altLang="ko-KR" sz="110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854F5-6230-84C3-CF0E-A9FD336FBDD0}"/>
              </a:ext>
            </a:extLst>
          </p:cNvPr>
          <p:cNvSpPr txBox="1"/>
          <p:nvPr/>
        </p:nvSpPr>
        <p:spPr>
          <a:xfrm>
            <a:off x="10326786" y="4391741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0B050"/>
                </a:solidFill>
              </a:rPr>
              <a:t>문제 이해</a:t>
            </a:r>
            <a:endParaRPr lang="en-US" altLang="ko-KR" sz="1100">
              <a:solidFill>
                <a:srgbClr val="00B050"/>
              </a:solidFill>
            </a:endParaRPr>
          </a:p>
          <a:p>
            <a:pPr algn="ctr"/>
            <a:r>
              <a:rPr lang="en-US" altLang="ko-KR" sz="1100">
                <a:solidFill>
                  <a:srgbClr val="00B050"/>
                </a:solidFill>
              </a:rPr>
              <a:t>(</a:t>
            </a:r>
            <a:r>
              <a:rPr lang="ko-KR" altLang="en-US" sz="1100">
                <a:solidFill>
                  <a:srgbClr val="00B050"/>
                </a:solidFill>
              </a:rPr>
              <a:t>논리적 오류</a:t>
            </a:r>
            <a:r>
              <a:rPr lang="en-US" altLang="ko-KR" sz="110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19A80C-EDB4-6328-92C8-B7EF7FCD65BD}"/>
              </a:ext>
            </a:extLst>
          </p:cNvPr>
          <p:cNvSpPr txBox="1"/>
          <p:nvPr/>
        </p:nvSpPr>
        <p:spPr>
          <a:xfrm>
            <a:off x="9137658" y="4691894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accent2"/>
                </a:solidFill>
              </a:rPr>
              <a:t>조건문</a:t>
            </a:r>
            <a:endParaRPr lang="en-US" altLang="ko-KR" sz="1100">
              <a:solidFill>
                <a:schemeClr val="accent2"/>
              </a:solidFill>
            </a:endParaRPr>
          </a:p>
          <a:p>
            <a:pPr algn="ctr"/>
            <a:r>
              <a:rPr lang="en-US" altLang="ko-KR" sz="1100">
                <a:solidFill>
                  <a:schemeClr val="accent2"/>
                </a:solidFill>
              </a:rPr>
              <a:t>(</a:t>
            </a:r>
            <a:r>
              <a:rPr lang="ko-KR" altLang="en-US" sz="1100">
                <a:solidFill>
                  <a:schemeClr val="accent2"/>
                </a:solidFill>
              </a:rPr>
              <a:t>논리적 오류</a:t>
            </a:r>
            <a:r>
              <a:rPr lang="en-US" altLang="ko-KR" sz="110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52039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768553" y="376087"/>
            <a:ext cx="2654893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시간축 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00A19-8780-C470-5700-706653827800}"/>
              </a:ext>
            </a:extLst>
          </p:cNvPr>
          <p:cNvSpPr txBox="1"/>
          <p:nvPr/>
        </p:nvSpPr>
        <p:spPr>
          <a:xfrm>
            <a:off x="646132" y="1864564"/>
            <a:ext cx="5270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각 학생별 제출 시간을 순서대로 </a:t>
            </a:r>
            <a:r>
              <a:rPr lang="en-US" altLang="ko-KR" sz="1600"/>
              <a:t>0,1,2…</a:t>
            </a:r>
            <a:r>
              <a:rPr lang="ko-KR" altLang="en-US" sz="1600"/>
              <a:t>로 바꾸어 정렬</a:t>
            </a:r>
            <a:endParaRPr lang="en-US" altLang="ko-KR" sz="1600"/>
          </a:p>
          <a:p>
            <a:r>
              <a:rPr lang="en-US" altLang="ko-KR" sz="1600"/>
              <a:t>-&gt; </a:t>
            </a:r>
            <a:r>
              <a:rPr lang="ko-KR" altLang="en-US" sz="1600"/>
              <a:t>제출 시간에 따른 각 오류 횟수를 그래프화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D1F0D6-65F1-C921-FC90-B4F169A2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32" y="2449339"/>
            <a:ext cx="5085978" cy="26849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16D586-2352-EFC9-E7B1-F1B7BD3B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16" y="2457728"/>
            <a:ext cx="5085978" cy="2659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323374-5452-7ACB-38EA-DC2A342AA001}"/>
              </a:ext>
            </a:extLst>
          </p:cNvPr>
          <p:cNvSpPr txBox="1"/>
          <p:nvPr/>
        </p:nvSpPr>
        <p:spPr>
          <a:xfrm>
            <a:off x="6563016" y="1864564"/>
            <a:ext cx="5270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/>
          </a:p>
          <a:p>
            <a:r>
              <a:rPr lang="en-US" altLang="ko-KR" sz="1600"/>
              <a:t>-&gt; </a:t>
            </a:r>
            <a:r>
              <a:rPr lang="ko-KR" altLang="en-US" sz="1600"/>
              <a:t>제출 시간에 따른 각 오류 비율을 그래프 화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6876874-AAB4-06A3-BB32-B07D382794FB}"/>
              </a:ext>
            </a:extLst>
          </p:cNvPr>
          <p:cNvSpPr/>
          <p:nvPr/>
        </p:nvSpPr>
        <p:spPr>
          <a:xfrm>
            <a:off x="5967273" y="3632433"/>
            <a:ext cx="356059" cy="25167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0BD7B-7DC1-08C1-50DE-2C1FA1154484}"/>
              </a:ext>
            </a:extLst>
          </p:cNvPr>
          <p:cNvSpPr txBox="1"/>
          <p:nvPr/>
        </p:nvSpPr>
        <p:spPr>
          <a:xfrm>
            <a:off x="2570203" y="5242322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Y</a:t>
            </a:r>
            <a:r>
              <a:rPr lang="ko-KR" altLang="en-US" sz="1200"/>
              <a:t>축 </a:t>
            </a:r>
            <a:r>
              <a:rPr lang="en-US" altLang="ko-KR" sz="1200"/>
              <a:t>: </a:t>
            </a:r>
            <a:r>
              <a:rPr lang="ko-KR" altLang="en-US" sz="1200"/>
              <a:t>오류 횟수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7E996-2401-CCFE-5863-69C3CD218137}"/>
              </a:ext>
            </a:extLst>
          </p:cNvPr>
          <p:cNvSpPr txBox="1"/>
          <p:nvPr/>
        </p:nvSpPr>
        <p:spPr>
          <a:xfrm>
            <a:off x="7616096" y="5224894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Y</a:t>
            </a:r>
            <a:r>
              <a:rPr lang="ko-KR" altLang="en-US" sz="1200"/>
              <a:t>축 </a:t>
            </a:r>
            <a:r>
              <a:rPr lang="en-US" altLang="ko-KR" sz="1200"/>
              <a:t>: </a:t>
            </a:r>
            <a:r>
              <a:rPr lang="ko-KR" altLang="en-US" sz="1200"/>
              <a:t>오류 횟수 </a:t>
            </a:r>
            <a:r>
              <a:rPr lang="en-US" altLang="ko-KR" sz="1200"/>
              <a:t>/ </a:t>
            </a:r>
            <a:r>
              <a:rPr lang="ko-KR" altLang="en-US" sz="1200"/>
              <a:t>해당 제출 시간의 학생 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89D4F-0539-5012-77F7-662994BACAAA}"/>
              </a:ext>
            </a:extLst>
          </p:cNvPr>
          <p:cNvSpPr txBox="1"/>
          <p:nvPr/>
        </p:nvSpPr>
        <p:spPr>
          <a:xfrm>
            <a:off x="7181681" y="5713819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▲ 논리적 에러가 계속하여 가장 큰 비율을 차지</a:t>
            </a:r>
          </a:p>
        </p:txBody>
      </p:sp>
    </p:spTree>
    <p:extLst>
      <p:ext uri="{BB962C8B-B14F-4D97-AF65-F5344CB8AC3E}">
        <p14:creationId xmlns:p14="http://schemas.microsoft.com/office/powerpoint/2010/main" val="3521906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768553" y="376087"/>
            <a:ext cx="2654893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시간축 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00A19-8780-C470-5700-706653827800}"/>
              </a:ext>
            </a:extLst>
          </p:cNvPr>
          <p:cNvSpPr txBox="1"/>
          <p:nvPr/>
        </p:nvSpPr>
        <p:spPr>
          <a:xfrm>
            <a:off x="646132" y="1864564"/>
            <a:ext cx="8377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이전의 클러스터링에서 기초 실력이 </a:t>
            </a:r>
            <a:r>
              <a:rPr lang="ko-KR" altLang="en-US" sz="1600">
                <a:solidFill>
                  <a:srgbClr val="FF0000"/>
                </a:solidFill>
              </a:rPr>
              <a:t>더 우수하다고</a:t>
            </a:r>
            <a:r>
              <a:rPr lang="ko-KR" altLang="en-US" sz="1600"/>
              <a:t> 판단했던 그룹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10DB22-C68A-C750-E73F-04F80622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17" y="2586948"/>
            <a:ext cx="5855166" cy="3088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B5394E-FC5F-EED9-F4D7-B8CBD5534940}"/>
              </a:ext>
            </a:extLst>
          </p:cNvPr>
          <p:cNvSpPr txBox="1"/>
          <p:nvPr/>
        </p:nvSpPr>
        <p:spPr>
          <a:xfrm>
            <a:off x="6832931" y="5783191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/>
                </a:solidFill>
              </a:rPr>
              <a:t>조건문에 대한 논리적인 에러</a:t>
            </a:r>
            <a:r>
              <a:rPr lang="ko-KR" altLang="en-US" sz="1200"/>
              <a:t>와</a:t>
            </a:r>
            <a:endParaRPr lang="en-US" altLang="ko-KR" sz="1200"/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컴파일에러</a:t>
            </a:r>
            <a:r>
              <a:rPr lang="ko-KR" altLang="en-US" sz="1200"/>
              <a:t>의 비율이 증가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8F66ED-C931-B0BA-69CB-DF59B220CE07}"/>
              </a:ext>
            </a:extLst>
          </p:cNvPr>
          <p:cNvCxnSpPr/>
          <p:nvPr/>
        </p:nvCxnSpPr>
        <p:spPr>
          <a:xfrm>
            <a:off x="7130642" y="5675191"/>
            <a:ext cx="175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614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39D2DBF-6F95-60A6-56B5-136A037A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17" y="2584667"/>
            <a:ext cx="5855166" cy="302792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768553" y="376087"/>
            <a:ext cx="2654893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시간축 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00A19-8780-C470-5700-706653827800}"/>
              </a:ext>
            </a:extLst>
          </p:cNvPr>
          <p:cNvSpPr txBox="1"/>
          <p:nvPr/>
        </p:nvSpPr>
        <p:spPr>
          <a:xfrm>
            <a:off x="646132" y="1864564"/>
            <a:ext cx="8377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이전의 클러스터링에서 기초 실력이 </a:t>
            </a:r>
            <a:r>
              <a:rPr lang="ko-KR" altLang="en-US" sz="1600">
                <a:solidFill>
                  <a:srgbClr val="0070C0"/>
                </a:solidFill>
              </a:rPr>
              <a:t>더 미흡하다고</a:t>
            </a:r>
            <a:r>
              <a:rPr lang="ko-KR" altLang="en-US" sz="1600"/>
              <a:t> 판단했던 그룹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5394E-FC5F-EED9-F4D7-B8CBD5534940}"/>
              </a:ext>
            </a:extLst>
          </p:cNvPr>
          <p:cNvSpPr txBox="1"/>
          <p:nvPr/>
        </p:nvSpPr>
        <p:spPr>
          <a:xfrm>
            <a:off x="7140713" y="5783191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논리적 에러</a:t>
            </a:r>
            <a:r>
              <a:rPr lang="ko-KR" altLang="en-US" sz="1200"/>
              <a:t>가 여전히</a:t>
            </a:r>
            <a:endParaRPr lang="en-US" altLang="ko-KR" sz="1200"/>
          </a:p>
          <a:p>
            <a:pPr algn="ctr"/>
            <a:r>
              <a:rPr lang="ko-KR" altLang="en-US" sz="1200"/>
              <a:t>압도적인 비율을 차지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8F66ED-C931-B0BA-69CB-DF59B220CE07}"/>
              </a:ext>
            </a:extLst>
          </p:cNvPr>
          <p:cNvCxnSpPr/>
          <p:nvPr/>
        </p:nvCxnSpPr>
        <p:spPr>
          <a:xfrm>
            <a:off x="7130642" y="5675191"/>
            <a:ext cx="1753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74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161CF76-D76E-8C0D-3DF2-F41BC2C7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01" y="3788852"/>
            <a:ext cx="8224598" cy="264444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768553" y="376087"/>
            <a:ext cx="2654893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시간축 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F00A19-8780-C470-5700-706653827800}"/>
                  </a:ext>
                </a:extLst>
              </p:cNvPr>
              <p:cNvSpPr txBox="1"/>
              <p:nvPr/>
            </p:nvSpPr>
            <p:spPr>
              <a:xfrm>
                <a:off x="723159" y="1488160"/>
                <a:ext cx="8377451" cy="2300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600"/>
                  <a:t>기초 실력이 정말 우수한 그룹인지</a:t>
                </a:r>
                <a:r>
                  <a:rPr lang="en-US" altLang="ko-KR" sz="1600"/>
                  <a:t>?</a:t>
                </a:r>
              </a:p>
              <a:p>
                <a:endParaRPr lang="en-US" altLang="ko-KR" sz="1600"/>
              </a:p>
              <a:p>
                <a:r>
                  <a:rPr lang="ko-KR" altLang="en-US" sz="1600"/>
                  <a:t>기초 실력이 정말 부족한 그룹인지</a:t>
                </a:r>
                <a:r>
                  <a:rPr lang="en-US" altLang="ko-KR" sz="1600"/>
                  <a:t>?</a:t>
                </a:r>
              </a:p>
              <a:p>
                <a:endParaRPr lang="en-US" altLang="ko-KR" sz="1600"/>
              </a:p>
              <a:p>
                <a:r>
                  <a:rPr lang="en-US" altLang="ko-KR" sz="1600"/>
                  <a:t>-&gt; </a:t>
                </a:r>
                <a:r>
                  <a:rPr lang="ko-KR" altLang="en-US" sz="1600"/>
                  <a:t> 정답률</a:t>
                </a:r>
                <a:r>
                  <a:rPr lang="en-US" altLang="ko-KR" sz="1600"/>
                  <a:t> </a:t>
                </a:r>
                <a:r>
                  <a:rPr lang="en-US" altLang="ko-KR" sz="140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정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답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정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답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오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류</m:t>
                        </m:r>
                        <m:r>
                          <a:rPr lang="ko-KR" altLang="en-US" sz="1000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sz="1000" i="1" smtClean="0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r>
                  <a:rPr lang="en-US" altLang="ko-KR" sz="1400"/>
                  <a:t>) = 50%</a:t>
                </a:r>
                <a:r>
                  <a:rPr lang="ko-KR" altLang="en-US" sz="1400"/>
                  <a:t>를 기준으로 하여 평가</a:t>
                </a:r>
                <a:endParaRPr lang="en-US" altLang="ko-KR" sz="1400"/>
              </a:p>
              <a:p>
                <a:endParaRPr lang="en-US" altLang="ko-KR" sz="1400"/>
              </a:p>
              <a:p>
                <a:r>
                  <a:rPr lang="en-US" altLang="ko-KR" sz="1400"/>
                  <a:t>Cluster0 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우수</a:t>
                </a:r>
                <a:r>
                  <a:rPr lang="ko-KR" altLang="en-US" sz="1400"/>
                  <a:t>하다고 판단한 그룹</a:t>
                </a:r>
                <a:r>
                  <a:rPr lang="en-US" altLang="ko-KR" sz="1400"/>
                  <a:t>) : </a:t>
                </a:r>
                <a:r>
                  <a:rPr lang="ko-KR" altLang="en-US" sz="1400"/>
                  <a:t>학생들의 정답률이 </a:t>
                </a:r>
                <a:r>
                  <a:rPr lang="en-US" altLang="ko-KR" sz="1400"/>
                  <a:t>50% 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이상이면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True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미만이면 </a:t>
                </a:r>
                <a:r>
                  <a:rPr lang="en-US" altLang="ko-KR" sz="1400"/>
                  <a:t>False</a:t>
                </a:r>
              </a:p>
              <a:p>
                <a:endParaRPr lang="en-US" altLang="ko-KR" sz="1600"/>
              </a:p>
              <a:p>
                <a:r>
                  <a:rPr lang="en-US" altLang="ko-KR" sz="1400"/>
                  <a:t>Cluster1 (</a:t>
                </a:r>
                <a:r>
                  <a:rPr lang="ko-KR" altLang="en-US" sz="1400">
                    <a:solidFill>
                      <a:srgbClr val="0070C0"/>
                    </a:solidFill>
                  </a:rPr>
                  <a:t>미흡</a:t>
                </a:r>
                <a:r>
                  <a:rPr lang="ko-KR" altLang="en-US" sz="1400"/>
                  <a:t>하다고 판단한 그룹</a:t>
                </a:r>
                <a:r>
                  <a:rPr lang="en-US" altLang="ko-KR" sz="1400"/>
                  <a:t>) : </a:t>
                </a:r>
                <a:r>
                  <a:rPr lang="ko-KR" altLang="en-US" sz="1400"/>
                  <a:t>학생들의 정답률이 </a:t>
                </a:r>
                <a:r>
                  <a:rPr lang="en-US" altLang="ko-KR" sz="1400"/>
                  <a:t>50% </a:t>
                </a:r>
                <a:r>
                  <a:rPr lang="ko-KR" altLang="en-US" sz="1400">
                    <a:solidFill>
                      <a:srgbClr val="0070C0"/>
                    </a:solidFill>
                  </a:rPr>
                  <a:t>미만이면 </a:t>
                </a:r>
                <a:r>
                  <a:rPr lang="en-US" altLang="ko-KR" sz="1400">
                    <a:solidFill>
                      <a:srgbClr val="0070C0"/>
                    </a:solidFill>
                  </a:rPr>
                  <a:t>True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이상이면 </a:t>
                </a:r>
                <a:r>
                  <a:rPr lang="en-US" altLang="ko-KR" sz="1400"/>
                  <a:t>False</a:t>
                </a:r>
                <a:endParaRPr lang="ko-KR" altLang="en-US" sz="16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F00A19-8780-C470-5700-706653827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59" y="1488160"/>
                <a:ext cx="8377451" cy="2300694"/>
              </a:xfrm>
              <a:prstGeom prst="rect">
                <a:avLst/>
              </a:prstGeom>
              <a:blipFill>
                <a:blip r:embed="rId3"/>
                <a:stretch>
                  <a:fillRect l="-437" t="-794" b="-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902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999387" y="376087"/>
            <a:ext cx="2193228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개별 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F34BB7-E8BE-6AEB-DD3C-CF9C6318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1772632"/>
            <a:ext cx="1860353" cy="2419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E09EB0-F30A-7E29-0481-BD283983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" y="2189527"/>
            <a:ext cx="4931355" cy="3022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7B569CA-7884-DBF4-BF98-8DDF44CBD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984" y="2171238"/>
            <a:ext cx="4931356" cy="3034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CB6938D-2F2A-C33F-50F6-F604158A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984" y="1772632"/>
            <a:ext cx="1860353" cy="2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3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5" y="376087"/>
            <a:ext cx="2193229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최종 발표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83820" y="2308678"/>
            <a:ext cx="269695" cy="365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88299" y="2492195"/>
            <a:ext cx="67615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000"/>
              <a:t>프로젝트 개요</a:t>
            </a:r>
          </a:p>
          <a:p>
            <a:pPr marL="342900" indent="-342900">
              <a:buAutoNum type="arabicPeriod"/>
              <a:defRPr/>
            </a:pPr>
            <a:endParaRPr lang="en-US" altLang="ko-KR" sz="2000"/>
          </a:p>
          <a:p>
            <a:pPr marL="342900" indent="-342900">
              <a:buAutoNum type="arabicPeriod"/>
              <a:defRPr/>
            </a:pPr>
            <a:r>
              <a:rPr lang="ko-KR" altLang="en-US" sz="2000"/>
              <a:t>전처리</a:t>
            </a:r>
          </a:p>
          <a:p>
            <a:pPr marL="342900" indent="-342900">
              <a:buAutoNum type="arabicPeriod"/>
              <a:defRPr/>
            </a:pPr>
            <a:endParaRPr lang="en-US" altLang="ko-KR" sz="2000"/>
          </a:p>
          <a:p>
            <a:pPr marL="342900" indent="-342900">
              <a:buAutoNum type="arabicPeriod"/>
              <a:defRPr/>
            </a:pPr>
            <a:r>
              <a:rPr lang="ko-KR" altLang="en-US" sz="2000"/>
              <a:t>클러스터링</a:t>
            </a:r>
          </a:p>
          <a:p>
            <a:pPr marL="342900" indent="-342900">
              <a:buAutoNum type="arabicPeriod"/>
              <a:defRPr/>
            </a:pPr>
            <a:endParaRPr lang="en-US" altLang="ko-KR" sz="2000"/>
          </a:p>
          <a:p>
            <a:pPr marL="342900" indent="-342900">
              <a:buAutoNum type="arabicPeriod"/>
              <a:defRPr/>
            </a:pPr>
            <a:r>
              <a:rPr lang="ko-KR" altLang="en-US" sz="2000"/>
              <a:t>시간축 분석</a:t>
            </a:r>
          </a:p>
          <a:p>
            <a:pPr marL="342900" indent="-342900">
              <a:buAutoNum type="arabicPeriod"/>
              <a:defRPr/>
            </a:pPr>
            <a:endParaRPr lang="ko-KR" altLang="en-US" sz="2000"/>
          </a:p>
          <a:p>
            <a:pPr marL="342900" indent="-342900">
              <a:buAutoNum type="arabicPeriod"/>
              <a:defRPr/>
            </a:pPr>
            <a:r>
              <a:rPr lang="ko-KR" altLang="en-US" sz="2000"/>
              <a:t>개별 분석</a:t>
            </a:r>
          </a:p>
          <a:p>
            <a:pPr marL="342900" indent="-342900">
              <a:buAutoNum type="arabicPeriod"/>
              <a:defRPr/>
            </a:pP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3691045" y="1828086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▶ 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46081F0-2A55-CCAE-D4BB-4ECE8A77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963" y="1384253"/>
            <a:ext cx="1976336" cy="1686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00BD31-065F-94D4-70C4-3436CF07AE6C}"/>
              </a:ext>
            </a:extLst>
          </p:cNvPr>
          <p:cNvSpPr txBox="1"/>
          <p:nvPr/>
        </p:nvSpPr>
        <p:spPr>
          <a:xfrm>
            <a:off x="9283299" y="1970870"/>
            <a:ext cx="1364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errors.xlsx 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59EDAE-B96E-F0F4-6C51-7F8985A307AB}"/>
              </a:ext>
            </a:extLst>
          </p:cNvPr>
          <p:cNvSpPr/>
          <p:nvPr/>
        </p:nvSpPr>
        <p:spPr>
          <a:xfrm>
            <a:off x="4999388" y="376087"/>
            <a:ext cx="2193228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개별 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83B961D-A5EC-F3C2-FF86-898118965205}"/>
              </a:ext>
            </a:extLst>
          </p:cNvPr>
          <p:cNvSpPr/>
          <p:nvPr/>
        </p:nvSpPr>
        <p:spPr>
          <a:xfrm>
            <a:off x="1298098" y="1750778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4741B-BA11-D11E-5650-89015F50CE4F}"/>
              </a:ext>
            </a:extLst>
          </p:cNvPr>
          <p:cNvSpPr txBox="1"/>
          <p:nvPr/>
        </p:nvSpPr>
        <p:spPr>
          <a:xfrm>
            <a:off x="1900132" y="1889280"/>
            <a:ext cx="938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WA_IO</a:t>
            </a:r>
          </a:p>
          <a:p>
            <a:r>
              <a:rPr lang="en-US" altLang="ko-KR"/>
              <a:t>WA_CS</a:t>
            </a:r>
          </a:p>
          <a:p>
            <a:r>
              <a:rPr lang="en-US" altLang="ko-KR"/>
              <a:t>WA_PU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D5241-2E87-482D-6436-C1B7AD285DD5}"/>
              </a:ext>
            </a:extLst>
          </p:cNvPr>
          <p:cNvSpPr txBox="1"/>
          <p:nvPr/>
        </p:nvSpPr>
        <p:spPr>
          <a:xfrm>
            <a:off x="3489886" y="21360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E33BF6-3271-15C6-88A8-1FF23C087C15}"/>
              </a:ext>
            </a:extLst>
          </p:cNvPr>
          <p:cNvSpPr/>
          <p:nvPr/>
        </p:nvSpPr>
        <p:spPr>
          <a:xfrm>
            <a:off x="3885520" y="1748257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7144E-74CB-06C7-932F-5E5F29D1FD15}"/>
              </a:ext>
            </a:extLst>
          </p:cNvPr>
          <p:cNvSpPr txBox="1"/>
          <p:nvPr/>
        </p:nvSpPr>
        <p:spPr>
          <a:xfrm>
            <a:off x="4404512" y="198625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문제명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오류 분류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AB20C8-1AE9-5A52-F368-4E601AFF32FF}"/>
              </a:ext>
            </a:extLst>
          </p:cNvPr>
          <p:cNvCxnSpPr>
            <a:cxnSpLocks/>
          </p:cNvCxnSpPr>
          <p:nvPr/>
        </p:nvCxnSpPr>
        <p:spPr>
          <a:xfrm>
            <a:off x="6392411" y="2320701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2A63319-50C1-3C74-BCA4-AE0C530DC18F}"/>
              </a:ext>
            </a:extLst>
          </p:cNvPr>
          <p:cNvSpPr/>
          <p:nvPr/>
        </p:nvSpPr>
        <p:spPr>
          <a:xfrm>
            <a:off x="1298098" y="3554294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4E0E4-03E8-8CEF-7B04-42AD22BC9C8A}"/>
              </a:ext>
            </a:extLst>
          </p:cNvPr>
          <p:cNvSpPr txBox="1"/>
          <p:nvPr/>
        </p:nvSpPr>
        <p:spPr>
          <a:xfrm>
            <a:off x="1230772" y="2977811"/>
            <a:ext cx="559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논리적 오류인 경우 해당 문제의 오류 번호를 찾아 오류내용을 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A25F5-F764-ECAA-587A-27CF8DF88020}"/>
              </a:ext>
            </a:extLst>
          </p:cNvPr>
          <p:cNvSpPr txBox="1"/>
          <p:nvPr/>
        </p:nvSpPr>
        <p:spPr>
          <a:xfrm>
            <a:off x="2144878" y="39653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CE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1AC5C-9C82-59C2-4F8B-02074D2A79F9}"/>
              </a:ext>
            </a:extLst>
          </p:cNvPr>
          <p:cNvSpPr txBox="1"/>
          <p:nvPr/>
        </p:nvSpPr>
        <p:spPr>
          <a:xfrm>
            <a:off x="3489886" y="39512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D300601-5ACF-C181-2895-2D52D638FA73}"/>
              </a:ext>
            </a:extLst>
          </p:cNvPr>
          <p:cNvSpPr/>
          <p:nvPr/>
        </p:nvSpPr>
        <p:spPr>
          <a:xfrm>
            <a:off x="3885520" y="3563440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6E080-E617-527D-6DA9-9CCA959740E0}"/>
              </a:ext>
            </a:extLst>
          </p:cNvPr>
          <p:cNvSpPr txBox="1"/>
          <p:nvPr/>
        </p:nvSpPr>
        <p:spPr>
          <a:xfrm>
            <a:off x="4404511" y="39512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오류 분류</a:t>
            </a:r>
            <a:endParaRPr lang="en-US" altLang="ko-KR"/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59AF9237-DFC2-33BF-42D3-3F19FD79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08697"/>
              </p:ext>
            </p:extLst>
          </p:nvPr>
        </p:nvGraphicFramePr>
        <p:xfrm>
          <a:off x="7306962" y="3498656"/>
          <a:ext cx="4278233" cy="155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97471">
                  <a:extLst>
                    <a:ext uri="{9D8B030D-6E8A-4147-A177-3AD203B41FA5}">
                      <a16:colId xmlns:a16="http://schemas.microsoft.com/office/drawing/2014/main" val="3317079209"/>
                    </a:ext>
                  </a:extLst>
                </a:gridCol>
                <a:gridCol w="3380762">
                  <a:extLst>
                    <a:ext uri="{9D8B030D-6E8A-4147-A177-3AD203B41FA5}">
                      <a16:colId xmlns:a16="http://schemas.microsoft.com/office/drawing/2014/main" val="1303022581"/>
                    </a:ext>
                  </a:extLst>
                </a:gridCol>
              </a:tblGrid>
              <a:tr h="248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오류 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오류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76439"/>
                  </a:ext>
                </a:extLst>
              </a:tr>
              <a:tr h="24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문법 에러 </a:t>
                      </a:r>
                      <a:r>
                        <a:rPr lang="en-US" altLang="ko-KR" sz="1200"/>
                        <a:t>(Syntax Errors)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9160"/>
                  </a:ext>
                </a:extLst>
              </a:tr>
              <a:tr h="24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선언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정의 에러 </a:t>
                      </a:r>
                      <a:r>
                        <a:rPr lang="en-US" altLang="ko-KR" sz="1200"/>
                        <a:t>(Declaration/Definition Errors)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76228"/>
                  </a:ext>
                </a:extLst>
              </a:tr>
              <a:tr h="24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형식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타입 에러 </a:t>
                      </a:r>
                      <a:endParaRPr lang="en-US" altLang="ko-KR" sz="12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(Format/Type Errors (e.g., specifier errors))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61673"/>
                  </a:ext>
                </a:extLst>
              </a:tr>
              <a:tr h="24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그외 </a:t>
                      </a:r>
                      <a:r>
                        <a:rPr lang="en-US" altLang="ko-KR" sz="1200"/>
                        <a:t>(Other types)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02166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9D87D54-4FC6-CECF-B83E-F0CE06F5C6E2}"/>
              </a:ext>
            </a:extLst>
          </p:cNvPr>
          <p:cNvCxnSpPr>
            <a:cxnSpLocks/>
          </p:cNvCxnSpPr>
          <p:nvPr/>
        </p:nvCxnSpPr>
        <p:spPr>
          <a:xfrm>
            <a:off x="6392410" y="4165106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6B9EE4-6F55-7F8C-DE2E-D50A889B22E0}"/>
              </a:ext>
            </a:extLst>
          </p:cNvPr>
          <p:cNvSpPr txBox="1"/>
          <p:nvPr/>
        </p:nvSpPr>
        <p:spPr>
          <a:xfrm>
            <a:off x="938984" y="4789505"/>
            <a:ext cx="6195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컴파일 에러의 경우 전처리를 통해 분류한 오류 번호에 해당하는 내용 출력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F314648-72A4-672D-0396-A7366344E4AE}"/>
              </a:ext>
            </a:extLst>
          </p:cNvPr>
          <p:cNvSpPr/>
          <p:nvPr/>
        </p:nvSpPr>
        <p:spPr>
          <a:xfrm>
            <a:off x="1298097" y="5231995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480320-AC1B-3FC9-6106-6420F4795F1C}"/>
              </a:ext>
            </a:extLst>
          </p:cNvPr>
          <p:cNvSpPr txBox="1"/>
          <p:nvPr/>
        </p:nvSpPr>
        <p:spPr>
          <a:xfrm>
            <a:off x="2149688" y="560945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</a:t>
            </a:r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9A5799-70ED-D178-657E-1EC92ACB0AD5}"/>
              </a:ext>
            </a:extLst>
          </p:cNvPr>
          <p:cNvCxnSpPr>
            <a:cxnSpLocks/>
          </p:cNvCxnSpPr>
          <p:nvPr/>
        </p:nvCxnSpPr>
        <p:spPr>
          <a:xfrm>
            <a:off x="3709331" y="5777191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CF1E1B-0624-8FDB-FE25-097DB789BE4D}"/>
              </a:ext>
            </a:extLst>
          </p:cNvPr>
          <p:cNvSpPr txBox="1"/>
          <p:nvPr/>
        </p:nvSpPr>
        <p:spPr>
          <a:xfrm>
            <a:off x="4306539" y="5623302"/>
            <a:ext cx="3988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샘플 수가 부족하여 모두 </a:t>
            </a:r>
            <a:r>
              <a:rPr lang="en-US" altLang="ko-KR" sz="1400"/>
              <a:t>“</a:t>
            </a:r>
            <a:r>
              <a:rPr lang="ko-KR" altLang="en-US" sz="1400"/>
              <a:t>런타임 에러</a:t>
            </a:r>
            <a:r>
              <a:rPr lang="en-US" altLang="ko-KR" sz="1400"/>
              <a:t>” </a:t>
            </a:r>
            <a:r>
              <a:rPr lang="ko-KR" altLang="en-US" sz="1400"/>
              <a:t>라 지정</a:t>
            </a:r>
          </a:p>
        </p:txBody>
      </p:sp>
    </p:spTree>
    <p:extLst>
      <p:ext uri="{BB962C8B-B14F-4D97-AF65-F5344CB8AC3E}">
        <p14:creationId xmlns:p14="http://schemas.microsoft.com/office/powerpoint/2010/main" val="30052012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AB5CDC0-3613-6D48-D20E-1DDAF4C1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1417776"/>
            <a:ext cx="5407335" cy="4924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735F09-0B6A-0B53-6B1D-47A2F9B1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21" y="1417776"/>
            <a:ext cx="5831573" cy="4924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512E1F-ACE2-8804-608C-7C2808FE9898}"/>
              </a:ext>
            </a:extLst>
          </p:cNvPr>
          <p:cNvSpPr/>
          <p:nvPr/>
        </p:nvSpPr>
        <p:spPr>
          <a:xfrm>
            <a:off x="4999388" y="376087"/>
            <a:ext cx="2193228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개별 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</p:spTree>
    <p:extLst>
      <p:ext uri="{BB962C8B-B14F-4D97-AF65-F5344CB8AC3E}">
        <p14:creationId xmlns:p14="http://schemas.microsoft.com/office/powerpoint/2010/main" val="4128008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E4CF0B-77D0-1E5D-0BBB-1D481CE0B093}"/>
              </a:ext>
            </a:extLst>
          </p:cNvPr>
          <p:cNvSpPr txBox="1"/>
          <p:nvPr/>
        </p:nvSpPr>
        <p:spPr>
          <a:xfrm>
            <a:off x="723159" y="148650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학생별 세부 오류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F4CEE-E5EF-9124-DF42-A30505025BEE}"/>
              </a:ext>
            </a:extLst>
          </p:cNvPr>
          <p:cNvSpPr txBox="1"/>
          <p:nvPr/>
        </p:nvSpPr>
        <p:spPr>
          <a:xfrm>
            <a:off x="723159" y="1855837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-&gt; GPT API</a:t>
            </a:r>
            <a:r>
              <a:rPr lang="ko-KR" altLang="en-US"/>
              <a:t>를 통해 가장 자주 틀리는 유형을 도출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8A9078-1519-819E-9394-86225429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9" y="2539434"/>
            <a:ext cx="4699580" cy="2832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CC9B0F-9E28-85DC-9AA6-B3A43F96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12" y="2539434"/>
            <a:ext cx="5595047" cy="2832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895B06-B714-1291-347B-4A0FC1C5AC53}"/>
              </a:ext>
            </a:extLst>
          </p:cNvPr>
          <p:cNvSpPr/>
          <p:nvPr/>
        </p:nvSpPr>
        <p:spPr>
          <a:xfrm>
            <a:off x="4999388" y="376087"/>
            <a:ext cx="2193228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개별 분석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</p:spTree>
    <p:extLst>
      <p:ext uri="{BB962C8B-B14F-4D97-AF65-F5344CB8AC3E}">
        <p14:creationId xmlns:p14="http://schemas.microsoft.com/office/powerpoint/2010/main" val="59277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5" y="376087"/>
            <a:ext cx="2193229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최종 발표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  <a:endParaRPr lang="ko-KR" altLang="en-US">
              <a:solidFill>
                <a:srgbClr val="404040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68BF94-3660-ACA1-B10C-167D5759EF0F}"/>
              </a:ext>
            </a:extLst>
          </p:cNvPr>
          <p:cNvSpPr txBox="1"/>
          <p:nvPr/>
        </p:nvSpPr>
        <p:spPr>
          <a:xfrm>
            <a:off x="4005148" y="337154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37710" y="376087"/>
            <a:ext cx="3116580" cy="793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프로젝트 개요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3953571" y="2333546"/>
            <a:ext cx="556538" cy="33555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24638" y="1896549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751176" y="1896549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751176" y="4563676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26586" y="2284582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클러스터링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6477" y="2299773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의미 분석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11060" y="4974694"/>
            <a:ext cx="14205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시간축 분석</a:t>
            </a:r>
            <a:endParaRPr lang="en-US" altLang="ko-KR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B0F75F-E9E7-B4C5-8D38-2C59AE9B0E10}"/>
              </a:ext>
            </a:extLst>
          </p:cNvPr>
          <p:cNvSpPr/>
          <p:nvPr/>
        </p:nvSpPr>
        <p:spPr>
          <a:xfrm>
            <a:off x="1298098" y="1885002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C549F-83F3-0FA3-8F24-698B1E48F17C}"/>
              </a:ext>
            </a:extLst>
          </p:cNvPr>
          <p:cNvSpPr txBox="1"/>
          <p:nvPr/>
        </p:nvSpPr>
        <p:spPr>
          <a:xfrm>
            <a:off x="1659171" y="2284582"/>
            <a:ext cx="14205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오류 데이터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4BEB84-B6DC-6BD0-B1C0-8F53C31B5D4F}"/>
              </a:ext>
            </a:extLst>
          </p:cNvPr>
          <p:cNvSpPr/>
          <p:nvPr/>
        </p:nvSpPr>
        <p:spPr>
          <a:xfrm rot="5400000">
            <a:off x="9543081" y="3698815"/>
            <a:ext cx="556538" cy="33555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E8DC66F-8EFB-D7B3-5C80-65A6621620D4}"/>
              </a:ext>
            </a:extLst>
          </p:cNvPr>
          <p:cNvSpPr/>
          <p:nvPr/>
        </p:nvSpPr>
        <p:spPr>
          <a:xfrm>
            <a:off x="7678719" y="2318355"/>
            <a:ext cx="556538" cy="33555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7A5FC4-4209-C2F2-C577-50E09F51ECB8}"/>
              </a:ext>
            </a:extLst>
          </p:cNvPr>
          <p:cNvSpPr/>
          <p:nvPr/>
        </p:nvSpPr>
        <p:spPr>
          <a:xfrm>
            <a:off x="5024638" y="4563675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35A20C5-5344-D421-1996-91EFBCC6DDE9}"/>
              </a:ext>
            </a:extLst>
          </p:cNvPr>
          <p:cNvSpPr/>
          <p:nvPr/>
        </p:nvSpPr>
        <p:spPr>
          <a:xfrm flipH="1">
            <a:off x="7678719" y="4974694"/>
            <a:ext cx="556538" cy="33555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DE1107-AE0E-892C-333C-ED121135F8D6}"/>
              </a:ext>
            </a:extLst>
          </p:cNvPr>
          <p:cNvSpPr txBox="1"/>
          <p:nvPr/>
        </p:nvSpPr>
        <p:spPr>
          <a:xfrm>
            <a:off x="5426585" y="4839570"/>
            <a:ext cx="13388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클러스터링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검증</a:t>
            </a:r>
            <a:endParaRPr lang="en-US" altLang="ko-KR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AAB686-48D1-AE50-752B-B36CCD9C9AAE}"/>
              </a:ext>
            </a:extLst>
          </p:cNvPr>
          <p:cNvSpPr/>
          <p:nvPr/>
        </p:nvSpPr>
        <p:spPr>
          <a:xfrm>
            <a:off x="1298098" y="4563675"/>
            <a:ext cx="2142724" cy="1191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80474BC-342E-2375-CF45-F81A0D08C506}"/>
              </a:ext>
            </a:extLst>
          </p:cNvPr>
          <p:cNvSpPr/>
          <p:nvPr/>
        </p:nvSpPr>
        <p:spPr>
          <a:xfrm flipH="1">
            <a:off x="3952179" y="4974693"/>
            <a:ext cx="556538" cy="335559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901A9D-3704-8729-AB43-19191A819C20}"/>
              </a:ext>
            </a:extLst>
          </p:cNvPr>
          <p:cNvSpPr txBox="1"/>
          <p:nvPr/>
        </p:nvSpPr>
        <p:spPr>
          <a:xfrm>
            <a:off x="1930880" y="4839570"/>
            <a:ext cx="8771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학생별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분석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537710" y="376087"/>
            <a:ext cx="3116580" cy="793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프로젝트 개요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DBC66-772B-1CCC-C521-9F5CFA859C5D}"/>
              </a:ext>
            </a:extLst>
          </p:cNvPr>
          <p:cNvSpPr txBox="1"/>
          <p:nvPr/>
        </p:nvSpPr>
        <p:spPr>
          <a:xfrm>
            <a:off x="1725943" y="1583200"/>
            <a:ext cx="387798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언어 및 환경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Python / Jupyter Notebook		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ED97F6-0F26-936B-1DF8-B3F534CA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56" y="5500104"/>
            <a:ext cx="605874" cy="6058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E548E2-615D-B95D-7949-354665D0A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80" y="5500104"/>
            <a:ext cx="605873" cy="605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1559B6-94B6-CAC3-2E63-7E5ABA4AED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26"/>
          <a:stretch/>
        </p:blipFill>
        <p:spPr>
          <a:xfrm>
            <a:off x="723159" y="2550253"/>
            <a:ext cx="5295900" cy="1832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F5982-CED3-8E76-C8C5-AA05B9465E56}"/>
              </a:ext>
            </a:extLst>
          </p:cNvPr>
          <p:cNvSpPr txBox="1"/>
          <p:nvPr/>
        </p:nvSpPr>
        <p:spPr>
          <a:xfrm>
            <a:off x="6264184" y="2550253"/>
            <a:ext cx="5591595" cy="316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▶ errors.xlsx: </a:t>
            </a:r>
            <a:r>
              <a:rPr lang="ko-KR" altLang="en-US" sz="1400"/>
              <a:t>논리적에러</a:t>
            </a:r>
            <a:r>
              <a:rPr lang="en-US" altLang="ko-KR" sz="1400"/>
              <a:t>(WA)</a:t>
            </a:r>
            <a:r>
              <a:rPr lang="ko-KR" altLang="en-US" sz="1400"/>
              <a:t>에</a:t>
            </a:r>
            <a:r>
              <a:rPr lang="en-US" altLang="ko-KR" sz="1400"/>
              <a:t> </a:t>
            </a:r>
            <a:r>
              <a:rPr lang="ko-KR" altLang="en-US" sz="1400"/>
              <a:t>대한 세부설명</a:t>
            </a: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/>
              <a:t>-&gt; </a:t>
            </a:r>
            <a:r>
              <a:rPr lang="ko-KR" altLang="en-US" sz="1400"/>
              <a:t>추후 오류 분류와 매핑해서 해당 설명을 가져올때 사용</a:t>
            </a:r>
            <a:endParaRPr lang="en-US" altLang="ko-KR" sz="1400"/>
          </a:p>
          <a:p>
            <a:pPr>
              <a:lnSpc>
                <a:spcPct val="120000"/>
              </a:lnSpc>
            </a:pP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/>
              <a:t>▶ logicalClass2.xlsx: </a:t>
            </a:r>
            <a:r>
              <a:rPr lang="ko-KR" altLang="en-US" sz="1400"/>
              <a:t>문제별 </a:t>
            </a:r>
            <a:r>
              <a:rPr lang="en-US" altLang="ko-KR" sz="1400"/>
              <a:t>“</a:t>
            </a:r>
            <a:r>
              <a:rPr lang="ko-KR" altLang="en-US" sz="1400"/>
              <a:t>오류 분류</a:t>
            </a:r>
            <a:r>
              <a:rPr lang="en-US" altLang="ko-KR" sz="1400"/>
              <a:t>”</a:t>
            </a:r>
            <a:r>
              <a:rPr lang="ko-KR" altLang="en-US" sz="1400"/>
              <a:t>와 </a:t>
            </a:r>
            <a:r>
              <a:rPr lang="en-US" altLang="ko-KR" sz="1400"/>
              <a:t>“</a:t>
            </a:r>
            <a:r>
              <a:rPr lang="ko-KR" altLang="en-US" sz="1400"/>
              <a:t>대분류</a:t>
            </a:r>
            <a:r>
              <a:rPr lang="en-US" altLang="ko-KR" sz="1400"/>
              <a:t>”</a:t>
            </a:r>
            <a:r>
              <a:rPr lang="ko-KR" altLang="en-US" sz="1400"/>
              <a:t>가 매핑된 자료</a:t>
            </a: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/>
              <a:t>-&gt; </a:t>
            </a:r>
            <a:r>
              <a:rPr lang="ko-KR" altLang="en-US" sz="1400"/>
              <a:t>대분류값이 이상한 경우 </a:t>
            </a:r>
            <a:r>
              <a:rPr lang="en-US" altLang="ko-KR" sz="1400"/>
              <a:t>“</a:t>
            </a:r>
            <a:r>
              <a:rPr lang="ko-KR" altLang="en-US" sz="1400"/>
              <a:t>오류 분류</a:t>
            </a:r>
            <a:r>
              <a:rPr lang="en-US" altLang="ko-KR" sz="1400"/>
              <a:t>” </a:t>
            </a:r>
            <a:r>
              <a:rPr lang="ko-KR" altLang="en-US" sz="1400"/>
              <a:t>번호만 알아도 대분류를</a:t>
            </a:r>
            <a:endParaRPr lang="en-US" altLang="ko-KR" sz="1400"/>
          </a:p>
          <a:p>
            <a:pPr>
              <a:lnSpc>
                <a:spcPct val="120000"/>
              </a:lnSpc>
            </a:pPr>
            <a:r>
              <a:rPr lang="ko-KR" altLang="en-US" sz="1400"/>
              <a:t>알 수 있음</a:t>
            </a:r>
            <a:endParaRPr lang="en-US" altLang="ko-KR" sz="1400"/>
          </a:p>
          <a:p>
            <a:pPr>
              <a:lnSpc>
                <a:spcPct val="120000"/>
              </a:lnSpc>
            </a:pP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/>
              <a:t>▶ main.ipynb: </a:t>
            </a:r>
            <a:r>
              <a:rPr lang="ko-KR" altLang="en-US" sz="1400"/>
              <a:t>주피터 노트북 소스코드</a:t>
            </a:r>
            <a:endParaRPr lang="en-US" altLang="ko-KR" sz="1400"/>
          </a:p>
          <a:p>
            <a:pPr>
              <a:lnSpc>
                <a:spcPct val="120000"/>
              </a:lnSpc>
            </a:pP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/>
              <a:t>▶ </a:t>
            </a:r>
            <a:r>
              <a:rPr lang="ko-KR" altLang="en-US" sz="1400"/>
              <a:t>실제 학생들의 제출 코드</a:t>
            </a:r>
            <a:r>
              <a:rPr lang="en-US" altLang="ko-KR" sz="1400"/>
              <a:t>(</a:t>
            </a:r>
            <a:r>
              <a:rPr lang="ko-KR" altLang="en-US" sz="1400"/>
              <a:t>통합</a:t>
            </a:r>
            <a:r>
              <a:rPr lang="en-US" altLang="ko-KR" sz="1400"/>
              <a:t>): </a:t>
            </a:r>
            <a:r>
              <a:rPr lang="ko-KR" altLang="en-US" sz="1400"/>
              <a:t>사용할 데이터셋</a:t>
            </a:r>
            <a:endParaRPr lang="en-US" altLang="ko-KR" sz="1400"/>
          </a:p>
          <a:p>
            <a:pPr>
              <a:lnSpc>
                <a:spcPct val="120000"/>
              </a:lnSpc>
            </a:pPr>
            <a:endParaRPr lang="en-US" altLang="ko-KR" sz="1400"/>
          </a:p>
          <a:p>
            <a:pPr>
              <a:lnSpc>
                <a:spcPct val="120000"/>
              </a:lnSpc>
            </a:pPr>
            <a:r>
              <a:rPr lang="en-US" altLang="ko-KR" sz="1400"/>
              <a:t>▶ Integrated.xlsx:  </a:t>
            </a:r>
            <a:r>
              <a:rPr lang="ko-KR" altLang="en-US" sz="1400"/>
              <a:t>데이터셋에서 일부를 전처리한 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2327B-EFF5-8715-0117-3BB90F2179B2}"/>
              </a:ext>
            </a:extLst>
          </p:cNvPr>
          <p:cNvSpPr txBox="1"/>
          <p:nvPr/>
        </p:nvSpPr>
        <p:spPr>
          <a:xfrm>
            <a:off x="723159" y="18352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사용할 파일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537710" y="376087"/>
            <a:ext cx="3116580" cy="793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프로젝트 개요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D56090-C151-077F-AB12-A7C44CC2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37" y="3210818"/>
            <a:ext cx="2020041" cy="11913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A1CC3-4EFA-9D46-02FC-5D2B4C2FC5B4}"/>
              </a:ext>
            </a:extLst>
          </p:cNvPr>
          <p:cNvSpPr txBox="1"/>
          <p:nvPr/>
        </p:nvSpPr>
        <p:spPr>
          <a:xfrm>
            <a:off x="3571336" y="2280060"/>
            <a:ext cx="830054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800"/>
              <a:t>학생명</a:t>
            </a:r>
            <a:r>
              <a:rPr lang="en-US" altLang="ko-KR" sz="1800"/>
              <a:t>	: </a:t>
            </a:r>
            <a:r>
              <a:rPr lang="ko-KR" altLang="en-US" sz="1800"/>
              <a:t>학생명</a:t>
            </a:r>
            <a:endParaRPr lang="en-US" altLang="ko-KR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800"/>
              <a:t>제출 시간</a:t>
            </a:r>
            <a:r>
              <a:rPr lang="en-US" altLang="ko-KR" sz="1800"/>
              <a:t>	: </a:t>
            </a:r>
            <a:r>
              <a:rPr lang="ko-KR" altLang="en-US" sz="1800"/>
              <a:t>년</a:t>
            </a:r>
            <a:r>
              <a:rPr lang="en-US" altLang="ko-KR" sz="1800"/>
              <a:t>.</a:t>
            </a:r>
            <a:r>
              <a:rPr lang="ko-KR" altLang="en-US" sz="1800"/>
              <a:t>월</a:t>
            </a:r>
            <a:r>
              <a:rPr lang="en-US" altLang="ko-KR" sz="1800"/>
              <a:t>.</a:t>
            </a:r>
            <a:r>
              <a:rPr lang="ko-KR" altLang="en-US" sz="1800"/>
              <a:t>일 시</a:t>
            </a:r>
            <a:r>
              <a:rPr lang="en-US" altLang="ko-KR" sz="1800"/>
              <a:t>:</a:t>
            </a:r>
            <a:r>
              <a:rPr lang="ko-KR" altLang="en-US" sz="1800"/>
              <a:t>분</a:t>
            </a:r>
            <a:endParaRPr lang="en-US" altLang="ko-KR" sz="180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800"/>
              <a:t>문제 이름</a:t>
            </a:r>
            <a:r>
              <a:rPr lang="en-US" altLang="ko-KR" sz="1800"/>
              <a:t>	: </a:t>
            </a:r>
            <a:r>
              <a:rPr lang="ko-KR" altLang="en-US" sz="1800"/>
              <a:t>문제명</a:t>
            </a:r>
            <a:endParaRPr lang="en-US" altLang="ko-KR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800"/>
              <a:t>정답 여부</a:t>
            </a:r>
            <a:r>
              <a:rPr lang="en-US" altLang="ko-KR" sz="1800"/>
              <a:t>	: AC/WA/CE/RE </a:t>
            </a:r>
            <a:r>
              <a:rPr lang="en-US" altLang="ko-KR" sz="1050"/>
              <a:t>(AC:</a:t>
            </a:r>
            <a:r>
              <a:rPr lang="ko-KR" altLang="en-US" sz="1050"/>
              <a:t>정답</a:t>
            </a:r>
            <a:r>
              <a:rPr lang="en-US" altLang="ko-KR" sz="1050"/>
              <a:t>, WA:</a:t>
            </a:r>
            <a:r>
              <a:rPr lang="ko-KR" altLang="en-US" sz="1050"/>
              <a:t>논리에러</a:t>
            </a:r>
            <a:r>
              <a:rPr lang="en-US" altLang="ko-KR" sz="1050"/>
              <a:t>, CE:</a:t>
            </a:r>
            <a:r>
              <a:rPr lang="ko-KR" altLang="en-US" sz="1050"/>
              <a:t>컴파일에러</a:t>
            </a:r>
            <a:r>
              <a:rPr lang="en-US" altLang="ko-KR" sz="1050"/>
              <a:t>, RE:</a:t>
            </a:r>
            <a:r>
              <a:rPr lang="ko-KR" altLang="en-US" sz="1050"/>
              <a:t>런타임에러</a:t>
            </a:r>
            <a:r>
              <a:rPr lang="en-US" altLang="ko-KR" sz="1050"/>
              <a:t>)</a:t>
            </a:r>
            <a:endParaRPr lang="en-US" altLang="ko-KR" sz="120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800"/>
              <a:t>오류 분류</a:t>
            </a:r>
            <a:r>
              <a:rPr lang="en-US" altLang="ko-KR" sz="1800"/>
              <a:t>	: </a:t>
            </a:r>
            <a:r>
              <a:rPr lang="ko-KR" altLang="en-US" sz="1800"/>
              <a:t>논리적 에러 상세내용을 번호화 </a:t>
            </a:r>
            <a:r>
              <a:rPr lang="en-US" altLang="ko-KR" sz="1050"/>
              <a:t>(</a:t>
            </a:r>
            <a:r>
              <a:rPr lang="ko-KR" altLang="en-US" sz="1050"/>
              <a:t>상세 내용에 해당하는 번호</a:t>
            </a:r>
            <a:r>
              <a:rPr lang="en-US" altLang="ko-KR" sz="1050"/>
              <a:t>)</a:t>
            </a:r>
            <a:endParaRPr lang="en-US" altLang="ko-KR" sz="120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800"/>
              <a:t>코드</a:t>
            </a:r>
            <a:r>
              <a:rPr lang="en-US" altLang="ko-KR" sz="1800"/>
              <a:t>		: </a:t>
            </a:r>
            <a:r>
              <a:rPr lang="ko-KR" altLang="en-US" sz="1800"/>
              <a:t>학생이 제출한 코드</a:t>
            </a:r>
            <a:endParaRPr lang="en-US" altLang="ko-KR" sz="180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800"/>
              <a:t>대분류</a:t>
            </a:r>
            <a:r>
              <a:rPr lang="en-US" altLang="ko-KR" sz="1800"/>
              <a:t>	: </a:t>
            </a:r>
            <a:r>
              <a:rPr lang="ko-KR" altLang="en-US" sz="1800"/>
              <a:t>논리적 에러 유형을 번호화 </a:t>
            </a:r>
            <a:r>
              <a:rPr lang="en-US" altLang="ko-KR" sz="1800"/>
              <a:t>=</a:t>
            </a:r>
            <a:r>
              <a:rPr lang="ko-KR" altLang="en-US" sz="1800"/>
              <a:t> </a:t>
            </a:r>
            <a:r>
              <a:rPr lang="en-US" altLang="ko-KR" sz="1800"/>
              <a:t>NOT/</a:t>
            </a:r>
            <a:r>
              <a:rPr lang="en-US" altLang="ko-KR"/>
              <a:t>0/1/2 </a:t>
            </a:r>
            <a:r>
              <a:rPr lang="en-US" altLang="ko-KR" sz="1050"/>
              <a:t>(0:</a:t>
            </a:r>
            <a:r>
              <a:rPr lang="ko-KR" altLang="en-US" sz="1050"/>
              <a:t>입출력</a:t>
            </a:r>
            <a:r>
              <a:rPr lang="en-US" altLang="ko-KR" sz="1050"/>
              <a:t>, 1:</a:t>
            </a:r>
            <a:r>
              <a:rPr lang="ko-KR" altLang="en-US" sz="1050"/>
              <a:t>조건문</a:t>
            </a:r>
            <a:r>
              <a:rPr lang="en-US" altLang="ko-KR" sz="1050"/>
              <a:t>, 2:</a:t>
            </a:r>
            <a:r>
              <a:rPr lang="ko-KR" altLang="en-US" sz="1050"/>
              <a:t>문제 이해</a:t>
            </a:r>
            <a:r>
              <a:rPr lang="en-US" altLang="ko-KR" sz="1050"/>
              <a:t>)</a:t>
            </a:r>
            <a:endParaRPr lang="en-US" altLang="ko-KR" sz="120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800"/>
              <a:t>prediction	: </a:t>
            </a:r>
            <a:r>
              <a:rPr lang="ko-KR" altLang="en-US" sz="1800"/>
              <a:t>기존 모델이 예측한 오류 분류</a:t>
            </a:r>
          </a:p>
          <a:p>
            <a:pPr algn="just">
              <a:lnSpc>
                <a:spcPct val="150000"/>
              </a:lnSpc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3693E-4F5D-A709-F56D-564EF2DBF279}"/>
              </a:ext>
            </a:extLst>
          </p:cNvPr>
          <p:cNvSpPr txBox="1"/>
          <p:nvPr/>
        </p:nvSpPr>
        <p:spPr>
          <a:xfrm>
            <a:off x="662044" y="15175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실제 학생들의 제출 코드</a:t>
            </a:r>
            <a:r>
              <a:rPr lang="en-US" altLang="ko-KR" sz="1800"/>
              <a:t>(</a:t>
            </a:r>
            <a:r>
              <a:rPr lang="ko-KR" altLang="en-US" sz="1800"/>
              <a:t>통합</a:t>
            </a:r>
            <a:r>
              <a:rPr lang="en-US" altLang="ko-KR" sz="1800"/>
              <a:t>).xlsx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121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537722" y="376087"/>
            <a:ext cx="3116559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데이터 전처리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2F68D-D8B0-3303-7411-7521BB7BC77A}"/>
              </a:ext>
            </a:extLst>
          </p:cNvPr>
          <p:cNvSpPr txBox="1"/>
          <p:nvPr/>
        </p:nvSpPr>
        <p:spPr>
          <a:xfrm>
            <a:off x="964734" y="1643731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기존의 통합데이터 수정</a:t>
            </a:r>
            <a:endParaRPr lang="en-US" altLang="ko-KR"/>
          </a:p>
          <a:p>
            <a:pPr algn="ctr"/>
            <a:r>
              <a:rPr lang="en-US" altLang="ko-KR" sz="1200"/>
              <a:t>(WA</a:t>
            </a:r>
            <a:r>
              <a:rPr lang="ko-KR" altLang="en-US" sz="1200"/>
              <a:t>인데 오류분류</a:t>
            </a:r>
            <a:r>
              <a:rPr lang="en-US" altLang="ko-KR" sz="1200"/>
              <a:t>x)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E4AEF-B014-8836-188C-6DEDC0EA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55" y="3302321"/>
            <a:ext cx="4149447" cy="3015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9709DFD-BC29-D245-5B80-0E9765878338}"/>
              </a:ext>
            </a:extLst>
          </p:cNvPr>
          <p:cNvSpPr/>
          <p:nvPr/>
        </p:nvSpPr>
        <p:spPr>
          <a:xfrm>
            <a:off x="6154878" y="3302321"/>
            <a:ext cx="472426" cy="30158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2C5E71-AA4C-C955-9EBC-6CFF6587496D}"/>
              </a:ext>
            </a:extLst>
          </p:cNvPr>
          <p:cNvSpPr/>
          <p:nvPr/>
        </p:nvSpPr>
        <p:spPr>
          <a:xfrm>
            <a:off x="7684317" y="3302321"/>
            <a:ext cx="545285" cy="3014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6B3B1A88-1414-C436-DFCB-DE8923AD66ED}"/>
              </a:ext>
            </a:extLst>
          </p:cNvPr>
          <p:cNvCxnSpPr>
            <a:cxnSpLocks/>
            <a:stCxn id="9" idx="2"/>
            <a:endCxn id="7" idx="2"/>
          </p:cNvCxnSpPr>
          <p:nvPr/>
        </p:nvCxnSpPr>
        <p:spPr>
          <a:xfrm rot="5400000">
            <a:off x="7173254" y="5534416"/>
            <a:ext cx="1544" cy="1565869"/>
          </a:xfrm>
          <a:prstGeom prst="curvedConnector3">
            <a:avLst>
              <a:gd name="adj1" fmla="val 149056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A417E23-2DB8-0B72-BC3A-68E541563B1E}"/>
              </a:ext>
            </a:extLst>
          </p:cNvPr>
          <p:cNvSpPr/>
          <p:nvPr/>
        </p:nvSpPr>
        <p:spPr>
          <a:xfrm>
            <a:off x="7252361" y="3300771"/>
            <a:ext cx="472426" cy="30158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BBAD870-6E50-6F9B-47DC-8A2114CF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41" y="1378235"/>
            <a:ext cx="1887822" cy="1490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EDDD67-B066-EB69-3E7C-038C5FD9B13C}"/>
              </a:ext>
            </a:extLst>
          </p:cNvPr>
          <p:cNvCxnSpPr/>
          <p:nvPr/>
        </p:nvCxnSpPr>
        <p:spPr>
          <a:xfrm flipV="1">
            <a:off x="6391091" y="2801923"/>
            <a:ext cx="160711" cy="49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3CF480-B224-0A74-F126-FA59B1DA8514}"/>
              </a:ext>
            </a:extLst>
          </p:cNvPr>
          <p:cNvCxnSpPr/>
          <p:nvPr/>
        </p:nvCxnSpPr>
        <p:spPr>
          <a:xfrm>
            <a:off x="6744749" y="2801923"/>
            <a:ext cx="743825" cy="4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C359A5-4840-90FE-71E5-2A6FA361F680}"/>
              </a:ext>
            </a:extLst>
          </p:cNvPr>
          <p:cNvSpPr txBox="1"/>
          <p:nvPr/>
        </p:nvSpPr>
        <p:spPr>
          <a:xfrm>
            <a:off x="2594196" y="4706438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기존 통합데이터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39FF6D-0EF7-0DEF-7431-ECFFE42ADA3C}"/>
              </a:ext>
            </a:extLst>
          </p:cNvPr>
          <p:cNvSpPr txBox="1"/>
          <p:nvPr/>
        </p:nvSpPr>
        <p:spPr>
          <a:xfrm>
            <a:off x="8143513" y="1999042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logicalClass2.json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09019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537722" y="376087"/>
            <a:ext cx="3116559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데이터 전처리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2F68D-D8B0-3303-7411-7521BB7BC77A}"/>
              </a:ext>
            </a:extLst>
          </p:cNvPr>
          <p:cNvSpPr txBox="1"/>
          <p:nvPr/>
        </p:nvSpPr>
        <p:spPr>
          <a:xfrm>
            <a:off x="964734" y="1643731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기존의 통합데이터 수정</a:t>
            </a:r>
            <a:endParaRPr lang="en-US" altLang="ko-KR"/>
          </a:p>
          <a:p>
            <a:pPr algn="ctr"/>
            <a:r>
              <a:rPr lang="en-US" altLang="ko-KR" sz="1200"/>
              <a:t>(</a:t>
            </a:r>
            <a:r>
              <a:rPr lang="ko-KR" altLang="en-US" sz="1200"/>
              <a:t>컴파일 에러 세분화</a:t>
            </a:r>
            <a:r>
              <a:rPr lang="en-US" altLang="ko-KR" sz="1200"/>
              <a:t>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89A80-4339-F6A9-4CD7-FF55D2AA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4" y="3269545"/>
            <a:ext cx="1332093" cy="1596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C58D8-BFB1-FD96-6E9C-ACCD3DA94C65}"/>
              </a:ext>
            </a:extLst>
          </p:cNvPr>
          <p:cNvSpPr txBox="1"/>
          <p:nvPr/>
        </p:nvSpPr>
        <p:spPr>
          <a:xfrm>
            <a:off x="683796" y="4875715"/>
            <a:ext cx="1737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비전공자의 프로그래밍 수업에서 </a:t>
            </a:r>
            <a:endParaRPr lang="en-US" altLang="ko-KR" sz="800"/>
          </a:p>
          <a:p>
            <a:r>
              <a:rPr lang="ko-KR" altLang="en-US" sz="800"/>
              <a:t>발생하는 오류 유형 분석</a:t>
            </a:r>
            <a:r>
              <a:rPr lang="en-US" altLang="ko-KR" sz="800"/>
              <a:t> (</a:t>
            </a:r>
            <a:r>
              <a:rPr lang="ko-KR" altLang="en-US" sz="800"/>
              <a:t>이명숙</a:t>
            </a:r>
            <a:r>
              <a:rPr lang="en-US" altLang="ko-KR" sz="800"/>
              <a:t>)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041EB-487A-CB1D-68FB-1DFE117CB5A9}"/>
              </a:ext>
            </a:extLst>
          </p:cNvPr>
          <p:cNvSpPr txBox="1"/>
          <p:nvPr/>
        </p:nvSpPr>
        <p:spPr>
          <a:xfrm>
            <a:off x="2452695" y="3404338"/>
            <a:ext cx="40847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CE </a:t>
            </a:r>
            <a:r>
              <a:rPr lang="ko-KR" altLang="en-US" sz="1400"/>
              <a:t>오류 분류를 </a:t>
            </a:r>
            <a:r>
              <a:rPr lang="en-US" altLang="ko-KR" sz="1400"/>
              <a:t>4</a:t>
            </a:r>
            <a:r>
              <a:rPr lang="ko-KR" altLang="en-US" sz="1400"/>
              <a:t>가지로 분할</a:t>
            </a:r>
            <a:endParaRPr lang="en-US" altLang="ko-KR" sz="1400"/>
          </a:p>
          <a:p>
            <a:r>
              <a:rPr lang="en-US" altLang="ko-KR" sz="1400"/>
              <a:t>- Syntax Errors</a:t>
            </a:r>
          </a:p>
          <a:p>
            <a:r>
              <a:rPr lang="en-US" altLang="ko-KR" sz="1400"/>
              <a:t>- Declaration/Definition Errors</a:t>
            </a:r>
          </a:p>
          <a:p>
            <a:r>
              <a:rPr lang="en-US" altLang="ko-KR" sz="1400"/>
              <a:t>- Format/Type Errors (e.g., specifier errors)</a:t>
            </a:r>
          </a:p>
          <a:p>
            <a:r>
              <a:rPr lang="en-US" altLang="ko-KR" sz="1400"/>
              <a:t>- Other types</a:t>
            </a:r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RE </a:t>
            </a:r>
            <a:r>
              <a:rPr lang="ko-KR" altLang="en-US" sz="1400"/>
              <a:t>오류 분류는 모두 </a:t>
            </a:r>
            <a:r>
              <a:rPr lang="en-US" altLang="ko-KR" sz="1400"/>
              <a:t>0</a:t>
            </a:r>
            <a:r>
              <a:rPr lang="ko-KR" altLang="en-US" sz="1400"/>
              <a:t>으로 표시 </a:t>
            </a:r>
            <a:r>
              <a:rPr lang="en-US" altLang="ko-KR" sz="1400"/>
              <a:t>(</a:t>
            </a:r>
            <a:r>
              <a:rPr lang="ko-KR" altLang="en-US" sz="1400"/>
              <a:t>데이터수 부족</a:t>
            </a:r>
            <a:r>
              <a:rPr lang="en-US" altLang="ko-KR" sz="1400"/>
              <a:t>)</a:t>
            </a:r>
            <a:endParaRPr lang="ko-KR" altLang="en-US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595743-5281-0766-A03C-CD4DD4417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31" y="1803061"/>
            <a:ext cx="553998" cy="5539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FBAA8A-C365-105E-EBC4-61AE96595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283" y="3010400"/>
            <a:ext cx="4001494" cy="266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B6D8945-70B9-BCD4-2B5C-8723A42ACD99}"/>
              </a:ext>
            </a:extLst>
          </p:cNvPr>
          <p:cNvSpPr/>
          <p:nvPr/>
        </p:nvSpPr>
        <p:spPr>
          <a:xfrm>
            <a:off x="8628604" y="2975909"/>
            <a:ext cx="472426" cy="2698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4FD4739-A0C4-1DA2-B60A-884F5A0DCCDA}"/>
              </a:ext>
            </a:extLst>
          </p:cNvPr>
          <p:cNvSpPr/>
          <p:nvPr/>
        </p:nvSpPr>
        <p:spPr>
          <a:xfrm>
            <a:off x="9101030" y="2979537"/>
            <a:ext cx="472426" cy="2698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08470DC-2D46-B67B-9A8D-A3AE91617C71}"/>
              </a:ext>
            </a:extLst>
          </p:cNvPr>
          <p:cNvCxnSpPr>
            <a:stCxn id="19" idx="0"/>
            <a:endCxn id="23" idx="0"/>
          </p:cNvCxnSpPr>
          <p:nvPr/>
        </p:nvCxnSpPr>
        <p:spPr>
          <a:xfrm rot="16200000" flipH="1">
            <a:off x="9099216" y="2741510"/>
            <a:ext cx="3628" cy="472426"/>
          </a:xfrm>
          <a:prstGeom prst="curvedConnector3">
            <a:avLst>
              <a:gd name="adj1" fmla="val -185561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085554-1D98-5F90-7904-06A06D137C6F}"/>
              </a:ext>
            </a:extLst>
          </p:cNvPr>
          <p:cNvSpPr txBox="1"/>
          <p:nvPr/>
        </p:nvSpPr>
        <p:spPr>
          <a:xfrm>
            <a:off x="8514826" y="25356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코드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66796-0618-905B-D403-BA2388EF10F5}"/>
              </a:ext>
            </a:extLst>
          </p:cNvPr>
          <p:cNvSpPr txBox="1"/>
          <p:nvPr/>
        </p:nvSpPr>
        <p:spPr>
          <a:xfrm>
            <a:off x="9228825" y="2526961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어떤 종류인지</a:t>
            </a:r>
            <a:r>
              <a:rPr lang="en-US" altLang="ko-KR" sz="1100"/>
              <a:t> (4</a:t>
            </a:r>
            <a:r>
              <a:rPr lang="ko-KR" altLang="en-US" sz="1100"/>
              <a:t>개중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FDC9E7-92F4-1519-394A-96B350CBC7E0}"/>
              </a:ext>
            </a:extLst>
          </p:cNvPr>
          <p:cNvSpPr/>
          <p:nvPr/>
        </p:nvSpPr>
        <p:spPr>
          <a:xfrm>
            <a:off x="1057013" y="5889072"/>
            <a:ext cx="486561" cy="3385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AF008-EA86-1870-D95F-0AD3F0165079}"/>
              </a:ext>
            </a:extLst>
          </p:cNvPr>
          <p:cNvSpPr txBox="1"/>
          <p:nvPr/>
        </p:nvSpPr>
        <p:spPr>
          <a:xfrm>
            <a:off x="1543574" y="5889072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Integrated.xlsx </a:t>
            </a:r>
            <a:r>
              <a:rPr lang="ko-KR" altLang="en-US" sz="160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4810454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537722" y="376087"/>
            <a:ext cx="3116559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데이터 전처리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2F68D-D8B0-3303-7411-7521BB7BC77A}"/>
              </a:ext>
            </a:extLst>
          </p:cNvPr>
          <p:cNvSpPr txBox="1"/>
          <p:nvPr/>
        </p:nvSpPr>
        <p:spPr>
          <a:xfrm>
            <a:off x="964734" y="1643731"/>
            <a:ext cx="42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그외 전처리 내용 </a:t>
            </a:r>
            <a:r>
              <a:rPr lang="en-US" altLang="ko-KR"/>
              <a:t>(</a:t>
            </a:r>
            <a:r>
              <a:rPr lang="en-US" altLang="ko-KR" sz="1800"/>
              <a:t>Integrated.xlsx </a:t>
            </a:r>
            <a:r>
              <a:rPr lang="ko-KR" altLang="en-US" sz="1800"/>
              <a:t>이용</a:t>
            </a:r>
            <a:r>
              <a:rPr lang="en-US" altLang="ko-KR" sz="1800"/>
              <a:t>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DF7E9-C3BA-3449-244B-0B6A5F1F2FE5}"/>
              </a:ext>
            </a:extLst>
          </p:cNvPr>
          <p:cNvSpPr txBox="1"/>
          <p:nvPr/>
        </p:nvSpPr>
        <p:spPr>
          <a:xfrm>
            <a:off x="964734" y="2558235"/>
            <a:ext cx="83470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학생명에서 한국어가 아닌 모든 글자를 제거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제출 시간을 </a:t>
            </a:r>
            <a:r>
              <a:rPr lang="en-US" altLang="ko-KR"/>
              <a:t>datetime </a:t>
            </a:r>
            <a:r>
              <a:rPr lang="ko-KR" altLang="en-US"/>
              <a:t>형식으로 수정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문제 이름에서 띄어쓰기 제거하고 영어 소문자로 변경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오류 분류에서 다중값은 분할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컬럼을 </a:t>
            </a:r>
            <a:r>
              <a:rPr lang="en-US" altLang="ko-KR"/>
              <a:t>AC, WA_IO, WA_CS, WA_PU, CE, RE </a:t>
            </a:r>
            <a:r>
              <a:rPr lang="ko-KR" altLang="en-US"/>
              <a:t>로 하여 원핫 인코딩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Prediction </a:t>
            </a:r>
            <a:r>
              <a:rPr lang="ko-KR" altLang="en-US"/>
              <a:t>컬럼 제거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F5C4A15-4394-5CB1-9780-D15D2BAB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76722"/>
              </p:ext>
            </p:extLst>
          </p:nvPr>
        </p:nvGraphicFramePr>
        <p:xfrm>
          <a:off x="8380600" y="4341993"/>
          <a:ext cx="2457976" cy="15109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0512">
                  <a:extLst>
                    <a:ext uri="{9D8B030D-6E8A-4147-A177-3AD203B41FA5}">
                      <a16:colId xmlns:a16="http://schemas.microsoft.com/office/drawing/2014/main" val="1404124347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1252149586"/>
                    </a:ext>
                  </a:extLst>
                </a:gridCol>
              </a:tblGrid>
              <a:tr h="25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AC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오류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99407"/>
                  </a:ext>
                </a:extLst>
              </a:tr>
              <a:tr h="25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WA_IO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논리적 오류 </a:t>
                      </a:r>
                      <a:r>
                        <a:rPr lang="en-US" altLang="ko-KR" sz="1000" b="1"/>
                        <a:t>– </a:t>
                      </a:r>
                      <a:r>
                        <a:rPr lang="ko-KR" altLang="en-US" sz="1000" b="1"/>
                        <a:t>입출력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73116"/>
                  </a:ext>
                </a:extLst>
              </a:tr>
              <a:tr h="25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WA_CS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논리적 오류 </a:t>
                      </a:r>
                      <a:r>
                        <a:rPr lang="en-US" altLang="ko-KR" sz="1000" b="1"/>
                        <a:t>– </a:t>
                      </a:r>
                      <a:r>
                        <a:rPr lang="ko-KR" altLang="en-US" sz="1000" b="1"/>
                        <a:t>조건문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28695"/>
                  </a:ext>
                </a:extLst>
              </a:tr>
              <a:tr h="25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WA_PU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논리적 오류 </a:t>
                      </a:r>
                      <a:r>
                        <a:rPr lang="en-US" altLang="ko-KR" sz="1000" b="1"/>
                        <a:t>– </a:t>
                      </a:r>
                      <a:r>
                        <a:rPr lang="ko-KR" altLang="en-US" sz="1000" b="1"/>
                        <a:t>문제 이해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39347"/>
                  </a:ext>
                </a:extLst>
              </a:tr>
              <a:tr h="25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CE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컴파일 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7259"/>
                  </a:ext>
                </a:extLst>
              </a:tr>
              <a:tr h="25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RE</a:t>
                      </a:r>
                      <a:endParaRPr lang="ko-KR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런타임 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54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723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3BE675D1-85E6-B0E5-F31A-A1670820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66" y="2270259"/>
            <a:ext cx="7868387" cy="3328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49C8-B99A-A8B4-6042-D9F628317C5E}"/>
              </a:ext>
            </a:extLst>
          </p:cNvPr>
          <p:cNvSpPr/>
          <p:nvPr/>
        </p:nvSpPr>
        <p:spPr>
          <a:xfrm>
            <a:off x="4537721" y="376087"/>
            <a:ext cx="3116559" cy="787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>
                <a:solidFill>
                  <a:srgbClr val="404040"/>
                </a:solidFill>
              </a:rPr>
              <a:t>데이터 전처리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700">
                <a:solidFill>
                  <a:srgbClr val="404040"/>
                </a:solidFill>
              </a:rPr>
              <a:t>LLM</a:t>
            </a:r>
            <a:r>
              <a:rPr lang="ko-KR" altLang="en-US" sz="700">
                <a:solidFill>
                  <a:srgbClr val="404040"/>
                </a:solidFill>
              </a:rPr>
              <a:t> 기반 프로그래밍 오류 패턴 분석 및 예측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FDF1B-8B91-A0F2-89BD-839FF4E507EE}"/>
              </a:ext>
            </a:extLst>
          </p:cNvPr>
          <p:cNvSpPr txBox="1"/>
          <p:nvPr/>
        </p:nvSpPr>
        <p:spPr>
          <a:xfrm>
            <a:off x="723159" y="17244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전처리 이전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CB44D44-5E40-615C-BF02-71B09854EE51}"/>
              </a:ext>
            </a:extLst>
          </p:cNvPr>
          <p:cNvSpPr/>
          <p:nvPr/>
        </p:nvSpPr>
        <p:spPr>
          <a:xfrm>
            <a:off x="5503178" y="4278385"/>
            <a:ext cx="377505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8AA1EC-DFB1-9ACE-04AD-6EE638788540}"/>
              </a:ext>
            </a:extLst>
          </p:cNvPr>
          <p:cNvSpPr/>
          <p:nvPr/>
        </p:nvSpPr>
        <p:spPr>
          <a:xfrm>
            <a:off x="8824772" y="4278385"/>
            <a:ext cx="377505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37CE6F3-9A30-8851-E4B2-C4E86319DB36}"/>
              </a:ext>
            </a:extLst>
          </p:cNvPr>
          <p:cNvCxnSpPr>
            <a:cxnSpLocks/>
            <a:stCxn id="22" idx="4"/>
            <a:endCxn id="23" idx="3"/>
          </p:cNvCxnSpPr>
          <p:nvPr/>
        </p:nvCxnSpPr>
        <p:spPr>
          <a:xfrm rot="5400000" flipH="1" flipV="1">
            <a:off x="7268179" y="2909789"/>
            <a:ext cx="35628" cy="3188125"/>
          </a:xfrm>
          <a:prstGeom prst="curvedConnector3">
            <a:avLst>
              <a:gd name="adj1" fmla="val -6416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678638D-C7DD-3040-C0D8-7327BDF50D3C}"/>
              </a:ext>
            </a:extLst>
          </p:cNvPr>
          <p:cNvSpPr/>
          <p:nvPr/>
        </p:nvSpPr>
        <p:spPr>
          <a:xfrm>
            <a:off x="9316127" y="3820951"/>
            <a:ext cx="1690229" cy="9691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4968C-CAD1-B841-6E77-316C96792A19}"/>
              </a:ext>
            </a:extLst>
          </p:cNvPr>
          <p:cNvSpPr txBox="1"/>
          <p:nvPr/>
        </p:nvSpPr>
        <p:spPr>
          <a:xfrm>
            <a:off x="9392441" y="3936195"/>
            <a:ext cx="1537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0: </a:t>
            </a:r>
            <a:r>
              <a:rPr lang="ko-KR" altLang="en-US" sz="1400"/>
              <a:t>논리</a:t>
            </a:r>
            <a:r>
              <a:rPr lang="en-US" altLang="ko-KR" sz="1400"/>
              <a:t>-</a:t>
            </a:r>
            <a:r>
              <a:rPr lang="ko-KR" altLang="en-US" sz="1400"/>
              <a:t>입출력</a:t>
            </a:r>
            <a:endParaRPr lang="en-US" altLang="ko-KR" sz="1400"/>
          </a:p>
          <a:p>
            <a:r>
              <a:rPr lang="en-US" altLang="ko-KR" sz="1400"/>
              <a:t>1: </a:t>
            </a:r>
            <a:r>
              <a:rPr lang="ko-KR" altLang="en-US" sz="1400"/>
              <a:t>논리</a:t>
            </a:r>
            <a:r>
              <a:rPr lang="en-US" altLang="ko-KR" sz="1400"/>
              <a:t>-</a:t>
            </a:r>
            <a:r>
              <a:rPr lang="ko-KR" altLang="en-US" sz="1400"/>
              <a:t>조건문</a:t>
            </a:r>
            <a:endParaRPr lang="en-US" altLang="ko-KR" sz="1400"/>
          </a:p>
          <a:p>
            <a:r>
              <a:rPr lang="en-US" altLang="ko-KR" sz="1400"/>
              <a:t>2: </a:t>
            </a:r>
            <a:r>
              <a:rPr lang="ko-KR" altLang="en-US" sz="1400"/>
              <a:t>논리</a:t>
            </a:r>
            <a:r>
              <a:rPr lang="en-US" altLang="ko-KR" sz="1400"/>
              <a:t>-</a:t>
            </a:r>
            <a:r>
              <a:rPr lang="ko-KR" altLang="en-US" sz="1400"/>
              <a:t>문제이해</a:t>
            </a:r>
          </a:p>
        </p:txBody>
      </p:sp>
    </p:spTree>
    <p:extLst>
      <p:ext uri="{BB962C8B-B14F-4D97-AF65-F5344CB8AC3E}">
        <p14:creationId xmlns:p14="http://schemas.microsoft.com/office/powerpoint/2010/main" val="1504939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1082</Words>
  <Application>Microsoft Office PowerPoint</Application>
  <PresentationFormat>와이드스크린</PresentationFormat>
  <Paragraphs>246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홍원준</cp:lastModifiedBy>
  <cp:revision>21</cp:revision>
  <dcterms:created xsi:type="dcterms:W3CDTF">2020-01-17T04:26:26Z</dcterms:created>
  <dcterms:modified xsi:type="dcterms:W3CDTF">2023-07-11T22:01:10Z</dcterms:modified>
  <cp:version/>
</cp:coreProperties>
</file>