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embeddedFontLst>
    <p:embeddedFont>
      <p:font typeface="세방고딕 OTF 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세방고딕 Bold" panose="00000800000000000000" pitchFamily="2" charset="-127"/>
      <p:bold r:id="rId23"/>
    </p:embeddedFont>
    <p:embeddedFont>
      <p:font typeface="세방고딕 Regular" panose="00000500000000000000" pitchFamily="2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EFEF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8" y="90"/>
      </p:cViewPr>
      <p:guideLst>
        <p:guide orient="horz" pos="2160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5FA8-38E0-49DD-B8D2-49D8C376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1D6D5-ABB8-E6B9-DBEB-51128363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7DF1-6483-AE15-6408-A5E0B438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45F6-A453-9D13-C487-0449C752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2F4AD-A8F2-269A-F072-A26FCB33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8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4410-2E60-2634-3BA8-4CEFC999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06480-510D-9666-41E9-86022135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B579-D820-01E1-0032-5CD1B79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87342-D410-394E-DC42-3B3DB8F2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D6C4D-4B5E-1E0A-8D66-29F376E8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6A8E18-7945-8334-F126-B4BABF93E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DB1A-0E1E-0390-369A-A2A32A00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B2F95-C514-11D7-E815-65535CBF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7D82-5169-756F-C5E0-A3033E6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3F8DF-D439-EFB7-BFAA-A8329A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2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74832-9292-FEE9-2AB6-C3E3A7CB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595C-54A3-DACF-CC10-7A351F80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A814D-E3D6-1250-2F35-B694AE34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B8339-24AB-D162-BD6E-E40AD2F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C2366-E19C-9ABB-4156-5873D52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E01FB-66B1-42D3-E86C-A76A5691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692CF-6359-0DC8-7D5E-8BB14BAD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38363-7BA6-1D46-A72E-AC4B6023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259D2-A4A8-1CFC-AC69-F4127734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0E23F-F626-9143-B850-83D8020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2BBB-25E0-5A1F-EFA6-180402D5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7EEDE-C372-79CC-4FC8-A4A15AA6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BFBBE-A078-E041-D5FC-FC2D11CE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5ECF8-F5A8-6F8D-9A3C-0A52568F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E691E-127B-95A3-A36D-51FCE881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243F2-C9E7-3D96-9F8A-41180CEF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276F-D205-3951-F5B0-3250F5EA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3E7C-9515-E294-5E14-4F732C26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92BA7-E802-FA20-AE1B-C793D730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35202-B1FE-B943-B65D-50B25C61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DF14E-31D2-D6DF-12EF-647E42C0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6BABE-4DA1-7AB7-210E-CF244A2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3E1C-56E2-BCF2-B0D0-AA3519A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8F891-5F88-E0F3-CF45-BE146E3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56A9-0F35-9139-6BE2-DAED7404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1F64-185A-B653-4D54-330265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EA33B-EAA4-F620-B97C-8A671533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E8D0F-E52A-B442-98A3-FB0203A6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59B48-D068-B06D-5B6C-E05B7922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ABFEC-1795-1E63-6B3D-28B442B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2200A-BCB1-BF5E-0DA5-47E302B9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3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EAB3-9F83-8E96-29F2-8F0EF6F5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77044-A77A-BF3B-41B2-869763F7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EDBB1-58B4-BAFA-6E6F-ABB063C2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147D6-0D74-54A1-E3A0-9B7868A9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4B32D-CD73-ACCF-A924-76BB1478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9C825-CC0C-5394-FB87-7A71E554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91E01-2F97-37E3-AC8C-BDABAAA4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10555D-ABA5-21EC-D935-4E535D068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795A8-86B5-294A-7E39-27F359C7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CAA66-610A-59DD-959A-A7F69641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29B9B-4174-94E3-E391-3A0488AF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63250-C131-F259-9405-030F950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35BE5-CD80-AAEF-1B16-F0F5FB6D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A8849-DB7E-6BA7-2BCF-7D101B63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DF24E-5D76-DDBF-B2A0-127D9514D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3CA-5814-43EC-8B2F-4540A79CCE87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1AEEF-84A6-CDB4-9751-32718CCC1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A9433-E10E-E41A-B906-F89FE67D8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FA24-67B9-40FD-BA1B-512D05CD2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4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8B69D-5DEF-9D74-027A-8E1172A2B756}"/>
              </a:ext>
            </a:extLst>
          </p:cNvPr>
          <p:cNvSpPr txBox="1"/>
          <p:nvPr/>
        </p:nvSpPr>
        <p:spPr>
          <a:xfrm>
            <a:off x="2758579" y="2460361"/>
            <a:ext cx="28031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latin typeface="G마켓"/>
              <a:ea typeface="G마켓 산스 TTF Light" panose="020000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734A7-A374-4056-1B59-40004DB4D2D1}"/>
              </a:ext>
            </a:extLst>
          </p:cNvPr>
          <p:cNvSpPr txBox="1"/>
          <p:nvPr/>
        </p:nvSpPr>
        <p:spPr>
          <a:xfrm>
            <a:off x="873126" y="2022399"/>
            <a:ext cx="1039188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spc="300">
                <a:latin typeface="세방고딕 Bold" panose="00000800000000000000" pitchFamily="2" charset="-127"/>
                <a:ea typeface="세방고딕 Bold" panose="000008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Cloud </a:t>
            </a:r>
            <a:r>
              <a:rPr lang="ko-KR" altLang="en-US" dirty="0"/>
              <a:t>기반 </a:t>
            </a:r>
            <a:r>
              <a:rPr lang="en-US" altLang="ko-KR" dirty="0"/>
              <a:t>AM PROJECT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(Academy Management)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F2E77B-3657-6BBD-14E1-EAD0D33E8C0C}"/>
              </a:ext>
            </a:extLst>
          </p:cNvPr>
          <p:cNvCxnSpPr>
            <a:cxnSpLocks/>
          </p:cNvCxnSpPr>
          <p:nvPr/>
        </p:nvCxnSpPr>
        <p:spPr>
          <a:xfrm>
            <a:off x="4659107" y="3802665"/>
            <a:ext cx="2873785" cy="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838F7-67DE-E6C7-0E38-0A234B60F237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90BA8-E220-F14E-A387-C5F0B2C877FB}"/>
              </a:ext>
            </a:extLst>
          </p:cNvPr>
          <p:cNvSpPr txBox="1"/>
          <p:nvPr/>
        </p:nvSpPr>
        <p:spPr>
          <a:xfrm>
            <a:off x="4321276" y="3922174"/>
            <a:ext cx="3549445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TEAM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최원규</a:t>
            </a:r>
            <a:r>
              <a:rPr lang="en-US" altLang="ko-KR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김혜원</a:t>
            </a:r>
            <a:r>
              <a:rPr lang="en-US" altLang="ko-KR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박태민</a:t>
            </a:r>
            <a:r>
              <a:rPr lang="en-US" altLang="ko-KR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200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신관호</a:t>
            </a:r>
            <a:r>
              <a:rPr lang="en-US" altLang="ko-KR" sz="12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200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정솔비</a:t>
            </a:r>
            <a:endParaRPr lang="ko-KR" altLang="en-US" sz="12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95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팀 구성 및 역할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8F774D-E8FC-9B11-2137-A796F071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620"/>
              </p:ext>
            </p:extLst>
          </p:nvPr>
        </p:nvGraphicFramePr>
        <p:xfrm>
          <a:off x="1214848" y="999340"/>
          <a:ext cx="9762301" cy="53466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6536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3387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28653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4350438">
                  <a:extLst>
                    <a:ext uri="{9D8B030D-6E8A-4147-A177-3AD203B41FA5}">
                      <a16:colId xmlns:a16="http://schemas.microsoft.com/office/drawing/2014/main" val="3329497588"/>
                    </a:ext>
                  </a:extLst>
                </a:gridCol>
              </a:tblGrid>
              <a:tr h="421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훈련생</a:t>
                      </a:r>
                      <a:endParaRPr lang="ko-KR" alt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역할</a:t>
                      </a:r>
                      <a:endParaRPr lang="ko-KR" alt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담당 페이지</a:t>
                      </a:r>
                      <a:endParaRPr lang="ko-KR" alt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담당 업무</a:t>
                      </a:r>
                      <a:endParaRPr lang="ko-KR" alt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3213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최원규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팀장</a:t>
                      </a:r>
                      <a:endParaRPr kumimoji="0" lang="ko-KR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학습일지</a:t>
                      </a:r>
                      <a:endParaRPr kumimoji="0" lang="en-US" altLang="ko-KR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프로젝트 총괄 관리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UI/UX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23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김혜원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팀원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관리자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테이블 관리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UI/UX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3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박태민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팀원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main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요구사항 분석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UI/UX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035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신관호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팀원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출결관리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DAO, VO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관리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UI/UX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0866"/>
                  </a:ext>
                </a:extLst>
              </a:tr>
              <a:tr h="959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정솔비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팀원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학생목록</a:t>
                      </a: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CSS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기초 설계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UI/UX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76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절차 및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8F774D-E8FC-9B11-2137-A796F071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07048"/>
              </p:ext>
            </p:extLst>
          </p:nvPr>
        </p:nvGraphicFramePr>
        <p:xfrm>
          <a:off x="1214849" y="1062098"/>
          <a:ext cx="9762299" cy="53708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988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8621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33620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88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기간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활동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81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사전 기획</a:t>
                      </a:r>
                      <a:endParaRPr lang="ko-KR" altLang="en-US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84930" marR="84930" marT="42485" marB="42485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5/8(</a:t>
                      </a: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월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~ 5/10(</a:t>
                      </a: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수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프로젝트 기획 및 주제 선정</a:t>
                      </a:r>
                      <a:endParaRPr lang="en-US" altLang="ko-KR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테이블 구조 정의</a:t>
                      </a:r>
                      <a:endParaRPr lang="en-US" altLang="ko-KR" sz="1800" b="0" i="0" u="none" kern="1200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70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800" b="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5/11(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목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 ~ 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5/12(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  <a:endParaRPr lang="en-US" altLang="ko-KR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테이블 구조 시각화 구현</a:t>
                      </a:r>
                      <a:endParaRPr lang="en-US" altLang="ko-KR" sz="1800" b="0" i="0" spc="-100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샘플 데이터 수집</a:t>
                      </a:r>
                      <a:endParaRPr lang="en-US" altLang="ko-KR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구현할 페이지 및 기능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각 팀원에게 배정</a:t>
                      </a:r>
                      <a:endParaRPr lang="en-US" altLang="ko-KR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12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5/12(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5/24(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수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  <a:endParaRPr lang="en-US" altLang="ko-KR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웹 프로그램 제작</a:t>
                      </a:r>
                      <a:endParaRPr lang="ko-KR" altLang="en-US" sz="1800" b="0" i="0" u="none" strike="noStrik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201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총 개발기간</a:t>
                      </a:r>
                      <a:endParaRPr kumimoji="0" lang="ko-KR" altLang="en-US" sz="1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5/8(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~ 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5/24(</a:t>
                      </a:r>
                      <a:r>
                        <a:rPr lang="ko-KR" altLang="en-US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수</a:t>
                      </a:r>
                      <a:r>
                        <a:rPr lang="en-US" altLang="ko-KR" sz="1800" b="0" i="0" u="none" kern="1200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(</a:t>
                      </a: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총 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2</a:t>
                      </a:r>
                      <a:r>
                        <a:rPr lang="ko-KR" altLang="en-US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</a:t>
                      </a:r>
                      <a:r>
                        <a:rPr lang="en-US" altLang="ko-KR" sz="18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넥슨 고딕"/>
                        <a:ea typeface="넥슨Lv2고딕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8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D4-B7F7-AB5B-C4AE-5DEE7A294FA5}"/>
              </a:ext>
            </a:extLst>
          </p:cNvPr>
          <p:cNvSpPr txBox="1"/>
          <p:nvPr/>
        </p:nvSpPr>
        <p:spPr>
          <a:xfrm>
            <a:off x="597859" y="929229"/>
            <a:ext cx="21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Main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CE7A-6AB1-4706-4450-C9D4585B3094}"/>
              </a:ext>
            </a:extLst>
          </p:cNvPr>
          <p:cNvSpPr txBox="1"/>
          <p:nvPr/>
        </p:nvSpPr>
        <p:spPr>
          <a:xfrm>
            <a:off x="597859" y="1400229"/>
            <a:ext cx="11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0451-C78E-BC15-1B0B-235A31453294}"/>
              </a:ext>
            </a:extLst>
          </p:cNvPr>
          <p:cNvSpPr txBox="1"/>
          <p:nvPr/>
        </p:nvSpPr>
        <p:spPr>
          <a:xfrm>
            <a:off x="597859" y="1823979"/>
            <a:ext cx="40127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1.   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-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회원가입한 아이디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패스워드로 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2.  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개인정보수정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-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회원가입시 등록한 정보들 출력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-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비밀번호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연락처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email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수정 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3.  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회원가입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-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필수 정보들이 입력되지 않으면 가입 불가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(*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필수정보입니다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-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아이디 중복확인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 (*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아이디가 존재합니다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 *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사용가능합니다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-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비밀번호 재확인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 (*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비밀번호가 일치합니다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                             / *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비밀번호가 불일치합니다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        -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우편번호찾기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4.  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회원가입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개인정보수정 후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팝업창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("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회원가입을 축하합니다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" / "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회원정보가 수정되었습니다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796D-586C-20CC-96AE-14201EAB2F2B}"/>
              </a:ext>
            </a:extLst>
          </p:cNvPr>
          <p:cNvSpPr txBox="1"/>
          <p:nvPr/>
        </p:nvSpPr>
        <p:spPr>
          <a:xfrm>
            <a:off x="5007033" y="929229"/>
            <a:ext cx="74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6A1801-3935-850E-7F0B-CA810AB04AD3}"/>
              </a:ext>
            </a:extLst>
          </p:cNvPr>
          <p:cNvCxnSpPr/>
          <p:nvPr/>
        </p:nvCxnSpPr>
        <p:spPr>
          <a:xfrm>
            <a:off x="4759050" y="1131621"/>
            <a:ext cx="0" cy="50396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719D582-4CDC-E71C-5213-4F159C205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9" r="28910"/>
          <a:stretch/>
        </p:blipFill>
        <p:spPr>
          <a:xfrm>
            <a:off x="5386995" y="1584895"/>
            <a:ext cx="2742315" cy="4315427"/>
          </a:xfrm>
          <a:prstGeom prst="rect">
            <a:avLst/>
          </a:prstGeom>
        </p:spPr>
      </p:pic>
      <p:pic>
        <p:nvPicPr>
          <p:cNvPr id="12" name="그림 11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A1C1F15-AD99-8545-44AE-E099226DF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0" r="28071"/>
          <a:stretch/>
        </p:blipFill>
        <p:spPr>
          <a:xfrm>
            <a:off x="8616578" y="1329339"/>
            <a:ext cx="242591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D4-B7F7-AB5B-C4AE-5DEE7A294FA5}"/>
              </a:ext>
            </a:extLst>
          </p:cNvPr>
          <p:cNvSpPr txBox="1"/>
          <p:nvPr/>
        </p:nvSpPr>
        <p:spPr>
          <a:xfrm>
            <a:off x="597859" y="929229"/>
            <a:ext cx="21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학생목록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CE7A-6AB1-4706-4450-C9D4585B3094}"/>
              </a:ext>
            </a:extLst>
          </p:cNvPr>
          <p:cNvSpPr txBox="1"/>
          <p:nvPr/>
        </p:nvSpPr>
        <p:spPr>
          <a:xfrm>
            <a:off x="597859" y="1400229"/>
            <a:ext cx="11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0451-C78E-BC15-1B0B-235A31453294}"/>
              </a:ext>
            </a:extLst>
          </p:cNvPr>
          <p:cNvSpPr txBox="1"/>
          <p:nvPr/>
        </p:nvSpPr>
        <p:spPr>
          <a:xfrm>
            <a:off x="597859" y="1811501"/>
            <a:ext cx="4579448" cy="456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ajax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를 사용한 검색 필터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원하는 필터링 옵션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분반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5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강의명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학년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등록일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에 따라 학생 정보를 조회하여 검색 결과를 테이블 형태로 나타냄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전체체크 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전체 체크 기능을 구현하여 모든 체크박스를 선택하고 해제할 수 있도록 함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상세정보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학생의 이름을 클릭하면 해당 학생의 상세정보를 팝업으로 띄움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인쇄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"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인쇄</a:t>
            </a:r>
            <a:r>
              <a:rPr lang="en-US" altLang="ko-KR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" </a:t>
            </a: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버튼을 클릭하면 체크박스가 선택된 학생들의 정보를 인쇄할 수 있는 페이지로 이동하고 인쇄버튼을 누르면  인쇄 기능 구현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796D-586C-20CC-96AE-14201EAB2F2B}"/>
              </a:ext>
            </a:extLst>
          </p:cNvPr>
          <p:cNvSpPr txBox="1"/>
          <p:nvPr/>
        </p:nvSpPr>
        <p:spPr>
          <a:xfrm>
            <a:off x="5449118" y="1329339"/>
            <a:ext cx="74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A6B407-13EA-1C3C-9331-4C002B16412F}"/>
              </a:ext>
            </a:extLst>
          </p:cNvPr>
          <p:cNvCxnSpPr/>
          <p:nvPr/>
        </p:nvCxnSpPr>
        <p:spPr>
          <a:xfrm>
            <a:off x="5381224" y="1529394"/>
            <a:ext cx="0" cy="50396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F1FE2D-2289-D44E-AD22-8597AAF2D034}"/>
              </a:ext>
            </a:extLst>
          </p:cNvPr>
          <p:cNvSpPr txBox="1"/>
          <p:nvPr/>
        </p:nvSpPr>
        <p:spPr>
          <a:xfrm>
            <a:off x="386961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결과</a:t>
            </a:r>
          </a:p>
        </p:txBody>
      </p:sp>
      <p:pic>
        <p:nvPicPr>
          <p:cNvPr id="11" name="그림 10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E1CF93D-245C-0919-A55A-C01F2C92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21" y="1880051"/>
            <a:ext cx="3171495" cy="2124009"/>
          </a:xfrm>
          <a:prstGeom prst="rect">
            <a:avLst/>
          </a:prstGeom>
        </p:spPr>
      </p:pic>
      <p:pic>
        <p:nvPicPr>
          <p:cNvPr id="13" name="그림 12" descr="텍스트, 스크린샷, 소프트웨어, 인간의 얼굴이(가) 표시된 사진&#10;&#10;자동 생성된 설명">
            <a:extLst>
              <a:ext uri="{FF2B5EF4-FFF2-40B4-BE49-F238E27FC236}">
                <a16:creationId xmlns:a16="http://schemas.microsoft.com/office/drawing/2014/main" id="{AA9A7413-753F-2404-6197-912CF6ED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7" y="3716053"/>
            <a:ext cx="3171494" cy="26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D4-B7F7-AB5B-C4AE-5DEE7A294FA5}"/>
              </a:ext>
            </a:extLst>
          </p:cNvPr>
          <p:cNvSpPr txBox="1"/>
          <p:nvPr/>
        </p:nvSpPr>
        <p:spPr>
          <a:xfrm>
            <a:off x="597859" y="929229"/>
            <a:ext cx="21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CE7A-6AB1-4706-4450-C9D4585B3094}"/>
              </a:ext>
            </a:extLst>
          </p:cNvPr>
          <p:cNvSpPr txBox="1"/>
          <p:nvPr/>
        </p:nvSpPr>
        <p:spPr>
          <a:xfrm>
            <a:off x="597859" y="1400229"/>
            <a:ext cx="11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0451-C78E-BC15-1B0B-235A31453294}"/>
              </a:ext>
            </a:extLst>
          </p:cNvPr>
          <p:cNvSpPr txBox="1"/>
          <p:nvPr/>
        </p:nvSpPr>
        <p:spPr>
          <a:xfrm>
            <a:off x="597859" y="1947047"/>
            <a:ext cx="3424842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DB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에 오늘 날짜의 학생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교사의                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비어있는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출석 데이터 생성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교사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or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학생 옵션으로 선택한 옵션의    출석 목록 불러오기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옵션 별로 조회하고 출근 버튼 누르면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DB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에 출근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퇴근 시간 업데이트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796D-586C-20CC-96AE-14201EAB2F2B}"/>
              </a:ext>
            </a:extLst>
          </p:cNvPr>
          <p:cNvSpPr txBox="1"/>
          <p:nvPr/>
        </p:nvSpPr>
        <p:spPr>
          <a:xfrm>
            <a:off x="4374326" y="917370"/>
            <a:ext cx="74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결과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6A1801-3935-850E-7F0B-CA810AB04AD3}"/>
              </a:ext>
            </a:extLst>
          </p:cNvPr>
          <p:cNvCxnSpPr/>
          <p:nvPr/>
        </p:nvCxnSpPr>
        <p:spPr>
          <a:xfrm>
            <a:off x="4198513" y="1180800"/>
            <a:ext cx="0" cy="50396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C35CC7A-C096-3BA7-428D-A3458406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69" y="1366380"/>
            <a:ext cx="7386738" cy="48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D4-B7F7-AB5B-C4AE-5DEE7A294FA5}"/>
              </a:ext>
            </a:extLst>
          </p:cNvPr>
          <p:cNvSpPr txBox="1"/>
          <p:nvPr/>
        </p:nvSpPr>
        <p:spPr>
          <a:xfrm>
            <a:off x="597859" y="929229"/>
            <a:ext cx="21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학습일지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CE7A-6AB1-4706-4450-C9D4585B3094}"/>
              </a:ext>
            </a:extLst>
          </p:cNvPr>
          <p:cNvSpPr txBox="1"/>
          <p:nvPr/>
        </p:nvSpPr>
        <p:spPr>
          <a:xfrm>
            <a:off x="597859" y="1400229"/>
            <a:ext cx="11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0451-C78E-BC15-1B0B-235A31453294}"/>
              </a:ext>
            </a:extLst>
          </p:cNvPr>
          <p:cNvSpPr txBox="1"/>
          <p:nvPr/>
        </p:nvSpPr>
        <p:spPr>
          <a:xfrm>
            <a:off x="580925" y="1840451"/>
            <a:ext cx="323804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1. ajax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를 사용한 검색필터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원하는 필터로 검색하여 게시글 조회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게시글 작성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수정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삭제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분반과 강의명을 선택하여 학생목록을 불러오고 학생을 눌러     선택 후 게시글 작성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796D-586C-20CC-96AE-14201EAB2F2B}"/>
              </a:ext>
            </a:extLst>
          </p:cNvPr>
          <p:cNvSpPr txBox="1"/>
          <p:nvPr/>
        </p:nvSpPr>
        <p:spPr>
          <a:xfrm>
            <a:off x="4169905" y="929229"/>
            <a:ext cx="74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6A1801-3935-850E-7F0B-CA810AB04AD3}"/>
              </a:ext>
            </a:extLst>
          </p:cNvPr>
          <p:cNvCxnSpPr/>
          <p:nvPr/>
        </p:nvCxnSpPr>
        <p:spPr>
          <a:xfrm>
            <a:off x="3921922" y="1077768"/>
            <a:ext cx="0" cy="50396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0D20100-6429-ABF3-E661-A32A8DEE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52" y="1400229"/>
            <a:ext cx="7041804" cy="47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수행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BAD4-B7F7-AB5B-C4AE-5DEE7A294FA5}"/>
              </a:ext>
            </a:extLst>
          </p:cNvPr>
          <p:cNvSpPr txBox="1"/>
          <p:nvPr/>
        </p:nvSpPr>
        <p:spPr>
          <a:xfrm>
            <a:off x="597859" y="929229"/>
            <a:ext cx="21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관리자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CE7A-6AB1-4706-4450-C9D4585B3094}"/>
              </a:ext>
            </a:extLst>
          </p:cNvPr>
          <p:cNvSpPr txBox="1"/>
          <p:nvPr/>
        </p:nvSpPr>
        <p:spPr>
          <a:xfrm>
            <a:off x="597859" y="1400229"/>
            <a:ext cx="117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0451-C78E-BC15-1B0B-235A31453294}"/>
              </a:ext>
            </a:extLst>
          </p:cNvPr>
          <p:cNvSpPr txBox="1"/>
          <p:nvPr/>
        </p:nvSpPr>
        <p:spPr>
          <a:xfrm>
            <a:off x="597859" y="1840451"/>
            <a:ext cx="37680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강사 또는 학생을 선택한 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하위 옵션을 선택하여 입력 또는 클릭하면 그에 상응하는         데이터 목록출력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수업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데이터 등록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수정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삭제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초기화 버튼을 누르면 이름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강의일자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입력값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초기화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강사 및 학생 신규 등록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수정의 경우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사진 첨부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월별 회계 장부 조회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총 누적 매출액 자동 계산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796D-586C-20CC-96AE-14201EAB2F2B}"/>
              </a:ext>
            </a:extLst>
          </p:cNvPr>
          <p:cNvSpPr txBox="1"/>
          <p:nvPr/>
        </p:nvSpPr>
        <p:spPr>
          <a:xfrm>
            <a:off x="4717387" y="929229"/>
            <a:ext cx="74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6A1801-3935-850E-7F0B-CA810AB04AD3}"/>
              </a:ext>
            </a:extLst>
          </p:cNvPr>
          <p:cNvCxnSpPr/>
          <p:nvPr/>
        </p:nvCxnSpPr>
        <p:spPr>
          <a:xfrm>
            <a:off x="4469404" y="1167921"/>
            <a:ext cx="0" cy="50396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6A68899-953B-6C92-A35D-3C58F366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87" y="1369451"/>
            <a:ext cx="4246925" cy="26750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C549AD-FA59-014D-D49A-4B278FD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24" y="3687769"/>
            <a:ext cx="4246917" cy="28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4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5.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자체 평가 의견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22B149-5D0A-F158-9909-70544BCB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9107"/>
              </p:ext>
            </p:extLst>
          </p:nvPr>
        </p:nvGraphicFramePr>
        <p:xfrm>
          <a:off x="506568" y="753814"/>
          <a:ext cx="11178862" cy="59051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588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84298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372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의견 및 추후 개선사항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856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최원규</a:t>
                      </a:r>
                      <a:endParaRPr lang="ko-KR" altLang="en-US" sz="18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84930" marR="84930" marT="42485" marB="42485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DAO</a:t>
                      </a: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를 통합해서 진행하다 보니 합치는 과정에서 너무 많은 오류가 발생해서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좀더 세분화 하면 좋을 거 같다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요구분석 과정을 문서화 하는 작업에 좀 더 비중을 두고 꼼꼼히 해야 할 거 같다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           </a:t>
                      </a:r>
                    </a:p>
                  </a:txBody>
                  <a:tcPr marL="33437" marR="3915" marT="391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30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800" b="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김혜원</a:t>
                      </a: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이번 프로젝트를 진행함에 있어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</a:t>
                      </a: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초기 요구사항 분석이 미흡했었다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요구사항 분석을 문서화하여 리스트업 한다면 더 양질의 결과를 얻을 수 있을 것으로 보인다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598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박태민</a:t>
                      </a: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주제를 선정할 때 많은 레퍼런스를 취합하면 좋을 것 같다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요구분석시 가능한 구체적으로 문서화 시키는 것이 좋을 것 같다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수업 때 배웠던 기능들임에도 불구하고 구현하는데 시간이 오래 걸렸다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코드를 정확하게 파악하기 위해 노력해야 될 것 같다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디버깅 능력을 기를 수 있도록 많이 노력해야 할 것 같다</a:t>
                      </a:r>
                      <a:endParaRPr lang="en-US" altLang="ko-KR" sz="13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18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0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신관호</a:t>
                      </a:r>
                      <a:endParaRPr kumimoji="0" lang="ko-KR" altLang="en-US" sz="1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기능 구현을 순차적으로 마치고 다음 단계로 넘어가야 하는데 급하게 다른 기능 먼저 하려다 보니 </a:t>
                      </a:r>
                      <a:endParaRPr lang="en-US" altLang="ko-KR" sz="13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되던 기능도 안되고 어디에서 오류가 발생했는지 찾기도 어려워졌다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구현 시작 이전에 필요한 문서 작업을 먼저 끝내고 구현한 부분을 리스트에 표시하면서 문서화를 동시에 진행해야 할 것으로 보인다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0866"/>
                  </a:ext>
                </a:extLst>
              </a:tr>
              <a:tr h="930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0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정솔비</a:t>
                      </a:r>
                      <a:endParaRPr kumimoji="0" lang="ko-KR" altLang="en-US" sz="1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초기 설계 부분이 부족했던 것 같다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본격적으로 기능 구현을 시작하기에 앞서 전체적인 구조와 </a:t>
                      </a:r>
                      <a:endParaRPr lang="en-US" altLang="ko-KR" sz="1300" b="0" i="0" u="none" spc="-100" dirty="0">
                        <a:solidFill>
                          <a:schemeClr val="tx1"/>
                        </a:solidFill>
                        <a:effectLst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u="none" spc="-100" dirty="0" err="1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css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lang="ko-KR" altLang="en-US" sz="1300" b="0" i="0" u="none" spc="-100" dirty="0" err="1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변수명</a:t>
                      </a:r>
                      <a:r>
                        <a:rPr lang="ko-KR" altLang="en-US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등 사소한 부분까지 맞추면 나중에 작업하기가 더 순조로울 것 같다</a:t>
                      </a:r>
                      <a:r>
                        <a:rPr lang="en-US" altLang="ko-KR" sz="1300" b="0" i="0" u="none" spc="-100" dirty="0">
                          <a:solidFill>
                            <a:schemeClr val="tx1"/>
                          </a:solidFill>
                          <a:effectLst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.</a:t>
                      </a:r>
                    </a:p>
                  </a:txBody>
                  <a:tcPr marL="33437" marR="3915" marT="391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4332798" y="2967335"/>
            <a:ext cx="352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감사합니다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!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2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652741-FD25-8582-0061-3CF11716C6BB}"/>
              </a:ext>
            </a:extLst>
          </p:cNvPr>
          <p:cNvSpPr txBox="1"/>
          <p:nvPr/>
        </p:nvSpPr>
        <p:spPr>
          <a:xfrm>
            <a:off x="6998550" y="227954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KBO 다이아고딕 Medium" pitchFamily="2" charset="-127"/>
                <a:ea typeface="KBO 다이아고딕 Medium" pitchFamily="2" charset="-127"/>
              </a:defRPr>
            </a:lvl1pPr>
          </a:lstStyle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팀 구성 및 역할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A60F40-7BFF-64E1-A0FD-248845BEBECC}"/>
              </a:ext>
            </a:extLst>
          </p:cNvPr>
          <p:cNvSpPr txBox="1"/>
          <p:nvPr/>
        </p:nvSpPr>
        <p:spPr>
          <a:xfrm>
            <a:off x="6998550" y="333584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KBO 다이아고딕 Medium" pitchFamily="2" charset="-127"/>
                <a:ea typeface="KBO 다이아고딕 Medium" pitchFamily="2" charset="-127"/>
              </a:defRPr>
            </a:lvl1pPr>
          </a:lstStyle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수행 절차 및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29F9B-9B30-E8D4-10B7-CD3E551F06BA}"/>
              </a:ext>
            </a:extLst>
          </p:cNvPr>
          <p:cNvSpPr txBox="1"/>
          <p:nvPr/>
        </p:nvSpPr>
        <p:spPr>
          <a:xfrm>
            <a:off x="6998550" y="544844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KBO 다이아고딕 Medium" pitchFamily="2" charset="-127"/>
                <a:ea typeface="KBO 다이아고딕 Medium" pitchFamily="2" charset="-127"/>
              </a:defRPr>
            </a:lvl1pPr>
          </a:lstStyle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자체 평가 의견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5A2B-F134-F359-558A-1526EC2C218A}"/>
              </a:ext>
            </a:extLst>
          </p:cNvPr>
          <p:cNvSpPr txBox="1"/>
          <p:nvPr/>
        </p:nvSpPr>
        <p:spPr>
          <a:xfrm>
            <a:off x="6998550" y="122324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KBO 다이아고딕 Medium" pitchFamily="2" charset="-127"/>
                <a:ea typeface="KBO 다이아고딕 Medium" pitchFamily="2" charset="-127"/>
              </a:defRPr>
            </a:lvl1pPr>
          </a:lstStyle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43805-F14F-7C07-708D-A1EFFCD068BC}"/>
              </a:ext>
            </a:extLst>
          </p:cNvPr>
          <p:cNvSpPr txBox="1"/>
          <p:nvPr/>
        </p:nvSpPr>
        <p:spPr>
          <a:xfrm>
            <a:off x="6998550" y="4392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KBO 다이아고딕 Medium" pitchFamily="2" charset="-127"/>
                <a:ea typeface="KBO 다이아고딕 Medium" pitchFamily="2" charset="-127"/>
              </a:defRPr>
            </a:lvl1pPr>
          </a:lstStyle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수행 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7E7B0-1704-E886-1B80-4A41EDE606E4}"/>
              </a:ext>
            </a:extLst>
          </p:cNvPr>
          <p:cNvSpPr txBox="1"/>
          <p:nvPr/>
        </p:nvSpPr>
        <p:spPr>
          <a:xfrm>
            <a:off x="10149420" y="117707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01</a:t>
            </a:r>
            <a:endParaRPr lang="ko-KR" altLang="en-US" sz="2400" dirty="0"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6FABC-1C8C-15EE-2693-7FD17376525D}"/>
              </a:ext>
            </a:extLst>
          </p:cNvPr>
          <p:cNvSpPr txBox="1"/>
          <p:nvPr/>
        </p:nvSpPr>
        <p:spPr>
          <a:xfrm>
            <a:off x="10149453" y="223174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02</a:t>
            </a:r>
            <a:endParaRPr lang="ko-KR" altLang="en-US" sz="2400" dirty="0"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5CD04-5DAF-46ED-023C-BCD295FB6F8D}"/>
              </a:ext>
            </a:extLst>
          </p:cNvPr>
          <p:cNvSpPr txBox="1"/>
          <p:nvPr/>
        </p:nvSpPr>
        <p:spPr>
          <a:xfrm>
            <a:off x="10152271" y="328184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03</a:t>
            </a:r>
            <a:endParaRPr lang="ko-KR" altLang="en-US" sz="2400" dirty="0"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5EB136-9AE2-7244-51BA-A874F9D07CC2}"/>
              </a:ext>
            </a:extLst>
          </p:cNvPr>
          <p:cNvSpPr txBox="1"/>
          <p:nvPr/>
        </p:nvSpPr>
        <p:spPr>
          <a:xfrm>
            <a:off x="10151811" y="4345973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04</a:t>
            </a:r>
            <a:endParaRPr lang="ko-KR" altLang="en-US" sz="2400" dirty="0"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639184-262B-AB64-E50A-A24936634763}"/>
              </a:ext>
            </a:extLst>
          </p:cNvPr>
          <p:cNvSpPr txBox="1"/>
          <p:nvPr/>
        </p:nvSpPr>
        <p:spPr>
          <a:xfrm>
            <a:off x="10177059" y="540227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05</a:t>
            </a:r>
            <a:endParaRPr lang="ko-KR" altLang="en-US" sz="2400" dirty="0"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413C13-7492-440C-087D-70D2B62A7AB7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7599997" y="1407908"/>
            <a:ext cx="2549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210EC7-43CB-6B62-83A9-57BC52210E33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 flipV="1">
            <a:off x="8611492" y="2462579"/>
            <a:ext cx="1537961" cy="1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3187B7-BD12-5C6A-44FD-CE154941FE55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8819882" y="3512676"/>
            <a:ext cx="1332389" cy="7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1C9CE3-D6D6-C8E9-289A-58AACCDBE20F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8069677" y="4576806"/>
            <a:ext cx="2082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30FD950-2226-C592-02E2-27231C72CE41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8539356" y="5633104"/>
            <a:ext cx="163770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52732D-F6E5-58B6-2F59-0C5F7A7F3679}"/>
              </a:ext>
            </a:extLst>
          </p:cNvPr>
          <p:cNvSpPr txBox="1"/>
          <p:nvPr/>
        </p:nvSpPr>
        <p:spPr>
          <a:xfrm>
            <a:off x="991168" y="1686886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C O N T E N T S</a:t>
            </a:r>
            <a:endParaRPr lang="ko-KR" altLang="en-US" sz="3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CD3F59-C6FB-4EDE-EF48-E4141E4479DF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5180E8E-A449-3431-903C-FC28775E4C4A}"/>
              </a:ext>
            </a:extLst>
          </p:cNvPr>
          <p:cNvSpPr txBox="1"/>
          <p:nvPr/>
        </p:nvSpPr>
        <p:spPr>
          <a:xfrm>
            <a:off x="790039" y="5450547"/>
            <a:ext cx="75794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highlight>
                <a:srgbClr val="FFE389"/>
              </a:highlight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7816C-2ECD-7B27-1984-8D8549A97D01}"/>
              </a:ext>
            </a:extLst>
          </p:cNvPr>
          <p:cNvSpPr txBox="1"/>
          <p:nvPr/>
        </p:nvSpPr>
        <p:spPr>
          <a:xfrm>
            <a:off x="705926" y="3342430"/>
            <a:ext cx="144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제작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ABB2-0DBE-415E-70DB-202061C83B5B}"/>
              </a:ext>
            </a:extLst>
          </p:cNvPr>
          <p:cNvSpPr txBox="1"/>
          <p:nvPr/>
        </p:nvSpPr>
        <p:spPr>
          <a:xfrm>
            <a:off x="710170" y="1750870"/>
            <a:ext cx="515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학원 관리 솔루션 기획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목적의 프로젝트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1859B-ECFF-D361-FD13-2325940D779E}"/>
              </a:ext>
            </a:extLst>
          </p:cNvPr>
          <p:cNvSpPr txBox="1"/>
          <p:nvPr/>
        </p:nvSpPr>
        <p:spPr>
          <a:xfrm>
            <a:off x="705926" y="2180795"/>
            <a:ext cx="724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Academy Management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의 약어인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으로 정함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05926" y="1310038"/>
            <a:ext cx="144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3F3E9-7D9B-B292-128D-417AE3655B28}"/>
              </a:ext>
            </a:extLst>
          </p:cNvPr>
          <p:cNvSpPr txBox="1"/>
          <p:nvPr/>
        </p:nvSpPr>
        <p:spPr>
          <a:xfrm>
            <a:off x="666896" y="4346441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학원의 관리요소가 복잡하고 다양함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D0E6-559E-1226-DE04-AC8E8EC21690}"/>
              </a:ext>
            </a:extLst>
          </p:cNvPr>
          <p:cNvSpPr txBox="1"/>
          <p:nvPr/>
        </p:nvSpPr>
        <p:spPr>
          <a:xfrm>
            <a:off x="996382" y="4784820"/>
            <a:ext cx="1067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Ex)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인적사항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출결사항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수강료 결제사항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어떤 강사가 어떤 수업을 진행하며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그 수업을 어떤 원생들이 듣고 있는 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그 원생이 수강료는 제 때 납부하였는지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A044F-ED76-3B6D-7009-4D571180A693}"/>
              </a:ext>
            </a:extLst>
          </p:cNvPr>
          <p:cNvSpPr txBox="1"/>
          <p:nvPr/>
        </p:nvSpPr>
        <p:spPr>
          <a:xfrm>
            <a:off x="734563" y="5496462"/>
            <a:ext cx="816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FF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결론</a:t>
            </a:r>
            <a:r>
              <a:rPr lang="ko-KR" altLang="en-US" b="1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학원의 운영을 위한 필수 관리요소가 많아</a:t>
            </a:r>
            <a:r>
              <a:rPr lang="en-US" altLang="ko-KR" b="1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b="1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별도의 관리 프로그램이 필요하다</a:t>
            </a:r>
            <a:r>
              <a:rPr lang="en-US" altLang="ko-KR" b="1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CB8FD-29EF-F0C4-BF84-D987ED0841A1}"/>
              </a:ext>
            </a:extLst>
          </p:cNvPr>
          <p:cNvSpPr txBox="1"/>
          <p:nvPr/>
        </p:nvSpPr>
        <p:spPr>
          <a:xfrm>
            <a:off x="666897" y="3884795"/>
            <a:ext cx="1067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일반적인 학원 中 대입 입시학원 기준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원생과 강사를 포함한 인적 규모는 수 백명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060752-2817-1862-7984-7CC45BD031AC}"/>
              </a:ext>
            </a:extLst>
          </p:cNvPr>
          <p:cNvSpPr txBox="1"/>
          <p:nvPr/>
        </p:nvSpPr>
        <p:spPr>
          <a:xfrm>
            <a:off x="7860987" y="2434400"/>
            <a:ext cx="29892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highlight>
                <a:srgbClr val="FFE389"/>
              </a:highlight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7A7E5-63D5-FBE2-C2AB-CE7A9EA83E86}"/>
              </a:ext>
            </a:extLst>
          </p:cNvPr>
          <p:cNvSpPr txBox="1"/>
          <p:nvPr/>
        </p:nvSpPr>
        <p:spPr>
          <a:xfrm>
            <a:off x="710358" y="2468361"/>
            <a:ext cx="1067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사용자의 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needs :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학생 및 강사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등의 많은 데이터를 관리하여야 하는 어려움이 있어 이를 해소해줄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존재의 필요성을 느낌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AC7C9-5706-AB1E-38A4-87D3E5F592BE}"/>
              </a:ext>
            </a:extLst>
          </p:cNvPr>
          <p:cNvSpPr txBox="1"/>
          <p:nvPr/>
        </p:nvSpPr>
        <p:spPr>
          <a:xfrm>
            <a:off x="1077143" y="1477730"/>
            <a:ext cx="20640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highlight>
                <a:srgbClr val="FFE389"/>
              </a:highlight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80E8E-A449-3431-903C-FC28775E4C4A}"/>
              </a:ext>
            </a:extLst>
          </p:cNvPr>
          <p:cNvSpPr txBox="1"/>
          <p:nvPr/>
        </p:nvSpPr>
        <p:spPr>
          <a:xfrm>
            <a:off x="1077143" y="1955458"/>
            <a:ext cx="47865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7816C-2ECD-7B27-1984-8D8549A97D01}"/>
              </a:ext>
            </a:extLst>
          </p:cNvPr>
          <p:cNvSpPr txBox="1"/>
          <p:nvPr/>
        </p:nvSpPr>
        <p:spPr>
          <a:xfrm>
            <a:off x="705925" y="3754340"/>
            <a:ext cx="2642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훈련과정과의 연관성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ABB2-0DBE-415E-70DB-202061C83B5B}"/>
              </a:ext>
            </a:extLst>
          </p:cNvPr>
          <p:cNvSpPr txBox="1"/>
          <p:nvPr/>
        </p:nvSpPr>
        <p:spPr>
          <a:xfrm>
            <a:off x="721987" y="1492972"/>
            <a:ext cx="26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 사용자는 학원 관리자</a:t>
            </a: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10358" y="1048334"/>
            <a:ext cx="144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구현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3F3E9-7D9B-B292-128D-417AE3655B28}"/>
              </a:ext>
            </a:extLst>
          </p:cNvPr>
          <p:cNvSpPr txBox="1"/>
          <p:nvPr/>
        </p:nvSpPr>
        <p:spPr>
          <a:xfrm>
            <a:off x="666897" y="4822733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오라클 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SQL, Java 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웹 프로그래밍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기술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요구사항 분석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설계 및 디자인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테스트  까지</a:t>
            </a:r>
            <a:r>
              <a:rPr lang="en-US" altLang="ko-KR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r>
              <a:rPr lang="ko-KR" altLang="en-US" sz="1800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을 활용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D0E6-559E-1226-DE04-AC8E8EC21690}"/>
              </a:ext>
            </a:extLst>
          </p:cNvPr>
          <p:cNvSpPr txBox="1"/>
          <p:nvPr/>
        </p:nvSpPr>
        <p:spPr>
          <a:xfrm>
            <a:off x="666897" y="5672285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0" i="0" dirty="0">
                <a:effectLst/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클라이언트 사이드 로직 </a:t>
            </a:r>
            <a:r>
              <a:rPr lang="en-US" altLang="ko-KR" b="0" i="0" dirty="0">
                <a:effectLst/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HTML, CSS, JavaScript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CB8FD-29EF-F0C4-BF84-D987ED0841A1}"/>
              </a:ext>
            </a:extLst>
          </p:cNvPr>
          <p:cNvSpPr txBox="1"/>
          <p:nvPr/>
        </p:nvSpPr>
        <p:spPr>
          <a:xfrm>
            <a:off x="666897" y="4296705"/>
            <a:ext cx="1071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현재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본 조의 모든 조원은 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‘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자바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(JAVA’)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기반 컨테이너 애플리케이션 가상화를 통한 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Cloud Office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구축 프로젝트 과정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’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8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수강중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1BECB-3B55-64A0-6A4E-52CB7100062B}"/>
              </a:ext>
            </a:extLst>
          </p:cNvPr>
          <p:cNvSpPr txBox="1"/>
          <p:nvPr/>
        </p:nvSpPr>
        <p:spPr>
          <a:xfrm>
            <a:off x="710358" y="1944727"/>
            <a:ext cx="1089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원생관리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인사관리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회계관리를 하나의 웹 프로그램에서 간편하게 이용할 수 있는 올 인 원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(all –in-one)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프로그램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2740-7263-B687-54A2-90D60FC56569}"/>
              </a:ext>
            </a:extLst>
          </p:cNvPr>
          <p:cNvSpPr txBox="1"/>
          <p:nvPr/>
        </p:nvSpPr>
        <p:spPr>
          <a:xfrm>
            <a:off x="705327" y="2924072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선순위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편의성과 실용성을 우선하였고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디자인적 요소는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사용자에게 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익숙한 디자인을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참고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하여 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UI/UX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를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개선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52EE5-4EE2-6E02-0CA6-35A895B425BA}"/>
              </a:ext>
            </a:extLst>
          </p:cNvPr>
          <p:cNvSpPr txBox="1"/>
          <p:nvPr/>
        </p:nvSpPr>
        <p:spPr>
          <a:xfrm>
            <a:off x="666897" y="5221351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서버 사이드 로직 </a:t>
            </a:r>
            <a:r>
              <a:rPr lang="en-US" altLang="ko-KR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</a:t>
            </a:r>
            <a:r>
              <a:rPr lang="ko-KR" altLang="en-US" spc="-150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fr-FR" altLang="ko-KR" b="0" i="0" dirty="0">
                <a:effectLst/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Java Servlet, JavaServer Pages(JSP), Ajax</a:t>
            </a:r>
            <a:endParaRPr lang="en-US" altLang="ko-KR" b="0" i="0" dirty="0">
              <a:effectLst/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0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7816C-2ECD-7B27-1984-8D8549A97D01}"/>
              </a:ext>
            </a:extLst>
          </p:cNvPr>
          <p:cNvSpPr txBox="1"/>
          <p:nvPr/>
        </p:nvSpPr>
        <p:spPr>
          <a:xfrm>
            <a:off x="800829" y="3228945"/>
            <a:ext cx="2642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 환경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ABB2-0DBE-415E-70DB-202061C83B5B}"/>
              </a:ext>
            </a:extLst>
          </p:cNvPr>
          <p:cNvSpPr txBox="1"/>
          <p:nvPr/>
        </p:nvSpPr>
        <p:spPr>
          <a:xfrm>
            <a:off x="786986" y="1717360"/>
            <a:ext cx="106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Windows 10 Pro, </a:t>
            </a:r>
            <a:r>
              <a:rPr lang="pt-BR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Intel(R) Core(TM) i7-9700 CPU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RAM 16G, 64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비트 운영 체제</a:t>
            </a: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86986" y="1190487"/>
            <a:ext cx="144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활용 장비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3F3E9-7D9B-B292-128D-417AE3655B28}"/>
              </a:ext>
            </a:extLst>
          </p:cNvPr>
          <p:cNvSpPr txBox="1"/>
          <p:nvPr/>
        </p:nvSpPr>
        <p:spPr>
          <a:xfrm>
            <a:off x="839857" y="4978887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개발</a:t>
            </a: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CB8FD-29EF-F0C4-BF84-D987ED0841A1}"/>
              </a:ext>
            </a:extLst>
          </p:cNvPr>
          <p:cNvSpPr txBox="1"/>
          <p:nvPr/>
        </p:nvSpPr>
        <p:spPr>
          <a:xfrm>
            <a:off x="786986" y="3882582"/>
            <a:ext cx="126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기획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설계 </a:t>
            </a: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>
              <a:defRPr/>
            </a:pP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9C4D-A70F-0F1F-7BFD-804A64ACAEE5}"/>
              </a:ext>
            </a:extLst>
          </p:cNvPr>
          <p:cNvSpPr txBox="1"/>
          <p:nvPr/>
        </p:nvSpPr>
        <p:spPr>
          <a:xfrm>
            <a:off x="800829" y="4244975"/>
            <a:ext cx="1071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google sheets(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샘플 데이터 수집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), Balsamiq Wireframes(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와이어프레임 설계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), </a:t>
            </a:r>
            <a:r>
              <a:rPr lang="en-US" altLang="ko-KR" sz="18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ERDCloud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데이터 모델링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</a:p>
          <a:p>
            <a:pPr>
              <a:defRPr/>
            </a:pP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76B23-18C3-34C6-15F7-FA3653BE32EA}"/>
              </a:ext>
            </a:extLst>
          </p:cNvPr>
          <p:cNvSpPr txBox="1"/>
          <p:nvPr/>
        </p:nvSpPr>
        <p:spPr>
          <a:xfrm>
            <a:off x="820342" y="5349508"/>
            <a:ext cx="106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Java SE Development Kit 8, </a:t>
            </a:r>
            <a:r>
              <a:rPr lang="en-US" altLang="ko-KR" sz="18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Eclipsse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IDE, Oracle SQL Developer, Tomcat v9.0 server, </a:t>
            </a:r>
            <a:r>
              <a:rPr lang="en-US" altLang="ko-KR" sz="18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Github</a:t>
            </a:r>
            <a:r>
              <a:rPr lang="en-US" altLang="ko-KR" sz="1800" spc="-150" dirty="0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en-US" altLang="ko-KR" sz="1800" spc="-150" dirty="0" err="1"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discode</a:t>
            </a:r>
            <a:endParaRPr lang="en-US" altLang="ko-KR" sz="1800" spc="-150" dirty="0">
              <a:solidFill>
                <a:schemeClr val="bg2">
                  <a:lumMod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F1FBE68-FE53-8C51-48C7-9E0C2C5716B0}"/>
              </a:ext>
            </a:extLst>
          </p:cNvPr>
          <p:cNvSpPr txBox="1"/>
          <p:nvPr/>
        </p:nvSpPr>
        <p:spPr>
          <a:xfrm>
            <a:off x="786986" y="1803194"/>
            <a:ext cx="72623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b="1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86986" y="1190487"/>
            <a:ext cx="393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프로그램 구조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프레임 워크 설계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F3EC8-40D4-3CA9-B629-C6B2A331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04" y="2241995"/>
            <a:ext cx="5156554" cy="30547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F16EE9-E294-E159-52CD-9690AD12CEBE}"/>
              </a:ext>
            </a:extLst>
          </p:cNvPr>
          <p:cNvSpPr txBox="1"/>
          <p:nvPr/>
        </p:nvSpPr>
        <p:spPr>
          <a:xfrm>
            <a:off x="772731" y="1733725"/>
            <a:ext cx="79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총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6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 페이지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main,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학생목록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수업관리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학습일지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관리자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9C977-E743-D5FA-955B-62A4D45649F2}"/>
              </a:ext>
            </a:extLst>
          </p:cNvPr>
          <p:cNvSpPr txBox="1"/>
          <p:nvPr/>
        </p:nvSpPr>
        <p:spPr>
          <a:xfrm>
            <a:off x="3181143" y="5378419"/>
            <a:ext cx="8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main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E4F99-BCB4-9964-A5EA-217FC76CEAA0}"/>
              </a:ext>
            </a:extLst>
          </p:cNvPr>
          <p:cNvSpPr txBox="1"/>
          <p:nvPr/>
        </p:nvSpPr>
        <p:spPr>
          <a:xfrm>
            <a:off x="8769482" y="5378419"/>
            <a:ext cx="13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학생목록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7" name="그림 6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49264864-13A6-B26D-6D6C-E4710AD2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" y="2570509"/>
            <a:ext cx="5681857" cy="27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1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86986" y="1190487"/>
            <a:ext cx="393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프로그램 구조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프레임 워크 설계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6EE9-E294-E159-52CD-9690AD12CEBE}"/>
              </a:ext>
            </a:extLst>
          </p:cNvPr>
          <p:cNvSpPr txBox="1"/>
          <p:nvPr/>
        </p:nvSpPr>
        <p:spPr>
          <a:xfrm>
            <a:off x="772731" y="1803194"/>
            <a:ext cx="79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총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6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 페이지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main,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학생목록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수업관리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학습일지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관리자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9C977-E743-D5FA-955B-62A4D45649F2}"/>
              </a:ext>
            </a:extLst>
          </p:cNvPr>
          <p:cNvSpPr txBox="1"/>
          <p:nvPr/>
        </p:nvSpPr>
        <p:spPr>
          <a:xfrm>
            <a:off x="2845925" y="5690512"/>
            <a:ext cx="117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E4F99-BCB4-9964-A5EA-217FC76CEAA0}"/>
              </a:ext>
            </a:extLst>
          </p:cNvPr>
          <p:cNvSpPr txBox="1"/>
          <p:nvPr/>
        </p:nvSpPr>
        <p:spPr>
          <a:xfrm>
            <a:off x="7389538" y="5505846"/>
            <a:ext cx="2797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수업관리</a:t>
            </a:r>
            <a:endParaRPr lang="en-US" altLang="ko-KR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구체적인 기능 구현이 확정되지 않아 보류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CE994-3774-10FA-DCBF-DDF0EB77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4" y="2286208"/>
            <a:ext cx="5380440" cy="3092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88F4EC-159F-7001-49DB-E1B96595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0" y="2106888"/>
            <a:ext cx="5852361" cy="34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86986" y="1190487"/>
            <a:ext cx="393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프로그램 구조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프레임 워크 설계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6EE9-E294-E159-52CD-9690AD12CEBE}"/>
              </a:ext>
            </a:extLst>
          </p:cNvPr>
          <p:cNvSpPr txBox="1"/>
          <p:nvPr/>
        </p:nvSpPr>
        <p:spPr>
          <a:xfrm>
            <a:off x="772731" y="1803194"/>
            <a:ext cx="79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총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6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 페이지 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main,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학생목록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 err="1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수업관리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학습일지</a:t>
            </a:r>
            <a:r>
              <a:rPr lang="en-US" altLang="ko-KR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관리자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9C977-E743-D5FA-955B-62A4D45649F2}"/>
              </a:ext>
            </a:extLst>
          </p:cNvPr>
          <p:cNvSpPr txBox="1"/>
          <p:nvPr/>
        </p:nvSpPr>
        <p:spPr>
          <a:xfrm>
            <a:off x="4506384" y="5852374"/>
            <a:ext cx="117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출결관리</a:t>
            </a:r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E4F99-BCB4-9964-A5EA-217FC76CEAA0}"/>
              </a:ext>
            </a:extLst>
          </p:cNvPr>
          <p:cNvSpPr txBox="1"/>
          <p:nvPr/>
        </p:nvSpPr>
        <p:spPr>
          <a:xfrm>
            <a:off x="10018417" y="5852374"/>
            <a:ext cx="13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관리자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6E90E4-685D-4446-BA3C-0BD93AD7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6" y="2146232"/>
            <a:ext cx="3719398" cy="42291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9D9E93-DE9B-2000-FBA3-581B12A0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33" y="2250122"/>
            <a:ext cx="4105116" cy="39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8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0F986-6E80-BAA3-074E-D338CBF51FE5}"/>
              </a:ext>
            </a:extLst>
          </p:cNvPr>
          <p:cNvSpPr txBox="1"/>
          <p:nvPr/>
        </p:nvSpPr>
        <p:spPr>
          <a:xfrm>
            <a:off x="389107" y="292148"/>
            <a:ext cx="251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6099F-D9A6-246F-BA8C-E3A2E411EAA5}"/>
              </a:ext>
            </a:extLst>
          </p:cNvPr>
          <p:cNvSpPr/>
          <p:nvPr/>
        </p:nvSpPr>
        <p:spPr>
          <a:xfrm>
            <a:off x="166991" y="116732"/>
            <a:ext cx="11858017" cy="662453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3FBC-3579-69B4-E932-59496B843A89}"/>
              </a:ext>
            </a:extLst>
          </p:cNvPr>
          <p:cNvSpPr txBox="1"/>
          <p:nvPr/>
        </p:nvSpPr>
        <p:spPr>
          <a:xfrm>
            <a:off x="714006" y="1138971"/>
            <a:ext cx="393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프로그램 구조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(ERD)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FE138-BFB7-2457-2CC0-47B5855E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6" y="1681447"/>
            <a:ext cx="10800311" cy="46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1102</Words>
  <Application>Microsoft Office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세방고딕 Regular</vt:lpstr>
      <vt:lpstr>세방고딕 OTF Bold</vt:lpstr>
      <vt:lpstr>Arial</vt:lpstr>
      <vt:lpstr>G마켓</vt:lpstr>
      <vt:lpstr>Wingdings</vt:lpstr>
      <vt:lpstr>세방고딕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현지</dc:creator>
  <cp:lastModifiedBy>hyewon kim</cp:lastModifiedBy>
  <cp:revision>42</cp:revision>
  <dcterms:created xsi:type="dcterms:W3CDTF">2023-05-23T07:12:25Z</dcterms:created>
  <dcterms:modified xsi:type="dcterms:W3CDTF">2023-05-25T00:28:51Z</dcterms:modified>
</cp:coreProperties>
</file>