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</p:sldIdLst>
  <p:sldSz cy="5143500" cx="9144000"/>
  <p:notesSz cx="6858000" cy="9144000"/>
  <p:embeddedFontLst>
    <p:embeddedFont>
      <p:font typeface="Old Standard TT"/>
      <p:regular r:id="rId30"/>
      <p:bold r:id="rId31"/>
      <p: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OldStandardTT-bold.fntdata"/><Relationship Id="rId30" Type="http://schemas.openxmlformats.org/officeDocument/2006/relationships/font" Target="fonts/OldStandardTT-regular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32" Type="http://schemas.openxmlformats.org/officeDocument/2006/relationships/font" Target="fonts/OldStandardTT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Proof of concept - i would do it for something more useful, for example a HR monitor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Shape 11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Shape 1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hape 16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Shape 17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500">
        <p:fade thruBlk="1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Relationship Id="rId4" Type="http://schemas.openxmlformats.org/officeDocument/2006/relationships/image" Target="../media/image4.png"/><Relationship Id="rId5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://82.19.253.90/homeautomation" TargetMode="External"/><Relationship Id="rId4" Type="http://schemas.openxmlformats.org/officeDocument/2006/relationships/hyperlink" Target="http://82.19.253.90/homeautomation" TargetMode="External"/><Relationship Id="rId5" Type="http://schemas.openxmlformats.org/officeDocument/2006/relationships/hyperlink" Target="http://82.19.253.90/homeautomation/LIGHTS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://www.youtube.com/watch?v=dH2lntF5zRI" TargetMode="External"/><Relationship Id="rId4" Type="http://schemas.openxmlformats.org/officeDocument/2006/relationships/image" Target="../media/image5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omemadeautomation.png" id="59" name="Shape 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900" y="1796075"/>
            <a:ext cx="5688295" cy="3347426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Shape 60"/>
          <p:cNvSpPr txBox="1"/>
          <p:nvPr>
            <p:ph idx="4294967295" type="title"/>
          </p:nvPr>
        </p:nvSpPr>
        <p:spPr>
          <a:xfrm>
            <a:off x="5921400" y="0"/>
            <a:ext cx="31464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EPQ - Luke Price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Server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Setting Up The Server</a:t>
            </a:r>
            <a:endParaRPr/>
          </a:p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WAMP</a:t>
            </a:r>
            <a:endParaRPr sz="1600"/>
          </a:p>
          <a:p>
            <a:pPr indent="-330200" lvl="0" marL="457200" rtl="0">
              <a:spcBef>
                <a:spcPts val="16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DHCP IP Reservation</a:t>
            </a:r>
            <a:endParaRPr sz="1600"/>
          </a:p>
          <a:p>
            <a:pPr indent="-330200" lvl="0" marL="457200" rtl="0">
              <a:spcBef>
                <a:spcPts val="16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Port Forward</a:t>
            </a:r>
            <a:endParaRPr sz="1600"/>
          </a:p>
          <a:p>
            <a:pPr indent="-330200" lvl="0" marL="457200" rtl="0">
              <a:spcBef>
                <a:spcPts val="1600"/>
              </a:spcBef>
              <a:spcAft>
                <a:spcPts val="1600"/>
              </a:spcAft>
              <a:buSzPts val="1600"/>
              <a:buAutoNum type="arabicPeriod"/>
            </a:pPr>
            <a:r>
              <a:rPr lang="en" sz="1600"/>
              <a:t>Create Website</a:t>
            </a:r>
            <a:endParaRPr sz="1600"/>
          </a:p>
        </p:txBody>
      </p:sp>
      <p:pic>
        <p:nvPicPr>
          <p:cNvPr descr="Modern, round computer speaker" id="123" name="Shape 123"/>
          <p:cNvPicPr preferRelativeResize="0"/>
          <p:nvPr/>
        </p:nvPicPr>
        <p:blipFill rotWithShape="1">
          <a:blip r:embed="rId3">
            <a:alphaModFix/>
          </a:blip>
          <a:srcRect b="15127" l="6179" r="35687" t="10754"/>
          <a:stretch/>
        </p:blipFill>
        <p:spPr>
          <a:xfrm>
            <a:off x="6796425" y="342525"/>
            <a:ext cx="2035799" cy="194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Shape 124"/>
          <p:cNvPicPr preferRelativeResize="0"/>
          <p:nvPr/>
        </p:nvPicPr>
        <p:blipFill rotWithShape="1">
          <a:blip r:embed="rId4">
            <a:alphaModFix/>
          </a:blip>
          <a:srcRect b="0" l="15346" r="17579" t="0"/>
          <a:stretch/>
        </p:blipFill>
        <p:spPr>
          <a:xfrm>
            <a:off x="4705200" y="342525"/>
            <a:ext cx="1959675" cy="1946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Shape 1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05200" y="2493047"/>
            <a:ext cx="4127101" cy="22634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Shape 1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96425" y="297975"/>
            <a:ext cx="2035800" cy="203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Hardware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idx="1" type="body"/>
          </p:nvPr>
        </p:nvSpPr>
        <p:spPr>
          <a:xfrm>
            <a:off x="8325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Python</a:t>
            </a:r>
            <a:endParaRPr b="1" sz="18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37" name="Shape 137"/>
          <p:cNvSpPr txBox="1"/>
          <p:nvPr>
            <p:ph idx="2" type="body"/>
          </p:nvPr>
        </p:nvSpPr>
        <p:spPr>
          <a:xfrm>
            <a:off x="2795400" y="1130700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Putty</a:t>
            </a:r>
            <a:endParaRPr b="1" sz="1800"/>
          </a:p>
          <a:p>
            <a:pPr indent="-330200" lvl="0" marL="457200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Remote Updates And Debugging</a:t>
            </a:r>
            <a:endParaRPr sz="1600"/>
          </a:p>
        </p:txBody>
      </p:sp>
      <p:sp>
        <p:nvSpPr>
          <p:cNvPr id="138" name="Shape 13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Raspberry Pi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9" name="Shape 1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28225" y="2155900"/>
            <a:ext cx="1905000" cy="142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Shape 1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5375" y="1644825"/>
            <a:ext cx="2450900" cy="24509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Shape 141"/>
          <p:cNvSpPr txBox="1"/>
          <p:nvPr>
            <p:ph idx="2" type="body"/>
          </p:nvPr>
        </p:nvSpPr>
        <p:spPr>
          <a:xfrm>
            <a:off x="6461675" y="10749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GPIO</a:t>
            </a:r>
            <a:endParaRPr b="1" sz="18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42" name="Shape 142"/>
          <p:cNvPicPr preferRelativeResize="0"/>
          <p:nvPr/>
        </p:nvPicPr>
        <p:blipFill rotWithShape="1">
          <a:blip r:embed="rId5">
            <a:alphaModFix/>
          </a:blip>
          <a:srcRect b="0" l="0" r="35732" t="20470"/>
          <a:stretch/>
        </p:blipFill>
        <p:spPr>
          <a:xfrm rot="5400000">
            <a:off x="5700725" y="2326899"/>
            <a:ext cx="3322925" cy="180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Controlling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Shape 152"/>
          <p:cNvPicPr preferRelativeResize="0"/>
          <p:nvPr/>
        </p:nvPicPr>
        <p:blipFill rotWithShape="1">
          <a:blip r:embed="rId3">
            <a:alphaModFix/>
          </a:blip>
          <a:srcRect b="7138" l="0" r="0" t="12475"/>
          <a:stretch/>
        </p:blipFill>
        <p:spPr>
          <a:xfrm>
            <a:off x="-1115116" y="0"/>
            <a:ext cx="1137423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Shape 153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How can the state of the light be controlled?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370450" y="2251650"/>
            <a:ext cx="26751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Automated Timer / Toggle Page</a:t>
            </a:r>
            <a:endParaRPr b="1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</a:endParaRPr>
          </a:p>
        </p:txBody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5774250" y="2314675"/>
            <a:ext cx="24414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Prediction Model</a:t>
            </a:r>
            <a:endParaRPr b="1">
              <a:solidFill>
                <a:srgbClr val="FFFFFF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Complex Prediction Model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Full Autonomy</a:t>
            </a:r>
            <a:endParaRPr/>
          </a:p>
        </p:txBody>
      </p:sp>
      <p:sp>
        <p:nvSpPr>
          <p:cNvPr id="166" name="Shape 166"/>
          <p:cNvSpPr txBox="1"/>
          <p:nvPr>
            <p:ph idx="4294967295" type="body"/>
          </p:nvPr>
        </p:nvSpPr>
        <p:spPr>
          <a:xfrm>
            <a:off x="5235600" y="1133850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Prediction Algorithms</a:t>
            </a:r>
            <a:endParaRPr b="1"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Using statistics to produce an output</a:t>
            </a:r>
            <a:endParaRPr b="1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Commonly used to predict crime location, type &amp; time</a:t>
            </a:r>
            <a:endParaRPr b="1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67" name="Shape 1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58225"/>
            <a:ext cx="5147350" cy="330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173" name="Shape 173"/>
          <p:cNvSpPr txBox="1"/>
          <p:nvPr/>
        </p:nvSpPr>
        <p:spPr>
          <a:xfrm>
            <a:off x="4363800" y="943175"/>
            <a:ext cx="4539900" cy="35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Light Control </a:t>
            </a:r>
            <a:r>
              <a:rPr lang="en" sz="240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4"/>
              </a:rPr>
              <a:t>Page</a:t>
            </a:r>
            <a:endParaRPr sz="2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5"/>
              </a:rPr>
              <a:t>Current State Page</a:t>
            </a:r>
            <a:endParaRPr sz="2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Video</a:t>
            </a:r>
            <a:endParaRPr/>
          </a:p>
        </p:txBody>
      </p:sp>
      <p:sp>
        <p:nvSpPr>
          <p:cNvPr id="179" name="Shape 179" title="RaspberryPi remote controlled light">
            <a:hlinkClick r:id="rId3"/>
          </p:cNvPr>
          <p:cNvSpPr/>
          <p:nvPr/>
        </p:nvSpPr>
        <p:spPr>
          <a:xfrm>
            <a:off x="1950088" y="968725"/>
            <a:ext cx="5243833" cy="3932875"/>
          </a:xfrm>
          <a:prstGeom prst="rect">
            <a:avLst/>
          </a:prstGeom>
          <a:blipFill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 Automation</a:t>
            </a:r>
            <a:endParaRPr/>
          </a:p>
        </p:txBody>
      </p:sp>
      <p:sp>
        <p:nvSpPr>
          <p:cNvPr id="66" name="Shape 66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is it interesting?</a:t>
            </a:r>
            <a:endParaRPr/>
          </a:p>
        </p:txBody>
      </p:sp>
      <p:sp>
        <p:nvSpPr>
          <p:cNvPr id="67" name="Shape 6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Increased </a:t>
            </a:r>
            <a:r>
              <a:rPr lang="en"/>
              <a:t>Convenience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Remote Control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Flexibility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en"/>
              <a:t>Futuristic and Exciting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idx="2" type="body"/>
          </p:nvPr>
        </p:nvSpPr>
        <p:spPr>
          <a:xfrm>
            <a:off x="4939500" y="10290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Public Concern / Hesitation</a:t>
            </a:r>
            <a:endParaRPr>
              <a:solidFill>
                <a:srgbClr val="FFFFFF"/>
              </a:solidFill>
            </a:endParaRPr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Market Share</a:t>
            </a:r>
            <a:endParaRPr>
              <a:solidFill>
                <a:srgbClr val="FFFFFF"/>
              </a:solidFill>
            </a:endParaRPr>
          </a:p>
          <a:p>
            <a:pPr indent="-342900" lvl="0" marL="457200" rtl="0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Energy Saving</a:t>
            </a:r>
            <a:endParaRPr>
              <a:solidFill>
                <a:srgbClr val="FFFFFF"/>
              </a:solidFill>
            </a:endParaRPr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Reaction Time</a:t>
            </a:r>
            <a:endParaRPr>
              <a:solidFill>
                <a:srgbClr val="FFFFFF"/>
              </a:solidFill>
            </a:endParaRPr>
          </a:p>
          <a:p>
            <a:pPr indent="-317500" lvl="1" marL="9144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Oil/Gas Leaks</a:t>
            </a:r>
            <a:endParaRPr>
              <a:solidFill>
                <a:srgbClr val="FFFFFF"/>
              </a:solidFill>
            </a:endParaRPr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Security</a:t>
            </a:r>
            <a:endParaRPr>
              <a:solidFill>
                <a:srgbClr val="FFFFFF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90" name="Shape 190"/>
          <p:cNvSpPr txBox="1"/>
          <p:nvPr>
            <p:ph idx="2" type="body"/>
          </p:nvPr>
        </p:nvSpPr>
        <p:spPr>
          <a:xfrm>
            <a:off x="287625" y="564900"/>
            <a:ext cx="3999900" cy="339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Adding more devices</a:t>
            </a:r>
            <a:endParaRPr b="1">
              <a:solidFill>
                <a:srgbClr val="000000"/>
              </a:solidFill>
            </a:endParaRPr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n">
                <a:solidFill>
                  <a:srgbClr val="000000"/>
                </a:solidFill>
              </a:rPr>
              <a:t>Motor - Curtains</a:t>
            </a:r>
            <a:endParaRPr b="1">
              <a:solidFill>
                <a:srgbClr val="000000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n">
                <a:solidFill>
                  <a:srgbClr val="000000"/>
                </a:solidFill>
              </a:rPr>
              <a:t>Power Strip</a:t>
            </a:r>
            <a:endParaRPr b="1">
              <a:solidFill>
                <a:srgbClr val="000000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n">
                <a:solidFill>
                  <a:srgbClr val="000000"/>
                </a:solidFill>
              </a:rPr>
              <a:t>More intelligent prediction model</a:t>
            </a:r>
            <a:endParaRPr b="1">
              <a:solidFill>
                <a:srgbClr val="000000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</p:txBody>
      </p:sp>
      <p:sp>
        <p:nvSpPr>
          <p:cNvPr id="191" name="Shape 191"/>
          <p:cNvSpPr txBox="1"/>
          <p:nvPr>
            <p:ph idx="4294967295" type="body"/>
          </p:nvPr>
        </p:nvSpPr>
        <p:spPr>
          <a:xfrm>
            <a:off x="311700" y="2897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API Implementation</a:t>
            </a:r>
            <a:endParaRPr b="1"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DarkSky</a:t>
            </a:r>
            <a:endParaRPr b="1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Adjusting to weather</a:t>
            </a:r>
            <a:endParaRPr b="1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92" name="Shape 192"/>
          <p:cNvSpPr txBox="1"/>
          <p:nvPr/>
        </p:nvSpPr>
        <p:spPr>
          <a:xfrm>
            <a:off x="289950" y="176500"/>
            <a:ext cx="3837000" cy="7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Old Standard TT"/>
                <a:ea typeface="Old Standard TT"/>
                <a:cs typeface="Old Standard TT"/>
                <a:sym typeface="Old Standard TT"/>
              </a:rPr>
              <a:t>Future Of The Project</a:t>
            </a:r>
            <a:endParaRPr sz="24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93" name="Shape 193"/>
          <p:cNvSpPr txBox="1"/>
          <p:nvPr/>
        </p:nvSpPr>
        <p:spPr>
          <a:xfrm>
            <a:off x="4993325" y="196500"/>
            <a:ext cx="4953300" cy="7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Future Of Home Automation</a:t>
            </a:r>
            <a:endParaRPr sz="2400">
              <a:solidFill>
                <a:srgbClr val="FFFFFF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 Automation</a:t>
            </a:r>
            <a:endParaRPr/>
          </a:p>
        </p:txBody>
      </p:sp>
      <p:sp>
        <p:nvSpPr>
          <p:cNvPr id="204" name="Shape 204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05" name="Shape 20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Does it work?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Is it reliable?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Was it expensive?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en"/>
              <a:t>What would I do differently?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 for </a:t>
            </a:r>
            <a:r>
              <a:rPr lang="en"/>
              <a:t>listening</a:t>
            </a:r>
            <a:r>
              <a:rPr lang="en"/>
              <a:t>.</a:t>
            </a:r>
            <a:endParaRPr/>
          </a:p>
        </p:txBody>
      </p:sp>
      <p:sp>
        <p:nvSpPr>
          <p:cNvPr id="211" name="Shape 211"/>
          <p:cNvSpPr txBox="1"/>
          <p:nvPr>
            <p:ph type="title"/>
          </p:nvPr>
        </p:nvSpPr>
        <p:spPr>
          <a:xfrm>
            <a:off x="627850" y="31954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:)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SKIP</a:t>
            </a:r>
            <a:endParaRPr/>
          </a:p>
        </p:txBody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Complex Prediction Model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 of simple algorithms to produce a prediction based on trends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Deep Learning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 of </a:t>
            </a:r>
            <a:r>
              <a:rPr i="1" lang="en"/>
              <a:t>neural networks </a:t>
            </a:r>
            <a:r>
              <a:rPr lang="en"/>
              <a:t>to form predictions, based on large data sets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Machine Learning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way a program may take large data sets, learn from trends it encounters </a:t>
            </a:r>
            <a:r>
              <a:rPr b="1" lang="en"/>
              <a:t>and improve the way it predicts</a:t>
            </a:r>
            <a:endParaRPr b="1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Artificial </a:t>
            </a:r>
            <a:r>
              <a:rPr lang="en"/>
              <a:t>Intelligence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Broad term to describe how a computer may carry out a task in a </a:t>
            </a:r>
            <a:r>
              <a:rPr i="1" lang="en"/>
              <a:t>smart</a:t>
            </a:r>
            <a:r>
              <a:rPr lang="en"/>
              <a:t> way. Machine Learning and Deep Learning are subcategories of this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i="1" lang="en"/>
              <a:t>*neural networks: a model based on a biological neural network that increases the weight of its ‘synapses’ along a path that reaches a better result</a:t>
            </a:r>
            <a:endParaRPr i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 Automation</a:t>
            </a:r>
            <a:endParaRPr/>
          </a:p>
        </p:txBody>
      </p:sp>
      <p:sp>
        <p:nvSpPr>
          <p:cNvPr id="73" name="Shape 73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did the idea develop?</a:t>
            </a:r>
            <a:endParaRPr/>
          </a:p>
        </p:txBody>
      </p:sp>
      <p:sp>
        <p:nvSpPr>
          <p:cNvPr id="74" name="Shape 7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Initially, remote </a:t>
            </a:r>
            <a:r>
              <a:rPr lang="en"/>
              <a:t>controlled</a:t>
            </a:r>
            <a:r>
              <a:rPr lang="en"/>
              <a:t> light using radio </a:t>
            </a:r>
            <a:r>
              <a:rPr lang="en"/>
              <a:t>receiver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Controlled Via Web Application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en"/>
              <a:t>Machine Learning Algorithm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 Automation</a:t>
            </a:r>
            <a:endParaRPr/>
          </a:p>
        </p:txBody>
      </p:sp>
      <p:sp>
        <p:nvSpPr>
          <p:cNvPr id="80" name="Shape 80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Aim?</a:t>
            </a:r>
            <a:endParaRPr/>
          </a:p>
        </p:txBody>
      </p:sp>
      <p:sp>
        <p:nvSpPr>
          <p:cNvPr id="81" name="Shape 8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1600"/>
              </a:spcAft>
              <a:buSzPts val="1800"/>
              <a:buChar char="●"/>
            </a:pPr>
            <a:r>
              <a:rPr lang="en"/>
              <a:t>Create a fully automated Lighting system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 Automation</a:t>
            </a:r>
            <a:endParaRPr/>
          </a:p>
        </p:txBody>
      </p:sp>
      <p:sp>
        <p:nvSpPr>
          <p:cNvPr id="87" name="Shape 8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Light would turn off if the server </a:t>
            </a:r>
            <a:r>
              <a:rPr lang="en"/>
              <a:t>didn't</a:t>
            </a:r>
            <a:r>
              <a:rPr lang="en"/>
              <a:t> respond in time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en"/>
              <a:t>DHCP IP Reservation</a:t>
            </a:r>
            <a:endParaRPr/>
          </a:p>
        </p:txBody>
      </p:sp>
      <p:sp>
        <p:nvSpPr>
          <p:cNvPr id="88" name="Shape 88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Difficulties</a:t>
            </a:r>
            <a:r>
              <a:rPr lang="en"/>
              <a:t>?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Research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idx="2" type="body"/>
          </p:nvPr>
        </p:nvSpPr>
        <p:spPr>
          <a:xfrm>
            <a:off x="33875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How powerful does the controller need to be?</a:t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How will it know when to change state?</a:t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How will its state be controlled?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99" name="Shape 99"/>
          <p:cNvSpPr txBox="1"/>
          <p:nvPr>
            <p:ph idx="2" type="body"/>
          </p:nvPr>
        </p:nvSpPr>
        <p:spPr>
          <a:xfrm>
            <a:off x="5029525" y="6480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Where do the wires need to be connected to?</a:t>
            </a:r>
            <a:endParaRPr>
              <a:solidFill>
                <a:srgbClr val="FFFFFF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How do the GPIO pinouts work?</a:t>
            </a:r>
            <a:endParaRPr>
              <a:solidFill>
                <a:srgbClr val="FFFFFF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Is it safe to keep it running constantly?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Plan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Materials</a:t>
            </a:r>
            <a:endParaRPr/>
          </a:p>
        </p:txBody>
      </p:sp>
      <p:sp>
        <p:nvSpPr>
          <p:cNvPr id="110" name="Shape 110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Shape 11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Raspberry Pi 3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GPIO Jumper Cables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MDF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en"/>
              <a:t>8 Channel Relay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