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embeddedFontLst>
    <p:embeddedFont>
      <p:font typeface="Libre Franklin" panose="020F0502020204030204" pitchFamily="2" charset="0"/>
      <p:regular r:id="rId20"/>
      <p:bold r:id="rId21"/>
      <p:italic r:id="rId22"/>
      <p:boldItalic r:id="rId23"/>
    </p:embeddedFont>
    <p:embeddedFont>
      <p:font typeface="Noto Sans" panose="020B0502040504020204" pitchFamily="3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2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F6B8A1-F23D-4BBF-AA90-9E65400693D2}">
  <a:tblStyle styleId="{55F6B8A1-F23D-4BBF-AA90-9E65400693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3" y="48"/>
      </p:cViewPr>
      <p:guideLst>
        <p:guide pos="42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adceb11c3_0_2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/>
              <a:t>Welcome !</a:t>
            </a:r>
            <a:endParaRPr/>
          </a:p>
        </p:txBody>
      </p:sp>
      <p:sp>
        <p:nvSpPr>
          <p:cNvPr id="163" name="Google Shape;163;g2cadceb11c3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f76a68f23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413C3A"/>
              </a:solidFill>
            </a:endParaRPr>
          </a:p>
        </p:txBody>
      </p:sp>
      <p:sp>
        <p:nvSpPr>
          <p:cNvPr id="374" name="Google Shape;374;g31f76a68f2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1f76a68f23_0_1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413C3A"/>
              </a:solidFill>
            </a:endParaRPr>
          </a:p>
        </p:txBody>
      </p:sp>
      <p:sp>
        <p:nvSpPr>
          <p:cNvPr id="411" name="Google Shape;411;g31f76a68f23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1f76a68f23_0_1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413C3A"/>
              </a:solidFill>
            </a:endParaRPr>
          </a:p>
        </p:txBody>
      </p:sp>
      <p:sp>
        <p:nvSpPr>
          <p:cNvPr id="429" name="Google Shape;429;g31f76a68f2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f76a68f23_0_1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413C3A"/>
              </a:solidFill>
            </a:endParaRPr>
          </a:p>
        </p:txBody>
      </p:sp>
      <p:sp>
        <p:nvSpPr>
          <p:cNvPr id="468" name="Google Shape;468;g31f76a68f23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1e38d0cfe5_1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413C3A"/>
              </a:solidFill>
            </a:endParaRPr>
          </a:p>
        </p:txBody>
      </p:sp>
      <p:sp>
        <p:nvSpPr>
          <p:cNvPr id="486" name="Google Shape;486;g31e38d0cfe5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1d3b566e6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/>
              <a:t>Welcome !</a:t>
            </a:r>
            <a:endParaRPr/>
          </a:p>
        </p:txBody>
      </p:sp>
      <p:sp>
        <p:nvSpPr>
          <p:cNvPr id="506" name="Google Shape;506;g31d3b566e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1e38d0cfe5_0_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413C3A"/>
              </a:solidFill>
            </a:endParaRPr>
          </a:p>
        </p:txBody>
      </p:sp>
      <p:sp>
        <p:nvSpPr>
          <p:cNvPr id="517" name="Google Shape;517;g31e38d0cfe5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414775524_4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rgbClr val="0E0E0E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>
                <a:solidFill>
                  <a:srgbClr val="0E0E0E"/>
                </a:solidFill>
              </a:rPr>
              <a:t>Présenter ou se situe la création d’un nouveau produit dans la chaîne générale d’une entreprise </a:t>
            </a:r>
            <a:br>
              <a:rPr lang="fr">
                <a:solidFill>
                  <a:srgbClr val="0E0E0E"/>
                </a:solidFill>
              </a:rPr>
            </a:br>
            <a:endParaRPr>
              <a:solidFill>
                <a:srgbClr val="0E0E0E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>
                <a:solidFill>
                  <a:srgbClr val="0E0E0E"/>
                </a:solidFill>
              </a:rPr>
              <a:t>Présenter l’exemple qu’on va suivre tout au long de la présentation </a:t>
            </a:r>
            <a:endParaRPr>
              <a:solidFill>
                <a:srgbClr val="0E0E0E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>
                <a:solidFill>
                  <a:srgbClr val="0E0E0E"/>
                </a:solidFill>
              </a:rPr>
              <a:t>…</a:t>
            </a:r>
            <a:endParaRPr>
              <a:solidFill>
                <a:srgbClr val="0E0E0E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E0E0E"/>
                </a:solidFill>
              </a:rPr>
              <a:t>Chaque slide combinera théorie et exemple pratique pour illustrer le processus.</a:t>
            </a:r>
            <a:endParaRPr>
              <a:solidFill>
                <a:srgbClr val="0E0E0E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413C3A"/>
              </a:solidFill>
            </a:endParaRPr>
          </a:p>
        </p:txBody>
      </p:sp>
      <p:sp>
        <p:nvSpPr>
          <p:cNvPr id="177" name="Google Shape;177;g31414775524_4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8c05784b5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413C3A"/>
              </a:solidFill>
            </a:endParaRPr>
          </a:p>
        </p:txBody>
      </p:sp>
      <p:sp>
        <p:nvSpPr>
          <p:cNvPr id="194" name="Google Shape;194;g318c05784b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fc60d84f3_28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413C3A"/>
              </a:solidFill>
            </a:endParaRPr>
          </a:p>
        </p:txBody>
      </p:sp>
      <p:sp>
        <p:nvSpPr>
          <p:cNvPr id="224" name="Google Shape;224;g31fc60d84f3_2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1f4fa16733_1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413C3A"/>
              </a:solidFill>
            </a:endParaRPr>
          </a:p>
        </p:txBody>
      </p:sp>
      <p:sp>
        <p:nvSpPr>
          <p:cNvPr id="251" name="Google Shape;251;g31f4fa16733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1e38d0cfe5_1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413C3A"/>
              </a:solidFill>
            </a:endParaRPr>
          </a:p>
        </p:txBody>
      </p:sp>
      <p:sp>
        <p:nvSpPr>
          <p:cNvPr id="279" name="Google Shape;279;g31e38d0cfe5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1dee1e35cb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413C3A"/>
              </a:solidFill>
            </a:endParaRPr>
          </a:p>
        </p:txBody>
      </p:sp>
      <p:sp>
        <p:nvSpPr>
          <p:cNvPr id="298" name="Google Shape;298;g31dee1e35c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1e38d0cfe5_0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413C3A"/>
              </a:solidFill>
            </a:endParaRPr>
          </a:p>
        </p:txBody>
      </p:sp>
      <p:sp>
        <p:nvSpPr>
          <p:cNvPr id="328" name="Google Shape;328;g31e38d0cfe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1d23b39527_1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413C3A"/>
              </a:solidFill>
            </a:endParaRPr>
          </a:p>
        </p:txBody>
      </p:sp>
      <p:sp>
        <p:nvSpPr>
          <p:cNvPr id="346" name="Google Shape;346;g31d23b39527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>
  <p:cSld name="Titre de sec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572000" y="777875"/>
            <a:ext cx="40590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  <a:defRPr sz="32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572000" y="2571750"/>
            <a:ext cx="4059000" cy="21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18F8F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15"/>
              <a:buNone/>
              <a:defRPr sz="1350">
                <a:solidFill>
                  <a:srgbClr val="918F8F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>
            <a:spLocks noGrp="1"/>
          </p:cNvSpPr>
          <p:nvPr>
            <p:ph type="pic" idx="2"/>
          </p:nvPr>
        </p:nvSpPr>
        <p:spPr>
          <a:xfrm>
            <a:off x="904875" y="0"/>
            <a:ext cx="36672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ftr" idx="11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>
  <p:cSld name="Titre et contenu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904875" y="1563688"/>
            <a:ext cx="7726500" cy="3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36672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re et contenu">
  <p:cSld name="3_Titre et contenu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>
            <a:spLocks noGrp="1"/>
          </p:cNvSpPr>
          <p:nvPr>
            <p:ph type="pic" idx="2"/>
          </p:nvPr>
        </p:nvSpPr>
        <p:spPr>
          <a:xfrm>
            <a:off x="904875" y="1563688"/>
            <a:ext cx="3144900" cy="35799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4049395" y="1563688"/>
            <a:ext cx="4581600" cy="3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36672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dt" idx="10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ftr" idx="11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>
  <p:cSld name="Deux contenu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904875" y="1563688"/>
            <a:ext cx="3671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2"/>
          </p:nvPr>
        </p:nvSpPr>
        <p:spPr>
          <a:xfrm>
            <a:off x="4959772" y="1563688"/>
            <a:ext cx="3671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36672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dt" idx="10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ftr" idx="11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>
  <p:cSld name="Diapositive de titr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>
            <a:spLocks noGrp="1"/>
          </p:cNvSpPr>
          <p:nvPr>
            <p:ph type="pic" idx="2"/>
          </p:nvPr>
        </p:nvSpPr>
        <p:spPr>
          <a:xfrm>
            <a:off x="1331913" y="0"/>
            <a:ext cx="7812000" cy="49482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8"/>
          <p:cNvSpPr txBox="1">
            <a:spLocks noGrp="1"/>
          </p:cNvSpPr>
          <p:nvPr>
            <p:ph type="ctrTitle"/>
          </p:nvPr>
        </p:nvSpPr>
        <p:spPr>
          <a:xfrm>
            <a:off x="6405563" y="786535"/>
            <a:ext cx="2738400" cy="233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16000" tIns="0" rIns="72000" bIns="468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15"/>
              <a:buNone/>
              <a:defRPr sz="1350"/>
            </a:lvl3pPr>
            <a:lvl4pPr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47" y="80283"/>
            <a:ext cx="1175300" cy="50865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>
            <a:spLocks noGrp="1"/>
          </p:cNvSpPr>
          <p:nvPr>
            <p:ph type="body" idx="3"/>
          </p:nvPr>
        </p:nvSpPr>
        <p:spPr>
          <a:xfrm>
            <a:off x="6400800" y="4683125"/>
            <a:ext cx="1828800" cy="46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90"/>
              <a:buNone/>
              <a:defRPr sz="1100"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4"/>
          </p:nvPr>
        </p:nvSpPr>
        <p:spPr>
          <a:xfrm>
            <a:off x="82550" y="4440264"/>
            <a:ext cx="698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6860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630"/>
              <a:buFont typeface="Arial"/>
              <a:buChar char="•"/>
              <a:defRPr sz="700">
                <a:solidFill>
                  <a:schemeClr val="dk1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126">
          <p15:clr>
            <a:srgbClr val="FBAE40"/>
          </p15:clr>
        </p15:guide>
        <p15:guide id="4" orient="horz" pos="123">
          <p15:clr>
            <a:srgbClr val="FBAE40"/>
          </p15:clr>
        </p15:guide>
        <p15:guide id="5" orient="horz" pos="3117">
          <p15:clr>
            <a:srgbClr val="FBAE40"/>
          </p15:clr>
        </p15:guide>
        <p15:guide id="6" pos="83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re de section">
  <p:cSld name="2_Titre de sec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4572000" y="777875"/>
            <a:ext cx="40590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  <a:defRPr sz="32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4572000" y="2571750"/>
            <a:ext cx="4059000" cy="21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18F8F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15"/>
              <a:buNone/>
              <a:defRPr sz="1350">
                <a:solidFill>
                  <a:srgbClr val="918F8F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>
            <a:spLocks noGrp="1"/>
          </p:cNvSpPr>
          <p:nvPr>
            <p:ph type="pic" idx="2"/>
          </p:nvPr>
        </p:nvSpPr>
        <p:spPr>
          <a:xfrm>
            <a:off x="904875" y="0"/>
            <a:ext cx="36672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 txBox="1">
            <a:spLocks noGrp="1"/>
          </p:cNvSpPr>
          <p:nvPr>
            <p:ph type="dt" idx="10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ftr" idx="11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re de section">
  <p:cSld name="1_Titre de sec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4572000" y="777875"/>
            <a:ext cx="40590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  <a:defRPr sz="32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4572000" y="2571750"/>
            <a:ext cx="4059000" cy="21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18F8F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15"/>
              <a:buNone/>
              <a:defRPr sz="1350">
                <a:solidFill>
                  <a:srgbClr val="918F8F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>
            <a:spLocks noGrp="1"/>
          </p:cNvSpPr>
          <p:nvPr>
            <p:ph type="pic" idx="2"/>
          </p:nvPr>
        </p:nvSpPr>
        <p:spPr>
          <a:xfrm>
            <a:off x="904875" y="0"/>
            <a:ext cx="36672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20"/>
          <p:cNvSpPr txBox="1">
            <a:spLocks noGrp="1"/>
          </p:cNvSpPr>
          <p:nvPr>
            <p:ph type="dt" idx="10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ftr" idx="11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re et contenu">
  <p:cSld name="1_Titre et contenu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904875" y="1563688"/>
            <a:ext cx="4581600" cy="3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>
            <a:spLocks noGrp="1"/>
          </p:cNvSpPr>
          <p:nvPr>
            <p:ph type="pic" idx="2"/>
          </p:nvPr>
        </p:nvSpPr>
        <p:spPr>
          <a:xfrm>
            <a:off x="5486400" y="0"/>
            <a:ext cx="31449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36672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dt" idx="10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ftr" idx="11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re et contenu">
  <p:cSld name="2_Titre et contenu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>
            <a:spLocks noGrp="1"/>
          </p:cNvSpPr>
          <p:nvPr>
            <p:ph type="pic" idx="2"/>
          </p:nvPr>
        </p:nvSpPr>
        <p:spPr>
          <a:xfrm>
            <a:off x="904875" y="0"/>
            <a:ext cx="31449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4049395" y="1563688"/>
            <a:ext cx="4581600" cy="3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dt" idx="10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ftr" idx="11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904876" y="131032"/>
            <a:ext cx="31446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re et contenu">
  <p:cSld name="4_Titre et contenu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>
            <a:spLocks noGrp="1"/>
          </p:cNvSpPr>
          <p:nvPr>
            <p:ph type="pic" idx="2"/>
          </p:nvPr>
        </p:nvSpPr>
        <p:spPr>
          <a:xfrm>
            <a:off x="904875" y="0"/>
            <a:ext cx="31449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4049395" y="1563688"/>
            <a:ext cx="4581600" cy="3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dt" idx="10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ftr" idx="11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4049395" y="131032"/>
            <a:ext cx="31446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>
  <p:cSld name="Titre seul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36672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dt" idx="10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ftr" idx="11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re seul">
  <p:cSld name="1_Titre seul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>
            <a:spLocks noGrp="1"/>
          </p:cNvSpPr>
          <p:nvPr>
            <p:ph type="pic" idx="2"/>
          </p:nvPr>
        </p:nvSpPr>
        <p:spPr>
          <a:xfrm>
            <a:off x="904875" y="0"/>
            <a:ext cx="82392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6405563" y="2571750"/>
            <a:ext cx="2738400" cy="211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0000" tIns="0" rIns="72000" bIns="468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dt" idx="10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ftr" idx="11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re seul">
  <p:cSld name="2_Titre seul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>
            <a:spLocks noGrp="1"/>
          </p:cNvSpPr>
          <p:nvPr>
            <p:ph type="pic" idx="2"/>
          </p:nvPr>
        </p:nvSpPr>
        <p:spPr>
          <a:xfrm>
            <a:off x="904875" y="0"/>
            <a:ext cx="77265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6"/>
          <p:cNvSpPr txBox="1">
            <a:spLocks noGrp="1"/>
          </p:cNvSpPr>
          <p:nvPr>
            <p:ph type="dt" idx="10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ftr" idx="11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re seul">
  <p:cSld name="3_Titre seul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>
            <a:spLocks noGrp="1"/>
          </p:cNvSpPr>
          <p:nvPr>
            <p:ph type="pic" idx="2"/>
          </p:nvPr>
        </p:nvSpPr>
        <p:spPr>
          <a:xfrm>
            <a:off x="904875" y="3114674"/>
            <a:ext cx="8239200" cy="20289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7"/>
          <p:cNvSpPr txBox="1">
            <a:spLocks noGrp="1"/>
          </p:cNvSpPr>
          <p:nvPr>
            <p:ph type="body" idx="1"/>
          </p:nvPr>
        </p:nvSpPr>
        <p:spPr>
          <a:xfrm>
            <a:off x="904875" y="1563688"/>
            <a:ext cx="7647000" cy="14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dt" idx="10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ftr" idx="11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36672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dt" idx="10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ftr" idx="11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 1" type="title">
  <p:cSld name="TITLE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180000" tIns="0" rIns="72000" bIns="468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180000" tIns="45700" rIns="91425" bIns="457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0000" tIns="0" rIns="9000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36672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  <a:defRPr sz="32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904875" y="1563688"/>
            <a:ext cx="7726500" cy="3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30273" y="132334"/>
            <a:ext cx="653950" cy="28302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 rot="-5400000">
            <a:off x="430022" y="4897810"/>
            <a:ext cx="45600" cy="5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126">
          <p15:clr>
            <a:srgbClr val="F26B43"/>
          </p15:clr>
        </p15:guide>
        <p15:guide id="3" pos="5602">
          <p15:clr>
            <a:srgbClr val="F26B43"/>
          </p15:clr>
        </p15:guide>
        <p15:guide id="4" pos="2880">
          <p15:clr>
            <a:srgbClr val="F26B43"/>
          </p15:clr>
        </p15:guide>
        <p15:guide id="5" orient="horz" pos="123">
          <p15:clr>
            <a:srgbClr val="F26B43"/>
          </p15:clr>
        </p15:guide>
        <p15:guide id="6" orient="horz" pos="3117">
          <p15:clr>
            <a:srgbClr val="F26B43"/>
          </p15:clr>
        </p15:guide>
        <p15:guide id="7" pos="570">
          <p15:clr>
            <a:srgbClr val="F26B43"/>
          </p15:clr>
        </p15:guide>
        <p15:guide id="8" pos="1155">
          <p15:clr>
            <a:srgbClr val="F26B43"/>
          </p15:clr>
        </p15:guide>
        <p15:guide id="9" pos="1728">
          <p15:clr>
            <a:srgbClr val="F26B43"/>
          </p15:clr>
        </p15:guide>
        <p15:guide id="10" pos="2304">
          <p15:clr>
            <a:srgbClr val="F26B43"/>
          </p15:clr>
        </p15:guide>
        <p15:guide id="11" pos="3456">
          <p15:clr>
            <a:srgbClr val="F26B43"/>
          </p15:clr>
        </p15:guide>
        <p15:guide id="12" pos="4035">
          <p15:clr>
            <a:srgbClr val="F26B43"/>
          </p15:clr>
        </p15:guide>
        <p15:guide id="13" pos="4608">
          <p15:clr>
            <a:srgbClr val="F26B43"/>
          </p15:clr>
        </p15:guide>
        <p15:guide id="14" pos="5180">
          <p15:clr>
            <a:srgbClr val="F26B43"/>
          </p15:clr>
        </p15:guide>
        <p15:guide id="15" orient="horz" pos="490">
          <p15:clr>
            <a:srgbClr val="F26B43"/>
          </p15:clr>
        </p15:guide>
        <p15:guide id="16" orient="horz" pos="985">
          <p15:clr>
            <a:srgbClr val="F26B43"/>
          </p15:clr>
        </p15:guide>
        <p15:guide id="17" orient="horz" pos="1475">
          <p15:clr>
            <a:srgbClr val="F26B43"/>
          </p15:clr>
        </p15:guide>
        <p15:guide id="18" orient="horz" pos="1962">
          <p15:clr>
            <a:srgbClr val="F26B43"/>
          </p15:clr>
        </p15:guide>
        <p15:guide id="19" orient="horz" pos="2458">
          <p15:clr>
            <a:srgbClr val="F26B43"/>
          </p15:clr>
        </p15:guide>
        <p15:guide id="20" orient="horz" pos="2950">
          <p15:clr>
            <a:srgbClr val="F26B43"/>
          </p15:clr>
        </p15:guide>
        <p15:guide id="21" pos="5437">
          <p15:clr>
            <a:srgbClr val="F26B43"/>
          </p15:clr>
        </p15:guide>
        <p15:guide id="22" orient="horz">
          <p15:clr>
            <a:srgbClr val="F26B43"/>
          </p15:clr>
        </p15:guide>
        <p15:guide id="23" pos="5760">
          <p15:clr>
            <a:srgbClr val="F26B43"/>
          </p15:clr>
        </p15:guide>
        <p15:guide id="24" orient="horz" pos="3240">
          <p15:clr>
            <a:srgbClr val="F26B43"/>
          </p15:clr>
        </p15:guide>
        <p15:guide id="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hyperlink" Target="http://drive.google.com/file/d/1ScbGbN0QeTn2SvWGtxwqagKg3N5qSepb/view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jpg"/><Relationship Id="rId4" Type="http://schemas.openxmlformats.org/officeDocument/2006/relationships/hyperlink" Target="http://drive.google.com/file/d/1gCwe_ozu4c0kcS8yHyqFkVvFbiEMdZQm/view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hyperlink" Target="http://drive.google.com/file/d/1X52B0Ep6eoPilas3o86Q5dVP-3DE1zq5/view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g"/><Relationship Id="rId4" Type="http://schemas.openxmlformats.org/officeDocument/2006/relationships/hyperlink" Target="http://drive.google.com/file/d/1S1O0E8hjoFLPkn1p1XtSPf5PVIHWqgXh/view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  <p:sp>
        <p:nvSpPr>
          <p:cNvPr id="166" name="Google Shape;166;p30"/>
          <p:cNvSpPr/>
          <p:nvPr/>
        </p:nvSpPr>
        <p:spPr>
          <a:xfrm>
            <a:off x="960600" y="0"/>
            <a:ext cx="4620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0"/>
          <p:cNvSpPr txBox="1">
            <a:spLocks noGrp="1"/>
          </p:cNvSpPr>
          <p:nvPr>
            <p:ph type="title"/>
          </p:nvPr>
        </p:nvSpPr>
        <p:spPr>
          <a:xfrm>
            <a:off x="1076525" y="709000"/>
            <a:ext cx="61098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ibre Franklin"/>
              <a:buNone/>
            </a:pPr>
            <a:r>
              <a:rPr lang="fr"/>
              <a:t>Final Presentation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ibre Franklin"/>
              <a:buNone/>
            </a:pPr>
            <a:endParaRPr b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7462"/>
              <a:buFont typeface="Libre Franklin"/>
              <a:buNone/>
            </a:pPr>
            <a:r>
              <a:rPr lang="fr" sz="2977" b="0">
                <a:latin typeface="Arial"/>
                <a:ea typeface="Arial"/>
                <a:cs typeface="Arial"/>
                <a:sym typeface="Arial"/>
              </a:rPr>
              <a:t>Task 4: Market-based task allocation with heterogeneous team of robots </a:t>
            </a:r>
            <a:endParaRPr sz="827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ibre Franklin"/>
              <a:buNone/>
            </a:pPr>
            <a:endParaRPr/>
          </a:p>
        </p:txBody>
      </p:sp>
      <p:sp>
        <p:nvSpPr>
          <p:cNvPr id="168" name="Google Shape;168;p30"/>
          <p:cNvSpPr txBox="1">
            <a:spLocks noGrp="1"/>
          </p:cNvSpPr>
          <p:nvPr>
            <p:ph type="body" idx="1"/>
          </p:nvPr>
        </p:nvSpPr>
        <p:spPr>
          <a:xfrm>
            <a:off x="6509500" y="1106200"/>
            <a:ext cx="2503200" cy="16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lang="fr" sz="1600" b="1"/>
              <a:t>Groupe 8</a:t>
            </a:r>
            <a:endParaRPr sz="1600" b="1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endParaRPr sz="1600" b="1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lang="fr" sz="1600"/>
              <a:t>Jacques Benand</a:t>
            </a:r>
            <a:endParaRPr sz="160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lang="fr" sz="1600"/>
              <a:t>Lucas Maneff</a:t>
            </a:r>
            <a:endParaRPr sz="160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lang="fr" sz="1600"/>
              <a:t>Paul Richard</a:t>
            </a:r>
            <a:endParaRPr sz="1600"/>
          </a:p>
        </p:txBody>
      </p:sp>
      <p:sp>
        <p:nvSpPr>
          <p:cNvPr id="169" name="Google Shape;169;p30"/>
          <p:cNvSpPr/>
          <p:nvPr/>
        </p:nvSpPr>
        <p:spPr>
          <a:xfrm>
            <a:off x="904750" y="2894400"/>
            <a:ext cx="8239200" cy="224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904875" y="3039750"/>
            <a:ext cx="4137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spAutoFit/>
          </a:bodyPr>
          <a:lstStyle/>
          <a:p>
            <a:pPr marL="457200" lvl="0" indent="-375920" algn="l" rtl="0">
              <a:spcBef>
                <a:spcPts val="0"/>
              </a:spcBef>
              <a:spcAft>
                <a:spcPts val="0"/>
              </a:spcAft>
              <a:buSzPts val="2320"/>
              <a:buAutoNum type="arabicPeriod"/>
            </a:pPr>
            <a:r>
              <a:rPr lang="fr" sz="2500">
                <a:solidFill>
                  <a:schemeClr val="dk1"/>
                </a:solidFill>
              </a:rPr>
              <a:t>Introduction</a:t>
            </a:r>
            <a:endParaRPr sz="2500">
              <a:solidFill>
                <a:schemeClr val="dk1"/>
              </a:solidFill>
            </a:endParaRPr>
          </a:p>
          <a:p>
            <a:pPr marL="457200" lvl="0" indent="-3759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20"/>
              <a:buAutoNum type="arabicPeriod"/>
            </a:pPr>
            <a:r>
              <a:rPr lang="fr" sz="2500">
                <a:solidFill>
                  <a:schemeClr val="dk1"/>
                </a:solidFill>
              </a:rPr>
              <a:t>Centralized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fr" sz="2500">
                <a:solidFill>
                  <a:schemeClr val="dk1"/>
                </a:solidFill>
              </a:rPr>
              <a:t>Distributed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fr" sz="2500">
                <a:solidFill>
                  <a:schemeClr val="dk1"/>
                </a:solidFill>
              </a:rPr>
              <a:t>Conclusion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71" name="Google Shape;171;p30"/>
          <p:cNvSpPr/>
          <p:nvPr/>
        </p:nvSpPr>
        <p:spPr>
          <a:xfrm>
            <a:off x="257875" y="4954025"/>
            <a:ext cx="47700" cy="53400"/>
          </a:xfrm>
          <a:prstGeom prst="rect">
            <a:avLst/>
          </a:prstGeom>
          <a:solidFill>
            <a:srgbClr val="E30613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0"/>
          <p:cNvSpPr/>
          <p:nvPr/>
        </p:nvSpPr>
        <p:spPr>
          <a:xfrm>
            <a:off x="189275" y="4863750"/>
            <a:ext cx="484200" cy="18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0"/>
          <p:cNvSpPr/>
          <p:nvPr/>
        </p:nvSpPr>
        <p:spPr>
          <a:xfrm>
            <a:off x="257875" y="4954025"/>
            <a:ext cx="47700" cy="53400"/>
          </a:xfrm>
          <a:prstGeom prst="rect">
            <a:avLst/>
          </a:prstGeom>
          <a:solidFill>
            <a:srgbClr val="E30613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dt" idx="10"/>
          </p:nvPr>
        </p:nvSpPr>
        <p:spPr>
          <a:xfrm rot="-5400000">
            <a:off x="-1282325" y="3259200"/>
            <a:ext cx="31281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/>
              <a:t>ENG-466: DISTRIBUTED INTELLIGENT SYSTEM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9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  <p:sp>
        <p:nvSpPr>
          <p:cNvPr id="377" name="Google Shape;377;p39"/>
          <p:cNvSpPr txBox="1">
            <a:spLocks noGrp="1"/>
          </p:cNvSpPr>
          <p:nvPr>
            <p:ph type="title"/>
          </p:nvPr>
        </p:nvSpPr>
        <p:spPr>
          <a:xfrm>
            <a:off x="904875" y="131025"/>
            <a:ext cx="77265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Distributed</a:t>
            </a:r>
            <a:endParaRPr/>
          </a:p>
        </p:txBody>
      </p:sp>
      <p:sp>
        <p:nvSpPr>
          <p:cNvPr id="378" name="Google Shape;378;p39"/>
          <p:cNvSpPr/>
          <p:nvPr/>
        </p:nvSpPr>
        <p:spPr>
          <a:xfrm>
            <a:off x="189275" y="4863750"/>
            <a:ext cx="484200" cy="18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9"/>
          <p:cNvSpPr/>
          <p:nvPr/>
        </p:nvSpPr>
        <p:spPr>
          <a:xfrm>
            <a:off x="257875" y="4954025"/>
            <a:ext cx="47700" cy="53400"/>
          </a:xfrm>
          <a:prstGeom prst="rect">
            <a:avLst/>
          </a:prstGeom>
          <a:solidFill>
            <a:srgbClr val="E30613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9"/>
          <p:cNvSpPr txBox="1">
            <a:spLocks noGrp="1"/>
          </p:cNvSpPr>
          <p:nvPr>
            <p:ph type="dt" idx="10"/>
          </p:nvPr>
        </p:nvSpPr>
        <p:spPr>
          <a:xfrm rot="-5400000">
            <a:off x="-1282325" y="3259200"/>
            <a:ext cx="31281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/>
              <a:t>ENG-466: DISTRIBUTED INTELLIGENT SYSTEM</a:t>
            </a:r>
            <a:endParaRPr/>
          </a:p>
        </p:txBody>
      </p:sp>
      <p:sp>
        <p:nvSpPr>
          <p:cNvPr id="381" name="Google Shape;381;p39"/>
          <p:cNvSpPr txBox="1">
            <a:spLocks noGrp="1"/>
          </p:cNvSpPr>
          <p:nvPr>
            <p:ph type="ftr" idx="11"/>
          </p:nvPr>
        </p:nvSpPr>
        <p:spPr>
          <a:xfrm rot="-5400000">
            <a:off x="8538425" y="516800"/>
            <a:ext cx="7095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/>
              <a:t>Groupe 8</a:t>
            </a:r>
            <a:endParaRPr/>
          </a:p>
        </p:txBody>
      </p:sp>
      <p:grpSp>
        <p:nvGrpSpPr>
          <p:cNvPr id="382" name="Google Shape;382;p39"/>
          <p:cNvGrpSpPr/>
          <p:nvPr/>
        </p:nvGrpSpPr>
        <p:grpSpPr>
          <a:xfrm>
            <a:off x="3030196" y="4778088"/>
            <a:ext cx="4323505" cy="461713"/>
            <a:chOff x="3422859" y="4849613"/>
            <a:chExt cx="4323505" cy="461713"/>
          </a:xfrm>
        </p:grpSpPr>
        <p:sp>
          <p:nvSpPr>
            <p:cNvPr id="383" name="Google Shape;383;p39"/>
            <p:cNvSpPr txBox="1"/>
            <p:nvPr/>
          </p:nvSpPr>
          <p:spPr>
            <a:xfrm>
              <a:off x="3422859" y="4850813"/>
              <a:ext cx="159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>
                  <a:solidFill>
                    <a:schemeClr val="dk1"/>
                  </a:solidFill>
                </a:rPr>
                <a:t>Centralized</a:t>
              </a:r>
              <a:endParaRPr sz="9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384" name="Google Shape;384;p39"/>
            <p:cNvSpPr txBox="1"/>
            <p:nvPr/>
          </p:nvSpPr>
          <p:spPr>
            <a:xfrm>
              <a:off x="4790004" y="4849613"/>
              <a:ext cx="159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 b="1">
                  <a:solidFill>
                    <a:schemeClr val="accent1"/>
                  </a:solidFill>
                </a:rPr>
                <a:t>Distributed</a:t>
              </a:r>
              <a:endParaRPr sz="900" b="1" i="0" u="none" strike="noStrike" cap="none">
                <a:solidFill>
                  <a:schemeClr val="accent1"/>
                </a:solidFill>
              </a:endParaRPr>
            </a:p>
          </p:txBody>
        </p:sp>
        <p:sp>
          <p:nvSpPr>
            <p:cNvPr id="385" name="Google Shape;385;p39"/>
            <p:cNvSpPr txBox="1"/>
            <p:nvPr/>
          </p:nvSpPr>
          <p:spPr>
            <a:xfrm>
              <a:off x="6147063" y="4849626"/>
              <a:ext cx="1599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/>
                <a:t>Conclusion</a:t>
              </a:r>
              <a:endParaRPr sz="90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/>
            </a:p>
          </p:txBody>
        </p:sp>
      </p:grpSp>
      <p:sp>
        <p:nvSpPr>
          <p:cNvPr id="386" name="Google Shape;386;p39"/>
          <p:cNvSpPr txBox="1"/>
          <p:nvPr/>
        </p:nvSpPr>
        <p:spPr>
          <a:xfrm>
            <a:off x="1790300" y="4778100"/>
            <a:ext cx="1599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solidFill>
                  <a:schemeClr val="dk1"/>
                </a:solidFill>
              </a:rPr>
              <a:t>Introduction</a:t>
            </a:r>
            <a:endParaRPr sz="9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387" name="Google Shape;387;p39"/>
          <p:cNvSpPr txBox="1"/>
          <p:nvPr/>
        </p:nvSpPr>
        <p:spPr>
          <a:xfrm>
            <a:off x="1128150" y="777875"/>
            <a:ext cx="159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dk1"/>
                </a:solidFill>
              </a:rPr>
              <a:t>Robot loop</a:t>
            </a:r>
            <a:endParaRPr sz="1800" u="sng">
              <a:solidFill>
                <a:schemeClr val="dk1"/>
              </a:solidFill>
            </a:endParaRPr>
          </a:p>
        </p:txBody>
      </p:sp>
      <p:sp>
        <p:nvSpPr>
          <p:cNvPr id="388" name="Google Shape;388;p39"/>
          <p:cNvSpPr/>
          <p:nvPr/>
        </p:nvSpPr>
        <p:spPr>
          <a:xfrm>
            <a:off x="1273504" y="1648563"/>
            <a:ext cx="1469700" cy="515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Compute the bid for each task</a:t>
            </a:r>
            <a:endParaRPr sz="1100"/>
          </a:p>
        </p:txBody>
      </p:sp>
      <p:sp>
        <p:nvSpPr>
          <p:cNvPr id="389" name="Google Shape;389;p39"/>
          <p:cNvSpPr/>
          <p:nvPr/>
        </p:nvSpPr>
        <p:spPr>
          <a:xfrm>
            <a:off x="3916929" y="1648563"/>
            <a:ext cx="1469700" cy="515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Compare the bids</a:t>
            </a:r>
            <a:endParaRPr sz="1100"/>
          </a:p>
        </p:txBody>
      </p:sp>
      <p:cxnSp>
        <p:nvCxnSpPr>
          <p:cNvPr id="390" name="Google Shape;390;p39"/>
          <p:cNvCxnSpPr>
            <a:stCxn id="388" idx="3"/>
            <a:endCxn id="389" idx="1"/>
          </p:cNvCxnSpPr>
          <p:nvPr/>
        </p:nvCxnSpPr>
        <p:spPr>
          <a:xfrm>
            <a:off x="2743204" y="1906113"/>
            <a:ext cx="1173600" cy="600"/>
          </a:xfrm>
          <a:prstGeom prst="bentConnector3">
            <a:avLst>
              <a:gd name="adj1" fmla="val 50005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1" name="Google Shape;391;p39"/>
          <p:cNvSpPr/>
          <p:nvPr/>
        </p:nvSpPr>
        <p:spPr>
          <a:xfrm>
            <a:off x="6208175" y="1559925"/>
            <a:ext cx="1797300" cy="693000"/>
          </a:xfrm>
          <a:prstGeom prst="diamond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Lowest bid ?</a:t>
            </a:r>
            <a:endParaRPr sz="1200"/>
          </a:p>
        </p:txBody>
      </p:sp>
      <p:sp>
        <p:nvSpPr>
          <p:cNvPr id="392" name="Google Shape;392;p39"/>
          <p:cNvSpPr txBox="1"/>
          <p:nvPr/>
        </p:nvSpPr>
        <p:spPr>
          <a:xfrm>
            <a:off x="6149225" y="2609025"/>
            <a:ext cx="512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No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393" name="Google Shape;393;p39"/>
          <p:cNvCxnSpPr>
            <a:stCxn id="389" idx="3"/>
            <a:endCxn id="391" idx="1"/>
          </p:cNvCxnSpPr>
          <p:nvPr/>
        </p:nvCxnSpPr>
        <p:spPr>
          <a:xfrm>
            <a:off x="5386629" y="1906113"/>
            <a:ext cx="821400" cy="600"/>
          </a:xfrm>
          <a:prstGeom prst="bentConnector3">
            <a:avLst>
              <a:gd name="adj1" fmla="val 5000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4" name="Google Shape;394;p39"/>
          <p:cNvSpPr/>
          <p:nvPr/>
        </p:nvSpPr>
        <p:spPr>
          <a:xfrm>
            <a:off x="6371979" y="3991013"/>
            <a:ext cx="1469700" cy="515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Claim task</a:t>
            </a:r>
            <a:endParaRPr sz="1100"/>
          </a:p>
        </p:txBody>
      </p:sp>
      <p:sp>
        <p:nvSpPr>
          <p:cNvPr id="395" name="Google Shape;395;p39"/>
          <p:cNvSpPr/>
          <p:nvPr/>
        </p:nvSpPr>
        <p:spPr>
          <a:xfrm>
            <a:off x="3916929" y="3991013"/>
            <a:ext cx="1469700" cy="515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Do the task</a:t>
            </a:r>
            <a:endParaRPr sz="1100"/>
          </a:p>
        </p:txBody>
      </p:sp>
      <p:sp>
        <p:nvSpPr>
          <p:cNvPr id="396" name="Google Shape;396;p39"/>
          <p:cNvSpPr/>
          <p:nvPr/>
        </p:nvSpPr>
        <p:spPr>
          <a:xfrm>
            <a:off x="1109700" y="3902050"/>
            <a:ext cx="1797300" cy="693000"/>
          </a:xfrm>
          <a:prstGeom prst="diamond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Task completed ?</a:t>
            </a:r>
            <a:endParaRPr sz="1000"/>
          </a:p>
        </p:txBody>
      </p:sp>
      <p:cxnSp>
        <p:nvCxnSpPr>
          <p:cNvPr id="397" name="Google Shape;397;p39"/>
          <p:cNvCxnSpPr>
            <a:stCxn id="391" idx="2"/>
            <a:endCxn id="394" idx="0"/>
          </p:cNvCxnSpPr>
          <p:nvPr/>
        </p:nvCxnSpPr>
        <p:spPr>
          <a:xfrm rot="-5400000" flipH="1">
            <a:off x="6238025" y="3121725"/>
            <a:ext cx="1738200" cy="600"/>
          </a:xfrm>
          <a:prstGeom prst="bentConnector3">
            <a:avLst>
              <a:gd name="adj1" fmla="val 4999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8" name="Google Shape;398;p39"/>
          <p:cNvCxnSpPr>
            <a:stCxn id="394" idx="1"/>
            <a:endCxn id="395" idx="3"/>
          </p:cNvCxnSpPr>
          <p:nvPr/>
        </p:nvCxnSpPr>
        <p:spPr>
          <a:xfrm flipH="1">
            <a:off x="5386779" y="4248563"/>
            <a:ext cx="985200" cy="600"/>
          </a:xfrm>
          <a:prstGeom prst="bentConnector3">
            <a:avLst>
              <a:gd name="adj1" fmla="val 50008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9" name="Google Shape;399;p39"/>
          <p:cNvCxnSpPr>
            <a:stCxn id="391" idx="2"/>
            <a:endCxn id="388" idx="2"/>
          </p:cNvCxnSpPr>
          <p:nvPr/>
        </p:nvCxnSpPr>
        <p:spPr>
          <a:xfrm rot="5400000" flipH="1">
            <a:off x="4512875" y="-341025"/>
            <a:ext cx="89400" cy="5098500"/>
          </a:xfrm>
          <a:prstGeom prst="bentConnector3">
            <a:avLst>
              <a:gd name="adj1" fmla="val -393708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0" name="Google Shape;400;p39"/>
          <p:cNvSpPr txBox="1"/>
          <p:nvPr/>
        </p:nvSpPr>
        <p:spPr>
          <a:xfrm>
            <a:off x="7058850" y="2816388"/>
            <a:ext cx="512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Yes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01" name="Google Shape;401;p39"/>
          <p:cNvSpPr/>
          <p:nvPr/>
        </p:nvSpPr>
        <p:spPr>
          <a:xfrm>
            <a:off x="1273504" y="3066975"/>
            <a:ext cx="1469700" cy="515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Notify the supervisor</a:t>
            </a:r>
            <a:endParaRPr sz="1100"/>
          </a:p>
        </p:txBody>
      </p:sp>
      <p:cxnSp>
        <p:nvCxnSpPr>
          <p:cNvPr id="402" name="Google Shape;402;p39"/>
          <p:cNvCxnSpPr>
            <a:stCxn id="395" idx="1"/>
            <a:endCxn id="396" idx="3"/>
          </p:cNvCxnSpPr>
          <p:nvPr/>
        </p:nvCxnSpPr>
        <p:spPr>
          <a:xfrm flipH="1">
            <a:off x="2907129" y="4248563"/>
            <a:ext cx="1009800" cy="600"/>
          </a:xfrm>
          <a:prstGeom prst="bentConnector3">
            <a:avLst>
              <a:gd name="adj1" fmla="val 50006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3" name="Google Shape;403;p39"/>
          <p:cNvCxnSpPr>
            <a:stCxn id="396" idx="0"/>
            <a:endCxn id="401" idx="2"/>
          </p:cNvCxnSpPr>
          <p:nvPr/>
        </p:nvCxnSpPr>
        <p:spPr>
          <a:xfrm rot="-5400000">
            <a:off x="1848600" y="3741700"/>
            <a:ext cx="320100" cy="600"/>
          </a:xfrm>
          <a:prstGeom prst="bentConnector3">
            <a:avLst>
              <a:gd name="adj1" fmla="val 4998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4" name="Google Shape;404;p39"/>
          <p:cNvCxnSpPr>
            <a:stCxn id="396" idx="1"/>
            <a:endCxn id="388" idx="2"/>
          </p:cNvCxnSpPr>
          <p:nvPr/>
        </p:nvCxnSpPr>
        <p:spPr>
          <a:xfrm rot="10800000" flipH="1">
            <a:off x="1109700" y="2163550"/>
            <a:ext cx="898800" cy="2085000"/>
          </a:xfrm>
          <a:prstGeom prst="bentConnector4">
            <a:avLst>
              <a:gd name="adj1" fmla="val -26494"/>
              <a:gd name="adj2" fmla="val 66566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" name="Google Shape;405;p39"/>
          <p:cNvCxnSpPr>
            <a:stCxn id="401" idx="0"/>
            <a:endCxn id="388" idx="2"/>
          </p:cNvCxnSpPr>
          <p:nvPr/>
        </p:nvCxnSpPr>
        <p:spPr>
          <a:xfrm rot="-5400000">
            <a:off x="1557004" y="2615025"/>
            <a:ext cx="903300" cy="600"/>
          </a:xfrm>
          <a:prstGeom prst="bentConnector3">
            <a:avLst>
              <a:gd name="adj1" fmla="val 50001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6" name="Google Shape;406;p39"/>
          <p:cNvSpPr txBox="1"/>
          <p:nvPr/>
        </p:nvSpPr>
        <p:spPr>
          <a:xfrm>
            <a:off x="648525" y="4210150"/>
            <a:ext cx="512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No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07" name="Google Shape;407;p39"/>
          <p:cNvSpPr txBox="1"/>
          <p:nvPr/>
        </p:nvSpPr>
        <p:spPr>
          <a:xfrm>
            <a:off x="2008325" y="3570088"/>
            <a:ext cx="512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Yes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08" name="Google Shape;408;p39"/>
          <p:cNvSpPr txBox="1"/>
          <p:nvPr/>
        </p:nvSpPr>
        <p:spPr>
          <a:xfrm>
            <a:off x="2459850" y="1295800"/>
            <a:ext cx="1740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</a:rPr>
              <a:t>Inter-robot communication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0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  <p:sp>
        <p:nvSpPr>
          <p:cNvPr id="414" name="Google Shape;414;p40"/>
          <p:cNvSpPr txBox="1">
            <a:spLocks noGrp="1"/>
          </p:cNvSpPr>
          <p:nvPr>
            <p:ph type="title"/>
          </p:nvPr>
        </p:nvSpPr>
        <p:spPr>
          <a:xfrm>
            <a:off x="904875" y="131025"/>
            <a:ext cx="77265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Distributed </a:t>
            </a:r>
            <a:endParaRPr/>
          </a:p>
        </p:txBody>
      </p:sp>
      <p:sp>
        <p:nvSpPr>
          <p:cNvPr id="415" name="Google Shape;415;p40"/>
          <p:cNvSpPr/>
          <p:nvPr/>
        </p:nvSpPr>
        <p:spPr>
          <a:xfrm>
            <a:off x="189275" y="4863750"/>
            <a:ext cx="484200" cy="18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0"/>
          <p:cNvSpPr/>
          <p:nvPr/>
        </p:nvSpPr>
        <p:spPr>
          <a:xfrm>
            <a:off x="257875" y="4954025"/>
            <a:ext cx="47700" cy="53400"/>
          </a:xfrm>
          <a:prstGeom prst="rect">
            <a:avLst/>
          </a:prstGeom>
          <a:solidFill>
            <a:srgbClr val="E30613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40"/>
          <p:cNvSpPr txBox="1">
            <a:spLocks noGrp="1"/>
          </p:cNvSpPr>
          <p:nvPr>
            <p:ph type="dt" idx="10"/>
          </p:nvPr>
        </p:nvSpPr>
        <p:spPr>
          <a:xfrm rot="-5400000">
            <a:off x="-1282325" y="3259200"/>
            <a:ext cx="31281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/>
              <a:t>ENG-466: DISTRIBUTED INTELLIGENT SYSTEM</a:t>
            </a:r>
            <a:endParaRPr/>
          </a:p>
        </p:txBody>
      </p:sp>
      <p:sp>
        <p:nvSpPr>
          <p:cNvPr id="418" name="Google Shape;418;p40"/>
          <p:cNvSpPr txBox="1">
            <a:spLocks noGrp="1"/>
          </p:cNvSpPr>
          <p:nvPr>
            <p:ph type="ftr" idx="11"/>
          </p:nvPr>
        </p:nvSpPr>
        <p:spPr>
          <a:xfrm rot="-5400000">
            <a:off x="8538425" y="516800"/>
            <a:ext cx="7095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/>
              <a:t>Groupe 8</a:t>
            </a:r>
            <a:endParaRPr/>
          </a:p>
        </p:txBody>
      </p:sp>
      <p:grpSp>
        <p:nvGrpSpPr>
          <p:cNvPr id="419" name="Google Shape;419;p40"/>
          <p:cNvGrpSpPr/>
          <p:nvPr/>
        </p:nvGrpSpPr>
        <p:grpSpPr>
          <a:xfrm>
            <a:off x="3030196" y="4778088"/>
            <a:ext cx="4323505" cy="461713"/>
            <a:chOff x="3422859" y="4849613"/>
            <a:chExt cx="4323505" cy="461713"/>
          </a:xfrm>
        </p:grpSpPr>
        <p:sp>
          <p:nvSpPr>
            <p:cNvPr id="420" name="Google Shape;420;p40"/>
            <p:cNvSpPr txBox="1"/>
            <p:nvPr/>
          </p:nvSpPr>
          <p:spPr>
            <a:xfrm>
              <a:off x="3422859" y="4850813"/>
              <a:ext cx="159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 dirty="0">
                  <a:solidFill>
                    <a:schemeClr val="bg2"/>
                  </a:solidFill>
                </a:rPr>
                <a:t>Centralized</a:t>
              </a:r>
              <a:endParaRPr sz="900" i="0" u="none" strike="noStrike" cap="none" dirty="0">
                <a:solidFill>
                  <a:schemeClr val="bg2"/>
                </a:solidFill>
              </a:endParaRPr>
            </a:p>
          </p:txBody>
        </p:sp>
        <p:sp>
          <p:nvSpPr>
            <p:cNvPr id="421" name="Google Shape;421;p40"/>
            <p:cNvSpPr txBox="1"/>
            <p:nvPr/>
          </p:nvSpPr>
          <p:spPr>
            <a:xfrm>
              <a:off x="4790004" y="4849613"/>
              <a:ext cx="159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 b="1" dirty="0">
                  <a:solidFill>
                    <a:srgbClr val="FF0000"/>
                  </a:solidFill>
                </a:rPr>
                <a:t>Distributed</a:t>
              </a:r>
              <a:endParaRPr sz="9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0"/>
            <p:cNvSpPr txBox="1"/>
            <p:nvPr/>
          </p:nvSpPr>
          <p:spPr>
            <a:xfrm>
              <a:off x="6147063" y="4849626"/>
              <a:ext cx="1599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/>
                <a:t>Conclusion</a:t>
              </a:r>
              <a:endParaRPr sz="90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/>
            </a:p>
          </p:txBody>
        </p:sp>
      </p:grpSp>
      <p:sp>
        <p:nvSpPr>
          <p:cNvPr id="423" name="Google Shape;423;p40"/>
          <p:cNvSpPr txBox="1"/>
          <p:nvPr/>
        </p:nvSpPr>
        <p:spPr>
          <a:xfrm>
            <a:off x="1790300" y="4778100"/>
            <a:ext cx="1599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solidFill>
                  <a:schemeClr val="dk1"/>
                </a:solidFill>
              </a:rPr>
              <a:t>Introduction</a:t>
            </a:r>
            <a:endParaRPr sz="900"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424" name="Google Shape;42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538619"/>
            <a:ext cx="4323501" cy="274629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5" name="Google Shape;425;p40"/>
          <p:cNvGraphicFramePr/>
          <p:nvPr/>
        </p:nvGraphicFramePr>
        <p:xfrm>
          <a:off x="2027600" y="3307775"/>
          <a:ext cx="5088800" cy="1188630"/>
        </p:xfrm>
        <a:graphic>
          <a:graphicData uri="http://schemas.openxmlformats.org/drawingml/2006/table">
            <a:tbl>
              <a:tblPr>
                <a:noFill/>
                <a:tableStyleId>{55F6B8A1-F23D-4BBF-AA90-9E65400693D2}</a:tableStyleId>
              </a:tblPr>
              <a:tblGrid>
                <a:gridCol w="110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595959"/>
                          </a:solidFill>
                        </a:rPr>
                        <a:t>Collision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595959"/>
                          </a:solidFill>
                        </a:rPr>
                        <a:t>Event Handled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595959"/>
                          </a:solidFill>
                        </a:rPr>
                        <a:t>Activation Time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595959"/>
                          </a:solidFill>
                        </a:rPr>
                        <a:t>Mean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595959"/>
                          </a:solidFill>
                        </a:rPr>
                        <a:t>14.4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595959"/>
                          </a:solidFill>
                        </a:rPr>
                        <a:t>71.8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595959"/>
                          </a:solidFill>
                        </a:rPr>
                        <a:t>62.68 %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595959"/>
                          </a:solidFill>
                        </a:rPr>
                        <a:t>Std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595959"/>
                          </a:solidFill>
                        </a:rPr>
                        <a:t>2.06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595959"/>
                          </a:solidFill>
                        </a:rPr>
                        <a:t>6.68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595959"/>
                          </a:solidFill>
                        </a:rPr>
                        <a:t>4.10   %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26" name="Google Shape;426;p40" title="Distributed.webm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375" y="667225"/>
            <a:ext cx="4023079" cy="2489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1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  <p:sp>
        <p:nvSpPr>
          <p:cNvPr id="432" name="Google Shape;432;p41"/>
          <p:cNvSpPr txBox="1">
            <a:spLocks noGrp="1"/>
          </p:cNvSpPr>
          <p:nvPr>
            <p:ph type="title"/>
          </p:nvPr>
        </p:nvSpPr>
        <p:spPr>
          <a:xfrm>
            <a:off x="904875" y="131025"/>
            <a:ext cx="77265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Distributed multi step planning</a:t>
            </a:r>
            <a:endParaRPr/>
          </a:p>
        </p:txBody>
      </p:sp>
      <p:sp>
        <p:nvSpPr>
          <p:cNvPr id="433" name="Google Shape;433;p41"/>
          <p:cNvSpPr/>
          <p:nvPr/>
        </p:nvSpPr>
        <p:spPr>
          <a:xfrm>
            <a:off x="189275" y="4863750"/>
            <a:ext cx="484200" cy="18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1"/>
          <p:cNvSpPr/>
          <p:nvPr/>
        </p:nvSpPr>
        <p:spPr>
          <a:xfrm>
            <a:off x="257875" y="4954025"/>
            <a:ext cx="47700" cy="53400"/>
          </a:xfrm>
          <a:prstGeom prst="rect">
            <a:avLst/>
          </a:prstGeom>
          <a:solidFill>
            <a:srgbClr val="E30613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41"/>
          <p:cNvSpPr txBox="1">
            <a:spLocks noGrp="1"/>
          </p:cNvSpPr>
          <p:nvPr>
            <p:ph type="dt" idx="10"/>
          </p:nvPr>
        </p:nvSpPr>
        <p:spPr>
          <a:xfrm rot="-5400000">
            <a:off x="-1282325" y="3259200"/>
            <a:ext cx="31281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/>
              <a:t>ENG-466: DISTRIBUTED INTELLIGENT SYSTEM</a:t>
            </a:r>
            <a:endParaRPr/>
          </a:p>
        </p:txBody>
      </p:sp>
      <p:sp>
        <p:nvSpPr>
          <p:cNvPr id="436" name="Google Shape;436;p41"/>
          <p:cNvSpPr txBox="1">
            <a:spLocks noGrp="1"/>
          </p:cNvSpPr>
          <p:nvPr>
            <p:ph type="ftr" idx="11"/>
          </p:nvPr>
        </p:nvSpPr>
        <p:spPr>
          <a:xfrm rot="-5400000">
            <a:off x="8538425" y="516800"/>
            <a:ext cx="7095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/>
              <a:t>Groupe 8</a:t>
            </a:r>
            <a:endParaRPr/>
          </a:p>
        </p:txBody>
      </p:sp>
      <p:grpSp>
        <p:nvGrpSpPr>
          <p:cNvPr id="437" name="Google Shape;437;p41"/>
          <p:cNvGrpSpPr/>
          <p:nvPr/>
        </p:nvGrpSpPr>
        <p:grpSpPr>
          <a:xfrm>
            <a:off x="3030196" y="4778088"/>
            <a:ext cx="4323505" cy="461713"/>
            <a:chOff x="3422859" y="4849613"/>
            <a:chExt cx="4323505" cy="461713"/>
          </a:xfrm>
        </p:grpSpPr>
        <p:sp>
          <p:nvSpPr>
            <p:cNvPr id="438" name="Google Shape;438;p41"/>
            <p:cNvSpPr txBox="1"/>
            <p:nvPr/>
          </p:nvSpPr>
          <p:spPr>
            <a:xfrm>
              <a:off x="3422859" y="4850813"/>
              <a:ext cx="159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>
                  <a:solidFill>
                    <a:schemeClr val="dk1"/>
                  </a:solidFill>
                </a:rPr>
                <a:t>Centralized</a:t>
              </a:r>
              <a:endParaRPr sz="9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439" name="Google Shape;439;p41"/>
            <p:cNvSpPr txBox="1"/>
            <p:nvPr/>
          </p:nvSpPr>
          <p:spPr>
            <a:xfrm>
              <a:off x="4790004" y="4849613"/>
              <a:ext cx="159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 b="1">
                  <a:solidFill>
                    <a:schemeClr val="accent1"/>
                  </a:solidFill>
                </a:rPr>
                <a:t>Distributed</a:t>
              </a:r>
              <a:endParaRPr sz="900" b="1" i="0" u="none" strike="noStrike" cap="none">
                <a:solidFill>
                  <a:schemeClr val="accent1"/>
                </a:solidFill>
              </a:endParaRPr>
            </a:p>
          </p:txBody>
        </p:sp>
        <p:sp>
          <p:nvSpPr>
            <p:cNvPr id="440" name="Google Shape;440;p41"/>
            <p:cNvSpPr txBox="1"/>
            <p:nvPr/>
          </p:nvSpPr>
          <p:spPr>
            <a:xfrm>
              <a:off x="6147063" y="4849626"/>
              <a:ext cx="1599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/>
                <a:t>Conclusion</a:t>
              </a:r>
              <a:endParaRPr sz="90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/>
            </a:p>
          </p:txBody>
        </p:sp>
      </p:grpSp>
      <p:sp>
        <p:nvSpPr>
          <p:cNvPr id="441" name="Google Shape;441;p41"/>
          <p:cNvSpPr txBox="1"/>
          <p:nvPr/>
        </p:nvSpPr>
        <p:spPr>
          <a:xfrm>
            <a:off x="1790300" y="4778100"/>
            <a:ext cx="1599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solidFill>
                  <a:schemeClr val="dk1"/>
                </a:solidFill>
              </a:rPr>
              <a:t>Introduction</a:t>
            </a:r>
            <a:endParaRPr sz="9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442" name="Google Shape;442;p41"/>
          <p:cNvSpPr txBox="1"/>
          <p:nvPr/>
        </p:nvSpPr>
        <p:spPr>
          <a:xfrm>
            <a:off x="1128150" y="777875"/>
            <a:ext cx="159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dk1"/>
                </a:solidFill>
              </a:rPr>
              <a:t>Robot loop</a:t>
            </a:r>
            <a:endParaRPr sz="1800" u="sng">
              <a:solidFill>
                <a:schemeClr val="dk1"/>
              </a:solidFill>
            </a:endParaRPr>
          </a:p>
        </p:txBody>
      </p:sp>
      <p:sp>
        <p:nvSpPr>
          <p:cNvPr id="443" name="Google Shape;443;p41"/>
          <p:cNvSpPr/>
          <p:nvPr/>
        </p:nvSpPr>
        <p:spPr>
          <a:xfrm>
            <a:off x="1273504" y="1648563"/>
            <a:ext cx="1469700" cy="515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Compute the bid for each task</a:t>
            </a:r>
            <a:endParaRPr sz="1100"/>
          </a:p>
        </p:txBody>
      </p:sp>
      <p:sp>
        <p:nvSpPr>
          <p:cNvPr id="444" name="Google Shape;444;p41"/>
          <p:cNvSpPr/>
          <p:nvPr/>
        </p:nvSpPr>
        <p:spPr>
          <a:xfrm>
            <a:off x="3916929" y="1648563"/>
            <a:ext cx="1469700" cy="515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Compare the bids</a:t>
            </a:r>
            <a:endParaRPr sz="1100"/>
          </a:p>
        </p:txBody>
      </p:sp>
      <p:cxnSp>
        <p:nvCxnSpPr>
          <p:cNvPr id="445" name="Google Shape;445;p41"/>
          <p:cNvCxnSpPr>
            <a:stCxn id="443" idx="3"/>
            <a:endCxn id="444" idx="1"/>
          </p:cNvCxnSpPr>
          <p:nvPr/>
        </p:nvCxnSpPr>
        <p:spPr>
          <a:xfrm>
            <a:off x="2743204" y="1906113"/>
            <a:ext cx="1173600" cy="600"/>
          </a:xfrm>
          <a:prstGeom prst="bentConnector3">
            <a:avLst>
              <a:gd name="adj1" fmla="val 50005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6" name="Google Shape;446;p41"/>
          <p:cNvSpPr/>
          <p:nvPr/>
        </p:nvSpPr>
        <p:spPr>
          <a:xfrm>
            <a:off x="6208175" y="1559925"/>
            <a:ext cx="1797300" cy="693000"/>
          </a:xfrm>
          <a:prstGeom prst="diamond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Lowest bid ?</a:t>
            </a:r>
            <a:endParaRPr sz="1200"/>
          </a:p>
        </p:txBody>
      </p:sp>
      <p:sp>
        <p:nvSpPr>
          <p:cNvPr id="447" name="Google Shape;447;p41"/>
          <p:cNvSpPr txBox="1"/>
          <p:nvPr/>
        </p:nvSpPr>
        <p:spPr>
          <a:xfrm>
            <a:off x="6253425" y="2252925"/>
            <a:ext cx="512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No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448" name="Google Shape;448;p41"/>
          <p:cNvCxnSpPr>
            <a:stCxn id="444" idx="3"/>
            <a:endCxn id="446" idx="1"/>
          </p:cNvCxnSpPr>
          <p:nvPr/>
        </p:nvCxnSpPr>
        <p:spPr>
          <a:xfrm>
            <a:off x="5386629" y="1906113"/>
            <a:ext cx="821400" cy="600"/>
          </a:xfrm>
          <a:prstGeom prst="bentConnector3">
            <a:avLst>
              <a:gd name="adj1" fmla="val 5000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9" name="Google Shape;449;p41"/>
          <p:cNvSpPr/>
          <p:nvPr/>
        </p:nvSpPr>
        <p:spPr>
          <a:xfrm>
            <a:off x="6371979" y="2993225"/>
            <a:ext cx="1469700" cy="515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Count number of lowest bids</a:t>
            </a:r>
            <a:endParaRPr sz="1100"/>
          </a:p>
        </p:txBody>
      </p:sp>
      <p:sp>
        <p:nvSpPr>
          <p:cNvPr id="450" name="Google Shape;450;p41"/>
          <p:cNvSpPr/>
          <p:nvPr/>
        </p:nvSpPr>
        <p:spPr>
          <a:xfrm>
            <a:off x="6372279" y="3953463"/>
            <a:ext cx="1469700" cy="515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Compute bid for every permutation of m tasks</a:t>
            </a:r>
            <a:endParaRPr sz="1100"/>
          </a:p>
        </p:txBody>
      </p:sp>
      <p:sp>
        <p:nvSpPr>
          <p:cNvPr id="451" name="Google Shape;451;p41"/>
          <p:cNvSpPr/>
          <p:nvPr/>
        </p:nvSpPr>
        <p:spPr>
          <a:xfrm>
            <a:off x="1110000" y="3864825"/>
            <a:ext cx="1797300" cy="693000"/>
          </a:xfrm>
          <a:prstGeom prst="diamond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Task completed ?</a:t>
            </a:r>
            <a:endParaRPr sz="1000"/>
          </a:p>
        </p:txBody>
      </p:sp>
      <p:cxnSp>
        <p:nvCxnSpPr>
          <p:cNvPr id="452" name="Google Shape;452;p41"/>
          <p:cNvCxnSpPr>
            <a:stCxn id="446" idx="2"/>
            <a:endCxn id="449" idx="0"/>
          </p:cNvCxnSpPr>
          <p:nvPr/>
        </p:nvCxnSpPr>
        <p:spPr>
          <a:xfrm rot="-5400000" flipH="1">
            <a:off x="6736925" y="2622825"/>
            <a:ext cx="740400" cy="600"/>
          </a:xfrm>
          <a:prstGeom prst="bentConnector3">
            <a:avLst>
              <a:gd name="adj1" fmla="val 49993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" name="Google Shape;453;p41"/>
          <p:cNvCxnSpPr>
            <a:stCxn id="449" idx="2"/>
            <a:endCxn id="450" idx="0"/>
          </p:cNvCxnSpPr>
          <p:nvPr/>
        </p:nvCxnSpPr>
        <p:spPr>
          <a:xfrm rot="-5400000" flipH="1">
            <a:off x="6884529" y="3730625"/>
            <a:ext cx="445200" cy="600"/>
          </a:xfrm>
          <a:prstGeom prst="bentConnector3">
            <a:avLst>
              <a:gd name="adj1" fmla="val 49993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4" name="Google Shape;454;p41"/>
          <p:cNvCxnSpPr>
            <a:stCxn id="446" idx="2"/>
            <a:endCxn id="443" idx="2"/>
          </p:cNvCxnSpPr>
          <p:nvPr/>
        </p:nvCxnSpPr>
        <p:spPr>
          <a:xfrm rot="5400000" flipH="1">
            <a:off x="4512875" y="-341025"/>
            <a:ext cx="89400" cy="5098500"/>
          </a:xfrm>
          <a:prstGeom prst="bentConnector3">
            <a:avLst>
              <a:gd name="adj1" fmla="val -330145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5" name="Google Shape;455;p41"/>
          <p:cNvSpPr txBox="1"/>
          <p:nvPr/>
        </p:nvSpPr>
        <p:spPr>
          <a:xfrm>
            <a:off x="7106825" y="2609013"/>
            <a:ext cx="512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Yes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56" name="Google Shape;456;p41"/>
          <p:cNvSpPr/>
          <p:nvPr/>
        </p:nvSpPr>
        <p:spPr>
          <a:xfrm>
            <a:off x="1273504" y="3066975"/>
            <a:ext cx="1469700" cy="515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Notify the supervisor</a:t>
            </a:r>
            <a:endParaRPr sz="1100"/>
          </a:p>
        </p:txBody>
      </p:sp>
      <p:cxnSp>
        <p:nvCxnSpPr>
          <p:cNvPr id="457" name="Google Shape;457;p41"/>
          <p:cNvCxnSpPr>
            <a:stCxn id="451" idx="0"/>
            <a:endCxn id="456" idx="2"/>
          </p:cNvCxnSpPr>
          <p:nvPr/>
        </p:nvCxnSpPr>
        <p:spPr>
          <a:xfrm rot="-5400000">
            <a:off x="1867650" y="3723225"/>
            <a:ext cx="282600" cy="600"/>
          </a:xfrm>
          <a:prstGeom prst="bentConnector3">
            <a:avLst>
              <a:gd name="adj1" fmla="val 50026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8" name="Google Shape;458;p41"/>
          <p:cNvCxnSpPr>
            <a:stCxn id="451" idx="1"/>
            <a:endCxn id="443" idx="2"/>
          </p:cNvCxnSpPr>
          <p:nvPr/>
        </p:nvCxnSpPr>
        <p:spPr>
          <a:xfrm rot="10800000" flipH="1">
            <a:off x="1110000" y="2163525"/>
            <a:ext cx="898500" cy="2047800"/>
          </a:xfrm>
          <a:prstGeom prst="bentConnector4">
            <a:avLst>
              <a:gd name="adj1" fmla="val -26503"/>
              <a:gd name="adj2" fmla="val 68732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9" name="Google Shape;459;p41"/>
          <p:cNvCxnSpPr>
            <a:stCxn id="456" idx="0"/>
            <a:endCxn id="443" idx="2"/>
          </p:cNvCxnSpPr>
          <p:nvPr/>
        </p:nvCxnSpPr>
        <p:spPr>
          <a:xfrm rot="-5400000">
            <a:off x="1557004" y="2615025"/>
            <a:ext cx="903300" cy="600"/>
          </a:xfrm>
          <a:prstGeom prst="bentConnector3">
            <a:avLst>
              <a:gd name="adj1" fmla="val 50001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0" name="Google Shape;460;p41"/>
          <p:cNvSpPr txBox="1"/>
          <p:nvPr/>
        </p:nvSpPr>
        <p:spPr>
          <a:xfrm>
            <a:off x="648525" y="4210150"/>
            <a:ext cx="512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No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61" name="Google Shape;461;p41"/>
          <p:cNvSpPr txBox="1"/>
          <p:nvPr/>
        </p:nvSpPr>
        <p:spPr>
          <a:xfrm>
            <a:off x="2008325" y="3570088"/>
            <a:ext cx="512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Yes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62" name="Google Shape;462;p41"/>
          <p:cNvSpPr txBox="1"/>
          <p:nvPr/>
        </p:nvSpPr>
        <p:spPr>
          <a:xfrm>
            <a:off x="2459850" y="1295800"/>
            <a:ext cx="1740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</a:rPr>
              <a:t>Inter-robot communication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63" name="Google Shape;463;p41"/>
          <p:cNvSpPr/>
          <p:nvPr/>
        </p:nvSpPr>
        <p:spPr>
          <a:xfrm>
            <a:off x="4033279" y="3953475"/>
            <a:ext cx="1469700" cy="515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Go to first task of sequence with lowest bid</a:t>
            </a:r>
            <a:endParaRPr sz="1100"/>
          </a:p>
        </p:txBody>
      </p:sp>
      <p:cxnSp>
        <p:nvCxnSpPr>
          <p:cNvPr id="464" name="Google Shape;464;p41"/>
          <p:cNvCxnSpPr>
            <a:stCxn id="450" idx="1"/>
            <a:endCxn id="463" idx="3"/>
          </p:cNvCxnSpPr>
          <p:nvPr/>
        </p:nvCxnSpPr>
        <p:spPr>
          <a:xfrm flipH="1">
            <a:off x="5502879" y="4211013"/>
            <a:ext cx="869400" cy="600"/>
          </a:xfrm>
          <a:prstGeom prst="bentConnector3">
            <a:avLst>
              <a:gd name="adj1" fmla="val 49994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5" name="Google Shape;465;p41"/>
          <p:cNvCxnSpPr>
            <a:stCxn id="463" idx="1"/>
            <a:endCxn id="451" idx="3"/>
          </p:cNvCxnSpPr>
          <p:nvPr/>
        </p:nvCxnSpPr>
        <p:spPr>
          <a:xfrm flipH="1">
            <a:off x="2907379" y="4211025"/>
            <a:ext cx="1125900" cy="6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2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  <p:sp>
        <p:nvSpPr>
          <p:cNvPr id="471" name="Google Shape;471;p42"/>
          <p:cNvSpPr txBox="1">
            <a:spLocks noGrp="1"/>
          </p:cNvSpPr>
          <p:nvPr>
            <p:ph type="title"/>
          </p:nvPr>
        </p:nvSpPr>
        <p:spPr>
          <a:xfrm>
            <a:off x="904875" y="131025"/>
            <a:ext cx="77265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Distributed multi step planning</a:t>
            </a:r>
            <a:endParaRPr/>
          </a:p>
        </p:txBody>
      </p:sp>
      <p:sp>
        <p:nvSpPr>
          <p:cNvPr id="472" name="Google Shape;472;p42"/>
          <p:cNvSpPr/>
          <p:nvPr/>
        </p:nvSpPr>
        <p:spPr>
          <a:xfrm>
            <a:off x="189275" y="4863750"/>
            <a:ext cx="484200" cy="18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2"/>
          <p:cNvSpPr/>
          <p:nvPr/>
        </p:nvSpPr>
        <p:spPr>
          <a:xfrm>
            <a:off x="257875" y="4954025"/>
            <a:ext cx="47700" cy="53400"/>
          </a:xfrm>
          <a:prstGeom prst="rect">
            <a:avLst/>
          </a:prstGeom>
          <a:solidFill>
            <a:srgbClr val="E30613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2"/>
          <p:cNvSpPr txBox="1">
            <a:spLocks noGrp="1"/>
          </p:cNvSpPr>
          <p:nvPr>
            <p:ph type="dt" idx="10"/>
          </p:nvPr>
        </p:nvSpPr>
        <p:spPr>
          <a:xfrm rot="-5400000">
            <a:off x="-1282325" y="3259200"/>
            <a:ext cx="31281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/>
              <a:t>ENG-466: DISTRIBUTED INTELLIGENT SYSTEM</a:t>
            </a:r>
            <a:endParaRPr/>
          </a:p>
        </p:txBody>
      </p:sp>
      <p:sp>
        <p:nvSpPr>
          <p:cNvPr id="475" name="Google Shape;475;p42"/>
          <p:cNvSpPr txBox="1">
            <a:spLocks noGrp="1"/>
          </p:cNvSpPr>
          <p:nvPr>
            <p:ph type="ftr" idx="11"/>
          </p:nvPr>
        </p:nvSpPr>
        <p:spPr>
          <a:xfrm rot="-5400000">
            <a:off x="8538425" y="516800"/>
            <a:ext cx="7095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/>
              <a:t>Groupe 8</a:t>
            </a:r>
            <a:endParaRPr/>
          </a:p>
        </p:txBody>
      </p:sp>
      <p:grpSp>
        <p:nvGrpSpPr>
          <p:cNvPr id="476" name="Google Shape;476;p42"/>
          <p:cNvGrpSpPr/>
          <p:nvPr/>
        </p:nvGrpSpPr>
        <p:grpSpPr>
          <a:xfrm>
            <a:off x="3030196" y="4778088"/>
            <a:ext cx="4323505" cy="461713"/>
            <a:chOff x="3422859" y="4849613"/>
            <a:chExt cx="4323505" cy="461713"/>
          </a:xfrm>
        </p:grpSpPr>
        <p:sp>
          <p:nvSpPr>
            <p:cNvPr id="477" name="Google Shape;477;p42"/>
            <p:cNvSpPr txBox="1"/>
            <p:nvPr/>
          </p:nvSpPr>
          <p:spPr>
            <a:xfrm>
              <a:off x="3422859" y="4850813"/>
              <a:ext cx="159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 dirty="0">
                  <a:solidFill>
                    <a:schemeClr val="bg2"/>
                  </a:solidFill>
                </a:rPr>
                <a:t>Centralized</a:t>
              </a:r>
              <a:endParaRPr sz="900" i="0" u="none" strike="noStrike" cap="none" dirty="0">
                <a:solidFill>
                  <a:schemeClr val="bg2"/>
                </a:solidFill>
              </a:endParaRPr>
            </a:p>
          </p:txBody>
        </p:sp>
        <p:sp>
          <p:nvSpPr>
            <p:cNvPr id="478" name="Google Shape;478;p42"/>
            <p:cNvSpPr txBox="1"/>
            <p:nvPr/>
          </p:nvSpPr>
          <p:spPr>
            <a:xfrm>
              <a:off x="4790004" y="4849613"/>
              <a:ext cx="159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 b="1" dirty="0">
                  <a:solidFill>
                    <a:schemeClr val="accent1"/>
                  </a:solidFill>
                </a:rPr>
                <a:t>Distributed</a:t>
              </a:r>
              <a:endParaRPr sz="9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2"/>
            <p:cNvSpPr txBox="1"/>
            <p:nvPr/>
          </p:nvSpPr>
          <p:spPr>
            <a:xfrm>
              <a:off x="6147063" y="4849626"/>
              <a:ext cx="1599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/>
                <a:t>Conclusion</a:t>
              </a:r>
              <a:endParaRPr sz="90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/>
            </a:p>
          </p:txBody>
        </p:sp>
      </p:grpSp>
      <p:sp>
        <p:nvSpPr>
          <p:cNvPr id="480" name="Google Shape;480;p42"/>
          <p:cNvSpPr txBox="1"/>
          <p:nvPr/>
        </p:nvSpPr>
        <p:spPr>
          <a:xfrm>
            <a:off x="1790300" y="4778100"/>
            <a:ext cx="1599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solidFill>
                  <a:schemeClr val="dk1"/>
                </a:solidFill>
              </a:rPr>
              <a:t>Introduction</a:t>
            </a:r>
            <a:endParaRPr sz="900"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481" name="Google Shape;48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626" y="668650"/>
            <a:ext cx="4282224" cy="272007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2" name="Google Shape;482;p42"/>
          <p:cNvGraphicFramePr/>
          <p:nvPr/>
        </p:nvGraphicFramePr>
        <p:xfrm>
          <a:off x="2027600" y="3444200"/>
          <a:ext cx="5088800" cy="1188630"/>
        </p:xfrm>
        <a:graphic>
          <a:graphicData uri="http://schemas.openxmlformats.org/drawingml/2006/table">
            <a:tbl>
              <a:tblPr>
                <a:noFill/>
                <a:tableStyleId>{55F6B8A1-F23D-4BBF-AA90-9E65400693D2}</a:tableStyleId>
              </a:tblPr>
              <a:tblGrid>
                <a:gridCol w="110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595959"/>
                          </a:solidFill>
                        </a:rPr>
                        <a:t>Collision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595959"/>
                          </a:solidFill>
                        </a:rPr>
                        <a:t>Event Handled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595959"/>
                          </a:solidFill>
                        </a:rPr>
                        <a:t>Activation Time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595959"/>
                          </a:solidFill>
                        </a:rPr>
                        <a:t>Mean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595959"/>
                          </a:solidFill>
                        </a:rPr>
                        <a:t>18.8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595959"/>
                          </a:solidFill>
                        </a:rPr>
                        <a:t>80.60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595959"/>
                          </a:solidFill>
                        </a:rPr>
                        <a:t>64.61 %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595959"/>
                          </a:solidFill>
                        </a:rPr>
                        <a:t>Std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595959"/>
                          </a:solidFill>
                        </a:rPr>
                        <a:t>4.26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595959"/>
                          </a:solidFill>
                        </a:rPr>
                        <a:t>5.50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595959"/>
                          </a:solidFill>
                        </a:rPr>
                        <a:t>4.67   %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83" name="Google Shape;483;p42" title="Distributed_planning.webm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837" y="777875"/>
            <a:ext cx="3776976" cy="2336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3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  <p:sp>
        <p:nvSpPr>
          <p:cNvPr id="489" name="Google Shape;489;p43"/>
          <p:cNvSpPr txBox="1">
            <a:spLocks noGrp="1"/>
          </p:cNvSpPr>
          <p:nvPr>
            <p:ph type="title"/>
          </p:nvPr>
        </p:nvSpPr>
        <p:spPr>
          <a:xfrm>
            <a:off x="904875" y="131025"/>
            <a:ext cx="77265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490" name="Google Shape;490;p43"/>
          <p:cNvSpPr/>
          <p:nvPr/>
        </p:nvSpPr>
        <p:spPr>
          <a:xfrm>
            <a:off x="189275" y="4863750"/>
            <a:ext cx="484200" cy="18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43"/>
          <p:cNvSpPr/>
          <p:nvPr/>
        </p:nvSpPr>
        <p:spPr>
          <a:xfrm>
            <a:off x="257875" y="4954025"/>
            <a:ext cx="47700" cy="53400"/>
          </a:xfrm>
          <a:prstGeom prst="rect">
            <a:avLst/>
          </a:prstGeom>
          <a:solidFill>
            <a:srgbClr val="E30613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43"/>
          <p:cNvSpPr txBox="1">
            <a:spLocks noGrp="1"/>
          </p:cNvSpPr>
          <p:nvPr>
            <p:ph type="dt" idx="10"/>
          </p:nvPr>
        </p:nvSpPr>
        <p:spPr>
          <a:xfrm rot="-5400000">
            <a:off x="-1282325" y="3259200"/>
            <a:ext cx="31281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/>
              <a:t>ENG-466: DISTRIBUTED INTELLIGENT SYSTEM</a:t>
            </a:r>
            <a:endParaRPr/>
          </a:p>
        </p:txBody>
      </p:sp>
      <p:sp>
        <p:nvSpPr>
          <p:cNvPr id="493" name="Google Shape;493;p43"/>
          <p:cNvSpPr txBox="1">
            <a:spLocks noGrp="1"/>
          </p:cNvSpPr>
          <p:nvPr>
            <p:ph type="ftr" idx="11"/>
          </p:nvPr>
        </p:nvSpPr>
        <p:spPr>
          <a:xfrm rot="-5400000">
            <a:off x="8538425" y="516800"/>
            <a:ext cx="7095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/>
              <a:t>Groupe 8</a:t>
            </a:r>
            <a:endParaRPr/>
          </a:p>
        </p:txBody>
      </p:sp>
      <p:grpSp>
        <p:nvGrpSpPr>
          <p:cNvPr id="494" name="Google Shape;494;p43"/>
          <p:cNvGrpSpPr/>
          <p:nvPr/>
        </p:nvGrpSpPr>
        <p:grpSpPr>
          <a:xfrm>
            <a:off x="3030196" y="4778088"/>
            <a:ext cx="4323505" cy="461713"/>
            <a:chOff x="3422859" y="4849613"/>
            <a:chExt cx="4323505" cy="461713"/>
          </a:xfrm>
        </p:grpSpPr>
        <p:sp>
          <p:nvSpPr>
            <p:cNvPr id="495" name="Google Shape;495;p43"/>
            <p:cNvSpPr txBox="1"/>
            <p:nvPr/>
          </p:nvSpPr>
          <p:spPr>
            <a:xfrm>
              <a:off x="3422859" y="4850813"/>
              <a:ext cx="159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>
                  <a:solidFill>
                    <a:schemeClr val="dk2"/>
                  </a:solidFill>
                </a:rPr>
                <a:t>Centralized</a:t>
              </a:r>
              <a:endParaRPr sz="900" i="0" u="none" strike="noStrike" cap="none">
                <a:solidFill>
                  <a:schemeClr val="dk2"/>
                </a:solidFill>
              </a:endParaRPr>
            </a:p>
          </p:txBody>
        </p:sp>
        <p:sp>
          <p:nvSpPr>
            <p:cNvPr id="496" name="Google Shape;496;p43"/>
            <p:cNvSpPr txBox="1"/>
            <p:nvPr/>
          </p:nvSpPr>
          <p:spPr>
            <a:xfrm>
              <a:off x="4790004" y="4849613"/>
              <a:ext cx="159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>
                  <a:solidFill>
                    <a:schemeClr val="dk1"/>
                  </a:solidFill>
                </a:rPr>
                <a:t>Distributed</a:t>
              </a: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3"/>
            <p:cNvSpPr txBox="1"/>
            <p:nvPr/>
          </p:nvSpPr>
          <p:spPr>
            <a:xfrm>
              <a:off x="6147063" y="4849626"/>
              <a:ext cx="1599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 b="1">
                  <a:solidFill>
                    <a:schemeClr val="accent1"/>
                  </a:solidFill>
                </a:rPr>
                <a:t>Conclusion</a:t>
              </a:r>
              <a:endParaRPr sz="900" b="1">
                <a:solidFill>
                  <a:schemeClr val="accent1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/>
            </a:p>
          </p:txBody>
        </p:sp>
      </p:grpSp>
      <p:sp>
        <p:nvSpPr>
          <p:cNvPr id="498" name="Google Shape;498;p43"/>
          <p:cNvSpPr txBox="1"/>
          <p:nvPr/>
        </p:nvSpPr>
        <p:spPr>
          <a:xfrm>
            <a:off x="1790300" y="4778100"/>
            <a:ext cx="1599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solidFill>
                  <a:schemeClr val="dk1"/>
                </a:solidFill>
              </a:rPr>
              <a:t>Introduction</a:t>
            </a:r>
            <a:endParaRPr sz="900" i="0" u="none" strike="noStrike" cap="none">
              <a:solidFill>
                <a:schemeClr val="dk1"/>
              </a:solidFill>
            </a:endParaRPr>
          </a:p>
        </p:txBody>
      </p:sp>
      <p:graphicFrame>
        <p:nvGraphicFramePr>
          <p:cNvPr id="499" name="Google Shape;499;p43"/>
          <p:cNvGraphicFramePr/>
          <p:nvPr/>
        </p:nvGraphicFramePr>
        <p:xfrm>
          <a:off x="490675" y="813975"/>
          <a:ext cx="8246375" cy="1798200"/>
        </p:xfrm>
        <a:graphic>
          <a:graphicData uri="http://schemas.openxmlformats.org/drawingml/2006/table">
            <a:tbl>
              <a:tblPr>
                <a:noFill/>
                <a:tableStyleId>{55F6B8A1-F23D-4BBF-AA90-9E65400693D2}</a:tableStyleId>
              </a:tblPr>
              <a:tblGrid>
                <a:gridCol w="13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3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Centralized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Centralized planned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Distributed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Distributed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planned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Collision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13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14.4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18.8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Event Handled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88.8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60.8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71.8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80.6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Activation time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55.53 %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63.43 %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62.68 %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64.61 %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00" name="Google Shape;50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81" y="3114687"/>
            <a:ext cx="2123651" cy="134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0875" y="3114679"/>
            <a:ext cx="2123651" cy="1348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4525" y="3114681"/>
            <a:ext cx="2123651" cy="1348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3575" y="3114687"/>
            <a:ext cx="2123651" cy="134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4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  <p:sp>
        <p:nvSpPr>
          <p:cNvPr id="509" name="Google Shape;509;p44"/>
          <p:cNvSpPr/>
          <p:nvPr/>
        </p:nvSpPr>
        <p:spPr>
          <a:xfrm>
            <a:off x="960600" y="0"/>
            <a:ext cx="4620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44"/>
          <p:cNvSpPr txBox="1">
            <a:spLocks noGrp="1"/>
          </p:cNvSpPr>
          <p:nvPr>
            <p:ph type="title"/>
          </p:nvPr>
        </p:nvSpPr>
        <p:spPr>
          <a:xfrm>
            <a:off x="1917475" y="666700"/>
            <a:ext cx="61470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</a:pPr>
            <a:r>
              <a:rPr lang="fr"/>
              <a:t>Thank you for your attention !</a:t>
            </a:r>
            <a:endParaRPr/>
          </a:p>
        </p:txBody>
      </p:sp>
      <p:sp>
        <p:nvSpPr>
          <p:cNvPr id="511" name="Google Shape;511;p44"/>
          <p:cNvSpPr/>
          <p:nvPr/>
        </p:nvSpPr>
        <p:spPr>
          <a:xfrm>
            <a:off x="904750" y="2894400"/>
            <a:ext cx="8239200" cy="224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44"/>
          <p:cNvSpPr/>
          <p:nvPr/>
        </p:nvSpPr>
        <p:spPr>
          <a:xfrm>
            <a:off x="189275" y="4863750"/>
            <a:ext cx="484200" cy="18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44"/>
          <p:cNvSpPr/>
          <p:nvPr/>
        </p:nvSpPr>
        <p:spPr>
          <a:xfrm>
            <a:off x="257875" y="4954025"/>
            <a:ext cx="47700" cy="53400"/>
          </a:xfrm>
          <a:prstGeom prst="rect">
            <a:avLst/>
          </a:prstGeom>
          <a:solidFill>
            <a:srgbClr val="E30613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4"/>
          <p:cNvSpPr txBox="1">
            <a:spLocks noGrp="1"/>
          </p:cNvSpPr>
          <p:nvPr>
            <p:ph type="dt" idx="10"/>
          </p:nvPr>
        </p:nvSpPr>
        <p:spPr>
          <a:xfrm rot="-5400000">
            <a:off x="-1282325" y="3259200"/>
            <a:ext cx="31281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/>
              <a:t>MGT- 432: DATA SCIENCE FOR BUSINESS</a:t>
            </a:r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C16D6F2-9FD1-94C6-F978-2F0309EEE4FC}"/>
              </a:ext>
            </a:extLst>
          </p:cNvPr>
          <p:cNvSpPr txBox="1"/>
          <p:nvPr/>
        </p:nvSpPr>
        <p:spPr>
          <a:xfrm>
            <a:off x="1013137" y="3764925"/>
            <a:ext cx="7534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To </a:t>
            </a:r>
            <a:r>
              <a:rPr lang="fr-FR" sz="2000" dirty="0" err="1"/>
              <a:t>visualize</a:t>
            </a:r>
            <a:r>
              <a:rPr lang="fr-FR" sz="2000" dirty="0"/>
              <a:t> the </a:t>
            </a:r>
            <a:r>
              <a:rPr lang="fr-FR" sz="2000" dirty="0" err="1"/>
              <a:t>videos</a:t>
            </a:r>
            <a:r>
              <a:rPr lang="fr-FR" sz="2000" dirty="0"/>
              <a:t>, </a:t>
            </a:r>
            <a:r>
              <a:rPr lang="fr-FR" sz="2000" dirty="0" err="1"/>
              <a:t>please</a:t>
            </a:r>
            <a:r>
              <a:rPr lang="fr-FR" sz="2000" dirty="0"/>
              <a:t> </a:t>
            </a:r>
            <a:r>
              <a:rPr lang="fr-FR" sz="2000" dirty="0" err="1"/>
              <a:t>refer</a:t>
            </a:r>
            <a:r>
              <a:rPr lang="fr-FR" sz="2000" dirty="0"/>
              <a:t> to the PDF </a:t>
            </a:r>
            <a:r>
              <a:rPr lang="fr-FR" sz="2000" dirty="0" err="1"/>
              <a:t>presentation</a:t>
            </a:r>
            <a:r>
              <a:rPr lang="fr-FR" sz="2000" dirty="0"/>
              <a:t> :)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5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  <p:sp>
        <p:nvSpPr>
          <p:cNvPr id="520" name="Google Shape;520;p45"/>
          <p:cNvSpPr txBox="1">
            <a:spLocks noGrp="1"/>
          </p:cNvSpPr>
          <p:nvPr>
            <p:ph type="title"/>
          </p:nvPr>
        </p:nvSpPr>
        <p:spPr>
          <a:xfrm>
            <a:off x="904875" y="131025"/>
            <a:ext cx="77265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Centralized multi step planning</a:t>
            </a:r>
            <a:endParaRPr/>
          </a:p>
        </p:txBody>
      </p:sp>
      <p:sp>
        <p:nvSpPr>
          <p:cNvPr id="521" name="Google Shape;521;p45"/>
          <p:cNvSpPr/>
          <p:nvPr/>
        </p:nvSpPr>
        <p:spPr>
          <a:xfrm>
            <a:off x="189275" y="4863750"/>
            <a:ext cx="484200" cy="18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5"/>
          <p:cNvSpPr/>
          <p:nvPr/>
        </p:nvSpPr>
        <p:spPr>
          <a:xfrm>
            <a:off x="257875" y="4954025"/>
            <a:ext cx="47700" cy="53400"/>
          </a:xfrm>
          <a:prstGeom prst="rect">
            <a:avLst/>
          </a:prstGeom>
          <a:solidFill>
            <a:srgbClr val="E30613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45"/>
          <p:cNvSpPr txBox="1">
            <a:spLocks noGrp="1"/>
          </p:cNvSpPr>
          <p:nvPr>
            <p:ph type="dt" idx="10"/>
          </p:nvPr>
        </p:nvSpPr>
        <p:spPr>
          <a:xfrm rot="-5400000">
            <a:off x="-1282325" y="3259200"/>
            <a:ext cx="31281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/>
              <a:t>ENG-466: DISTRIBUTED INTELLIGENT SYSTEM</a:t>
            </a:r>
            <a:endParaRPr/>
          </a:p>
        </p:txBody>
      </p:sp>
      <p:sp>
        <p:nvSpPr>
          <p:cNvPr id="524" name="Google Shape;524;p45"/>
          <p:cNvSpPr txBox="1">
            <a:spLocks noGrp="1"/>
          </p:cNvSpPr>
          <p:nvPr>
            <p:ph type="ftr" idx="11"/>
          </p:nvPr>
        </p:nvSpPr>
        <p:spPr>
          <a:xfrm rot="-5400000">
            <a:off x="8538425" y="516800"/>
            <a:ext cx="7095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/>
              <a:t>Groupe 8</a:t>
            </a:r>
            <a:endParaRPr/>
          </a:p>
        </p:txBody>
      </p:sp>
      <p:grpSp>
        <p:nvGrpSpPr>
          <p:cNvPr id="525" name="Google Shape;525;p45"/>
          <p:cNvGrpSpPr/>
          <p:nvPr/>
        </p:nvGrpSpPr>
        <p:grpSpPr>
          <a:xfrm>
            <a:off x="3030196" y="4778088"/>
            <a:ext cx="4323505" cy="461713"/>
            <a:chOff x="3422859" y="4849613"/>
            <a:chExt cx="4323505" cy="461713"/>
          </a:xfrm>
        </p:grpSpPr>
        <p:sp>
          <p:nvSpPr>
            <p:cNvPr id="526" name="Google Shape;526;p45"/>
            <p:cNvSpPr txBox="1"/>
            <p:nvPr/>
          </p:nvSpPr>
          <p:spPr>
            <a:xfrm>
              <a:off x="3422859" y="4850813"/>
              <a:ext cx="159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 b="1">
                  <a:solidFill>
                    <a:schemeClr val="accent1"/>
                  </a:solidFill>
                </a:rPr>
                <a:t>Centralized</a:t>
              </a:r>
              <a:endParaRPr sz="900" b="1" i="0" u="none" strike="noStrike" cap="none">
                <a:solidFill>
                  <a:schemeClr val="accent1"/>
                </a:solidFill>
              </a:endParaRPr>
            </a:p>
          </p:txBody>
        </p:sp>
        <p:sp>
          <p:nvSpPr>
            <p:cNvPr id="527" name="Google Shape;527;p45"/>
            <p:cNvSpPr txBox="1"/>
            <p:nvPr/>
          </p:nvSpPr>
          <p:spPr>
            <a:xfrm>
              <a:off x="4790004" y="4849613"/>
              <a:ext cx="159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/>
                <a:t>Distributed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45"/>
            <p:cNvSpPr txBox="1"/>
            <p:nvPr/>
          </p:nvSpPr>
          <p:spPr>
            <a:xfrm>
              <a:off x="6147063" y="4849626"/>
              <a:ext cx="1599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/>
                <a:t>Conclusion</a:t>
              </a:r>
              <a:endParaRPr sz="90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/>
            </a:p>
          </p:txBody>
        </p:sp>
      </p:grpSp>
      <p:sp>
        <p:nvSpPr>
          <p:cNvPr id="529" name="Google Shape;529;p45"/>
          <p:cNvSpPr txBox="1"/>
          <p:nvPr/>
        </p:nvSpPr>
        <p:spPr>
          <a:xfrm>
            <a:off x="1790300" y="4778100"/>
            <a:ext cx="1599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solidFill>
                  <a:schemeClr val="dk1"/>
                </a:solidFill>
              </a:rPr>
              <a:t>Introduction</a:t>
            </a:r>
            <a:endParaRPr sz="9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530" name="Google Shape;530;p45"/>
          <p:cNvSpPr txBox="1"/>
          <p:nvPr/>
        </p:nvSpPr>
        <p:spPr>
          <a:xfrm>
            <a:off x="612525" y="905825"/>
            <a:ext cx="81246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Analysis 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  - Poor performance in terms of the number of tasks completed. 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  - Efficient energy usage by robots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  - But sometimes leave 1-2 robots inactive (e.g., Robot 1 on the map). 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New Idea (was not implemented)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  - The supervisor auctions tasks sequentially and delegates optimization to the robots. 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  - Each robot: 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    - Rearranges its tasks to maximize efficiency (3-opt search). 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    - Bids based on the optimized task arrangement. 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ftr" idx="11"/>
          </p:nvPr>
        </p:nvSpPr>
        <p:spPr>
          <a:xfrm rot="-5400000">
            <a:off x="8538425" y="516800"/>
            <a:ext cx="7095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/>
              <a:t>Groupe 8</a:t>
            </a:r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904875" y="131025"/>
            <a:ext cx="7726500" cy="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Introduction : World and Scenario</a:t>
            </a:r>
            <a:endParaRPr/>
          </a:p>
        </p:txBody>
      </p:sp>
      <p:sp>
        <p:nvSpPr>
          <p:cNvPr id="182" name="Google Shape;182;p31"/>
          <p:cNvSpPr/>
          <p:nvPr/>
        </p:nvSpPr>
        <p:spPr>
          <a:xfrm>
            <a:off x="189275" y="4863750"/>
            <a:ext cx="484200" cy="18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1"/>
          <p:cNvSpPr/>
          <p:nvPr/>
        </p:nvSpPr>
        <p:spPr>
          <a:xfrm>
            <a:off x="257875" y="4954025"/>
            <a:ext cx="47700" cy="53400"/>
          </a:xfrm>
          <a:prstGeom prst="rect">
            <a:avLst/>
          </a:prstGeom>
          <a:solidFill>
            <a:srgbClr val="E30613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31"/>
          <p:cNvGrpSpPr/>
          <p:nvPr/>
        </p:nvGrpSpPr>
        <p:grpSpPr>
          <a:xfrm>
            <a:off x="3030196" y="4778088"/>
            <a:ext cx="4323505" cy="461713"/>
            <a:chOff x="3422859" y="4849613"/>
            <a:chExt cx="4323505" cy="461713"/>
          </a:xfrm>
        </p:grpSpPr>
        <p:sp>
          <p:nvSpPr>
            <p:cNvPr id="185" name="Google Shape;185;p31"/>
            <p:cNvSpPr txBox="1"/>
            <p:nvPr/>
          </p:nvSpPr>
          <p:spPr>
            <a:xfrm>
              <a:off x="3422859" y="4850813"/>
              <a:ext cx="159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/>
                <a:t>Centralized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1"/>
            <p:cNvSpPr txBox="1"/>
            <p:nvPr/>
          </p:nvSpPr>
          <p:spPr>
            <a:xfrm>
              <a:off x="4790004" y="4849613"/>
              <a:ext cx="159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/>
                <a:t>Distributed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1"/>
            <p:cNvSpPr txBox="1"/>
            <p:nvPr/>
          </p:nvSpPr>
          <p:spPr>
            <a:xfrm>
              <a:off x="6147063" y="4849626"/>
              <a:ext cx="1599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/>
                <a:t>Conclusion</a:t>
              </a:r>
              <a:endParaRPr sz="90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/>
            </a:p>
          </p:txBody>
        </p:sp>
      </p:grpSp>
      <p:sp>
        <p:nvSpPr>
          <p:cNvPr id="188" name="Google Shape;188;p31"/>
          <p:cNvSpPr txBox="1"/>
          <p:nvPr/>
        </p:nvSpPr>
        <p:spPr>
          <a:xfrm>
            <a:off x="1790300" y="4778100"/>
            <a:ext cx="1599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 b="1">
                <a:solidFill>
                  <a:srgbClr val="E30613"/>
                </a:solidFill>
              </a:rPr>
              <a:t>Introduction</a:t>
            </a:r>
            <a:endParaRPr sz="900" b="1" i="0" u="none" strike="noStrike" cap="none">
              <a:solidFill>
                <a:srgbClr val="E306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1"/>
          <p:cNvSpPr txBox="1">
            <a:spLocks noGrp="1"/>
          </p:cNvSpPr>
          <p:nvPr>
            <p:ph type="dt" idx="10"/>
          </p:nvPr>
        </p:nvSpPr>
        <p:spPr>
          <a:xfrm rot="-5400000">
            <a:off x="-1282325" y="3259200"/>
            <a:ext cx="31281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/>
              <a:t>ENG-466: DISTRIBUTED INTELLIGENT SYSTEM</a:t>
            </a:r>
            <a:endParaRPr/>
          </a:p>
        </p:txBody>
      </p:sp>
      <p:sp>
        <p:nvSpPr>
          <p:cNvPr id="190" name="Google Shape;190;p31"/>
          <p:cNvSpPr txBox="1"/>
          <p:nvPr/>
        </p:nvSpPr>
        <p:spPr>
          <a:xfrm>
            <a:off x="369475" y="855000"/>
            <a:ext cx="74409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800" b="1" dirty="0">
                <a:solidFill>
                  <a:srgbClr val="595959"/>
                </a:solidFill>
              </a:rPr>
              <a:t>Natural Disaster</a:t>
            </a:r>
            <a:r>
              <a:rPr lang="fr" sz="1800" dirty="0">
                <a:solidFill>
                  <a:srgbClr val="595959"/>
                </a:solidFill>
              </a:rPr>
              <a:t> with several victims :</a:t>
            </a:r>
            <a:endParaRPr sz="1800" dirty="0">
              <a:solidFill>
                <a:srgbClr val="595959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fr" sz="1800" dirty="0">
                <a:solidFill>
                  <a:srgbClr val="595959"/>
                </a:solidFill>
              </a:rPr>
              <a:t>Medical treatment	⇒  Task A: Red</a:t>
            </a:r>
            <a:endParaRPr sz="1800" dirty="0">
              <a:solidFill>
                <a:srgbClr val="59595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fr" sz="1800" dirty="0">
                <a:solidFill>
                  <a:srgbClr val="595959"/>
                </a:solidFill>
              </a:rPr>
              <a:t>Psychological support	⇒  Task B: Bleu</a:t>
            </a:r>
            <a:endParaRPr sz="1800" dirty="0">
              <a:solidFill>
                <a:srgbClr val="595959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800" b="1" dirty="0">
                <a:solidFill>
                  <a:srgbClr val="595959"/>
                </a:solidFill>
              </a:rPr>
              <a:t>Fleet of robo</a:t>
            </a:r>
            <a:r>
              <a:rPr lang="fr" sz="1800" dirty="0">
                <a:solidFill>
                  <a:srgbClr val="595959"/>
                </a:solidFill>
              </a:rPr>
              <a:t>t to assist them:</a:t>
            </a:r>
            <a:endParaRPr sz="1800" dirty="0">
              <a:solidFill>
                <a:srgbClr val="595959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fr" sz="1800" dirty="0">
                <a:solidFill>
                  <a:srgbClr val="595959"/>
                </a:solidFill>
              </a:rPr>
              <a:t>Specialized ( 2 task A, 3 task B)</a:t>
            </a:r>
            <a:endParaRPr sz="1800" dirty="0">
              <a:solidFill>
                <a:srgbClr val="59595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fr" sz="1800" dirty="0">
                <a:solidFill>
                  <a:srgbClr val="595959"/>
                </a:solidFill>
              </a:rPr>
              <a:t>2 min of energy </a:t>
            </a:r>
            <a:endParaRPr sz="1800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800" b="1" dirty="0">
                <a:solidFill>
                  <a:srgbClr val="595959"/>
                </a:solidFill>
              </a:rPr>
              <a:t>Goal</a:t>
            </a:r>
            <a:r>
              <a:rPr lang="fr" sz="1800" dirty="0">
                <a:solidFill>
                  <a:srgbClr val="595959"/>
                </a:solidFill>
              </a:rPr>
              <a:t> : </a:t>
            </a:r>
            <a:endParaRPr sz="1800" dirty="0">
              <a:solidFill>
                <a:srgbClr val="595959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fr" sz="1800" dirty="0">
                <a:solidFill>
                  <a:srgbClr val="595959"/>
                </a:solidFill>
              </a:rPr>
              <a:t>Maximize assistance delivered in 3 min</a:t>
            </a:r>
            <a:endParaRPr sz="1800" dirty="0">
              <a:solidFill>
                <a:srgbClr val="59595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fr" sz="1800" dirty="0">
                <a:solidFill>
                  <a:srgbClr val="595959"/>
                </a:solidFill>
              </a:rPr>
              <a:t>Test multiple market based method </a:t>
            </a:r>
            <a:endParaRPr sz="1800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800" dirty="0">
              <a:solidFill>
                <a:srgbClr val="595959"/>
              </a:solidFill>
            </a:endParaRPr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9246" y="1177775"/>
            <a:ext cx="3714781" cy="312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904875" y="131025"/>
            <a:ext cx="77265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Market Based Algorithm </a:t>
            </a:r>
            <a:endParaRPr/>
          </a:p>
        </p:txBody>
      </p:sp>
      <p:sp>
        <p:nvSpPr>
          <p:cNvPr id="198" name="Google Shape;198;p32"/>
          <p:cNvSpPr/>
          <p:nvPr/>
        </p:nvSpPr>
        <p:spPr>
          <a:xfrm>
            <a:off x="189275" y="4863750"/>
            <a:ext cx="484200" cy="18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2"/>
          <p:cNvSpPr/>
          <p:nvPr/>
        </p:nvSpPr>
        <p:spPr>
          <a:xfrm>
            <a:off x="257875" y="4954025"/>
            <a:ext cx="47700" cy="53400"/>
          </a:xfrm>
          <a:prstGeom prst="rect">
            <a:avLst/>
          </a:prstGeom>
          <a:solidFill>
            <a:srgbClr val="E30613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2"/>
          <p:cNvSpPr txBox="1">
            <a:spLocks noGrp="1"/>
          </p:cNvSpPr>
          <p:nvPr>
            <p:ph type="dt" idx="10"/>
          </p:nvPr>
        </p:nvSpPr>
        <p:spPr>
          <a:xfrm rot="-5400000">
            <a:off x="-1282325" y="3259200"/>
            <a:ext cx="31281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/>
              <a:t>ENG-466: DISTRIBUTED INTELLIGENT SYSTEM</a:t>
            </a:r>
            <a:endParaRPr/>
          </a:p>
        </p:txBody>
      </p:sp>
      <p:sp>
        <p:nvSpPr>
          <p:cNvPr id="201" name="Google Shape;201;p32"/>
          <p:cNvSpPr txBox="1"/>
          <p:nvPr/>
        </p:nvSpPr>
        <p:spPr>
          <a:xfrm>
            <a:off x="388200" y="777863"/>
            <a:ext cx="83676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rgbClr val="595959"/>
                </a:solidFill>
              </a:rPr>
              <a:t>Auction</a:t>
            </a:r>
            <a:r>
              <a:rPr lang="fr" sz="1800">
                <a:solidFill>
                  <a:srgbClr val="595959"/>
                </a:solidFill>
              </a:rPr>
              <a:t> to find the best fit for a robot : </a:t>
            </a: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800">
              <a:solidFill>
                <a:srgbClr val="595959"/>
              </a:solidFill>
            </a:endParaRPr>
          </a:p>
        </p:txBody>
      </p:sp>
      <p:sp>
        <p:nvSpPr>
          <p:cNvPr id="202" name="Google Shape;202;p32"/>
          <p:cNvSpPr txBox="1">
            <a:spLocks noGrp="1"/>
          </p:cNvSpPr>
          <p:nvPr>
            <p:ph type="ftr" idx="11"/>
          </p:nvPr>
        </p:nvSpPr>
        <p:spPr>
          <a:xfrm rot="-5400000">
            <a:off x="8538425" y="516800"/>
            <a:ext cx="7095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/>
              <a:t>Groupe 8</a:t>
            </a:r>
            <a:endParaRPr/>
          </a:p>
        </p:txBody>
      </p:sp>
      <p:grpSp>
        <p:nvGrpSpPr>
          <p:cNvPr id="203" name="Google Shape;203;p32"/>
          <p:cNvGrpSpPr/>
          <p:nvPr/>
        </p:nvGrpSpPr>
        <p:grpSpPr>
          <a:xfrm>
            <a:off x="3030196" y="4778088"/>
            <a:ext cx="4323505" cy="461713"/>
            <a:chOff x="3422859" y="4849613"/>
            <a:chExt cx="4323505" cy="461713"/>
          </a:xfrm>
        </p:grpSpPr>
        <p:sp>
          <p:nvSpPr>
            <p:cNvPr id="204" name="Google Shape;204;p32"/>
            <p:cNvSpPr txBox="1"/>
            <p:nvPr/>
          </p:nvSpPr>
          <p:spPr>
            <a:xfrm>
              <a:off x="3422859" y="4850813"/>
              <a:ext cx="159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>
                  <a:solidFill>
                    <a:schemeClr val="dk2"/>
                  </a:solidFill>
                </a:rPr>
                <a:t>Centralized</a:t>
              </a:r>
              <a:endParaRPr sz="900" i="0" u="none" strike="noStrike" cap="none">
                <a:solidFill>
                  <a:schemeClr val="dk2"/>
                </a:solidFill>
              </a:endParaRPr>
            </a:p>
          </p:txBody>
        </p:sp>
        <p:sp>
          <p:nvSpPr>
            <p:cNvPr id="205" name="Google Shape;205;p32"/>
            <p:cNvSpPr txBox="1"/>
            <p:nvPr/>
          </p:nvSpPr>
          <p:spPr>
            <a:xfrm>
              <a:off x="4790004" y="4849613"/>
              <a:ext cx="159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/>
                <a:t>Distributed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2"/>
            <p:cNvSpPr txBox="1"/>
            <p:nvPr/>
          </p:nvSpPr>
          <p:spPr>
            <a:xfrm>
              <a:off x="6147063" y="4849626"/>
              <a:ext cx="1599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/>
                <a:t>Conclusion</a:t>
              </a:r>
              <a:endParaRPr sz="90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/>
            </a:p>
          </p:txBody>
        </p:sp>
      </p:grpSp>
      <p:sp>
        <p:nvSpPr>
          <p:cNvPr id="207" name="Google Shape;207;p32"/>
          <p:cNvSpPr txBox="1"/>
          <p:nvPr/>
        </p:nvSpPr>
        <p:spPr>
          <a:xfrm>
            <a:off x="1790300" y="4778100"/>
            <a:ext cx="1599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 b="1">
                <a:solidFill>
                  <a:schemeClr val="accent1"/>
                </a:solidFill>
              </a:rPr>
              <a:t>Introduction</a:t>
            </a:r>
            <a:endParaRPr sz="900" b="1" i="0" u="none" strike="noStrike" cap="none">
              <a:solidFill>
                <a:schemeClr val="accent1"/>
              </a:solidFill>
            </a:endParaRPr>
          </a:p>
        </p:txBody>
      </p:sp>
      <p:graphicFrame>
        <p:nvGraphicFramePr>
          <p:cNvPr id="208" name="Google Shape;208;p32"/>
          <p:cNvGraphicFramePr/>
          <p:nvPr/>
        </p:nvGraphicFramePr>
        <p:xfrm>
          <a:off x="451825" y="1325063"/>
          <a:ext cx="7239000" cy="1371510"/>
        </p:xfrm>
        <a:graphic>
          <a:graphicData uri="http://schemas.openxmlformats.org/drawingml/2006/table">
            <a:tbl>
              <a:tblPr>
                <a:noFill/>
                <a:tableStyleId>{55F6B8A1-F23D-4BBF-AA90-9E65400693D2}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rgbClr val="595959"/>
                          </a:solidFill>
                        </a:rPr>
                        <a:t>Centralized</a:t>
                      </a:r>
                      <a:endParaRPr sz="18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18F8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rgbClr val="595959"/>
                          </a:solidFill>
                        </a:rPr>
                        <a:t>Distributed</a:t>
                      </a:r>
                      <a:endParaRPr sz="18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18F8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rgbClr val="595959"/>
                          </a:solidFill>
                        </a:rPr>
                        <a:t>Bid</a:t>
                      </a:r>
                      <a:endParaRPr sz="18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rgbClr val="595959"/>
                          </a:solidFill>
                        </a:rPr>
                        <a:t>Robots</a:t>
                      </a:r>
                      <a:endParaRPr sz="18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rgbClr val="595959"/>
                          </a:solidFill>
                        </a:rPr>
                        <a:t>Robots</a:t>
                      </a:r>
                      <a:endParaRPr sz="18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rgbClr val="595959"/>
                          </a:solidFill>
                        </a:rPr>
                        <a:t>Auction</a:t>
                      </a:r>
                      <a:endParaRPr sz="18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rgbClr val="595959"/>
                          </a:solidFill>
                        </a:rPr>
                        <a:t>Supervisor</a:t>
                      </a:r>
                      <a:endParaRPr sz="18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rgbClr val="595959"/>
                          </a:solidFill>
                        </a:rPr>
                        <a:t>Robots</a:t>
                      </a:r>
                      <a:endParaRPr sz="18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9" name="Google Shape;209;p32"/>
          <p:cNvSpPr txBox="1"/>
          <p:nvPr/>
        </p:nvSpPr>
        <p:spPr>
          <a:xfrm>
            <a:off x="451825" y="2990225"/>
            <a:ext cx="4924500" cy="18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rgbClr val="595959"/>
                </a:solidFill>
              </a:rPr>
              <a:t>Bid Calculation </a:t>
            </a:r>
            <a:r>
              <a:rPr lang="fr" sz="1800">
                <a:solidFill>
                  <a:srgbClr val="595959"/>
                </a:solidFill>
              </a:rPr>
              <a:t>(same for all methods) :</a:t>
            </a: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fr" sz="1800" i="1">
                <a:solidFill>
                  <a:srgbClr val="595959"/>
                </a:solidFill>
              </a:rPr>
              <a:t> Bid = Time to go to task + Time to do Task 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210" name="Google Shape;210;p32"/>
          <p:cNvSpPr/>
          <p:nvPr/>
        </p:nvSpPr>
        <p:spPr>
          <a:xfrm>
            <a:off x="451825" y="3814450"/>
            <a:ext cx="4625700" cy="461700"/>
          </a:xfrm>
          <a:prstGeom prst="rect">
            <a:avLst/>
          </a:prstGeom>
          <a:noFill/>
          <a:ln w="9525" cap="flat" cmpd="sng">
            <a:solidFill>
              <a:srgbClr val="E306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2983" y="2571750"/>
            <a:ext cx="2144425" cy="215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 txBox="1"/>
          <p:nvPr/>
        </p:nvSpPr>
        <p:spPr>
          <a:xfrm>
            <a:off x="6320575" y="2524700"/>
            <a:ext cx="11478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fr" sz="1800">
                <a:solidFill>
                  <a:schemeClr val="lt1"/>
                </a:solidFill>
              </a:rPr>
              <a:t>rob 1 (A)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13" name="Google Shape;213;p32"/>
          <p:cNvSpPr txBox="1"/>
          <p:nvPr/>
        </p:nvSpPr>
        <p:spPr>
          <a:xfrm>
            <a:off x="6320575" y="4338975"/>
            <a:ext cx="1185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fr" sz="1800">
                <a:solidFill>
                  <a:schemeClr val="lt1"/>
                </a:solidFill>
              </a:rPr>
              <a:t>rob 4 (B)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14" name="Google Shape;214;p32"/>
          <p:cNvCxnSpPr/>
          <p:nvPr/>
        </p:nvCxnSpPr>
        <p:spPr>
          <a:xfrm rot="10800000" flipH="1">
            <a:off x="6800375" y="3511375"/>
            <a:ext cx="9600" cy="787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32"/>
          <p:cNvCxnSpPr/>
          <p:nvPr/>
        </p:nvCxnSpPr>
        <p:spPr>
          <a:xfrm rot="10800000" flipH="1">
            <a:off x="6798011" y="3960539"/>
            <a:ext cx="557400" cy="343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Google Shape;216;p32"/>
          <p:cNvSpPr/>
          <p:nvPr/>
        </p:nvSpPr>
        <p:spPr>
          <a:xfrm>
            <a:off x="6781575" y="3476025"/>
            <a:ext cx="47700" cy="47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2"/>
          <p:cNvSpPr/>
          <p:nvPr/>
        </p:nvSpPr>
        <p:spPr>
          <a:xfrm>
            <a:off x="7336125" y="3931825"/>
            <a:ext cx="47700" cy="47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2"/>
          <p:cNvSpPr txBox="1"/>
          <p:nvPr/>
        </p:nvSpPr>
        <p:spPr>
          <a:xfrm>
            <a:off x="6443200" y="3280250"/>
            <a:ext cx="3981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fr" sz="1800">
                <a:solidFill>
                  <a:schemeClr val="lt1"/>
                </a:solidFill>
              </a:rPr>
              <a:t>1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19" name="Google Shape;219;p32"/>
          <p:cNvSpPr txBox="1"/>
          <p:nvPr/>
        </p:nvSpPr>
        <p:spPr>
          <a:xfrm>
            <a:off x="7002075" y="3979525"/>
            <a:ext cx="2661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fr" sz="1800">
                <a:solidFill>
                  <a:schemeClr val="lt1"/>
                </a:solidFill>
              </a:rPr>
              <a:t>1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20" name="Google Shape;220;p32"/>
          <p:cNvSpPr txBox="1"/>
          <p:nvPr/>
        </p:nvSpPr>
        <p:spPr>
          <a:xfrm>
            <a:off x="6549575" y="3679300"/>
            <a:ext cx="2508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fr" sz="1800">
                <a:solidFill>
                  <a:schemeClr val="lt1"/>
                </a:solidFill>
              </a:rPr>
              <a:t>3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21" name="Google Shape;221;p32"/>
          <p:cNvSpPr txBox="1"/>
          <p:nvPr/>
        </p:nvSpPr>
        <p:spPr>
          <a:xfrm>
            <a:off x="7383825" y="3734850"/>
            <a:ext cx="3981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fr" sz="1800">
                <a:solidFill>
                  <a:schemeClr val="lt1"/>
                </a:solidFill>
              </a:rPr>
              <a:t>8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  <p:sp>
        <p:nvSpPr>
          <p:cNvPr id="227" name="Google Shape;227;p33"/>
          <p:cNvSpPr txBox="1">
            <a:spLocks noGrp="1"/>
          </p:cNvSpPr>
          <p:nvPr>
            <p:ph type="title"/>
          </p:nvPr>
        </p:nvSpPr>
        <p:spPr>
          <a:xfrm>
            <a:off x="904875" y="131025"/>
            <a:ext cx="77265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Contribution</a:t>
            </a:r>
            <a:endParaRPr/>
          </a:p>
        </p:txBody>
      </p:sp>
      <p:sp>
        <p:nvSpPr>
          <p:cNvPr id="228" name="Google Shape;228;p33"/>
          <p:cNvSpPr/>
          <p:nvPr/>
        </p:nvSpPr>
        <p:spPr>
          <a:xfrm>
            <a:off x="189275" y="4863750"/>
            <a:ext cx="484200" cy="18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3"/>
          <p:cNvSpPr/>
          <p:nvPr/>
        </p:nvSpPr>
        <p:spPr>
          <a:xfrm>
            <a:off x="257875" y="4954025"/>
            <a:ext cx="47700" cy="53400"/>
          </a:xfrm>
          <a:prstGeom prst="rect">
            <a:avLst/>
          </a:prstGeom>
          <a:solidFill>
            <a:srgbClr val="E30613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3"/>
          <p:cNvSpPr txBox="1">
            <a:spLocks noGrp="1"/>
          </p:cNvSpPr>
          <p:nvPr>
            <p:ph type="dt" idx="10"/>
          </p:nvPr>
        </p:nvSpPr>
        <p:spPr>
          <a:xfrm rot="-5400000">
            <a:off x="-1282325" y="3259200"/>
            <a:ext cx="31281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/>
              <a:t>ENG-466: DISTRIBUTED INTELLIGENT SYSTEM</a:t>
            </a:r>
            <a:endParaRPr/>
          </a:p>
        </p:txBody>
      </p:sp>
      <p:sp>
        <p:nvSpPr>
          <p:cNvPr id="231" name="Google Shape;231;p33"/>
          <p:cNvSpPr txBox="1">
            <a:spLocks noGrp="1"/>
          </p:cNvSpPr>
          <p:nvPr>
            <p:ph type="ftr" idx="11"/>
          </p:nvPr>
        </p:nvSpPr>
        <p:spPr>
          <a:xfrm rot="-5400000">
            <a:off x="8538425" y="516800"/>
            <a:ext cx="7095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/>
              <a:t>Groupe 8</a:t>
            </a:r>
            <a:endParaRPr/>
          </a:p>
        </p:txBody>
      </p:sp>
      <p:grpSp>
        <p:nvGrpSpPr>
          <p:cNvPr id="232" name="Google Shape;232;p33"/>
          <p:cNvGrpSpPr/>
          <p:nvPr/>
        </p:nvGrpSpPr>
        <p:grpSpPr>
          <a:xfrm>
            <a:off x="3030196" y="4778088"/>
            <a:ext cx="4323505" cy="461713"/>
            <a:chOff x="3422859" y="4849613"/>
            <a:chExt cx="4323505" cy="461713"/>
          </a:xfrm>
        </p:grpSpPr>
        <p:sp>
          <p:nvSpPr>
            <p:cNvPr id="233" name="Google Shape;233;p33"/>
            <p:cNvSpPr txBox="1"/>
            <p:nvPr/>
          </p:nvSpPr>
          <p:spPr>
            <a:xfrm>
              <a:off x="3422859" y="4850813"/>
              <a:ext cx="159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>
                  <a:solidFill>
                    <a:schemeClr val="dk2"/>
                  </a:solidFill>
                </a:rPr>
                <a:t>Centralized</a:t>
              </a:r>
              <a:endParaRPr sz="900" i="0" u="none" strike="noStrike" cap="none">
                <a:solidFill>
                  <a:schemeClr val="dk2"/>
                </a:solidFill>
              </a:endParaRPr>
            </a:p>
          </p:txBody>
        </p:sp>
        <p:sp>
          <p:nvSpPr>
            <p:cNvPr id="234" name="Google Shape;234;p33"/>
            <p:cNvSpPr txBox="1"/>
            <p:nvPr/>
          </p:nvSpPr>
          <p:spPr>
            <a:xfrm>
              <a:off x="4790004" y="4849613"/>
              <a:ext cx="159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/>
                <a:t>Distributed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3"/>
            <p:cNvSpPr txBox="1"/>
            <p:nvPr/>
          </p:nvSpPr>
          <p:spPr>
            <a:xfrm>
              <a:off x="6147063" y="4849626"/>
              <a:ext cx="1599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/>
                <a:t>Conclusion</a:t>
              </a:r>
              <a:endParaRPr sz="90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/>
            </a:p>
          </p:txBody>
        </p:sp>
      </p:grpSp>
      <p:sp>
        <p:nvSpPr>
          <p:cNvPr id="236" name="Google Shape;236;p33"/>
          <p:cNvSpPr txBox="1"/>
          <p:nvPr/>
        </p:nvSpPr>
        <p:spPr>
          <a:xfrm>
            <a:off x="1790300" y="4778100"/>
            <a:ext cx="1599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 b="1">
                <a:solidFill>
                  <a:schemeClr val="accent1"/>
                </a:solidFill>
              </a:rPr>
              <a:t>Introduction</a:t>
            </a:r>
            <a:endParaRPr sz="900" b="1" i="0" u="none" strike="noStrike" cap="none">
              <a:solidFill>
                <a:schemeClr val="accent1"/>
              </a:solidFill>
            </a:endParaRPr>
          </a:p>
        </p:txBody>
      </p:sp>
      <p:sp>
        <p:nvSpPr>
          <p:cNvPr id="237" name="Google Shape;237;p33"/>
          <p:cNvSpPr/>
          <p:nvPr/>
        </p:nvSpPr>
        <p:spPr>
          <a:xfrm>
            <a:off x="2641200" y="1208950"/>
            <a:ext cx="1797300" cy="7095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Centralized</a:t>
            </a:r>
            <a:endParaRPr sz="1100"/>
          </a:p>
        </p:txBody>
      </p:sp>
      <p:sp>
        <p:nvSpPr>
          <p:cNvPr id="238" name="Google Shape;238;p33"/>
          <p:cNvSpPr/>
          <p:nvPr/>
        </p:nvSpPr>
        <p:spPr>
          <a:xfrm>
            <a:off x="4665800" y="1208950"/>
            <a:ext cx="1797300" cy="7095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Distributed</a:t>
            </a:r>
            <a:endParaRPr sz="1100"/>
          </a:p>
        </p:txBody>
      </p:sp>
      <p:sp>
        <p:nvSpPr>
          <p:cNvPr id="239" name="Google Shape;239;p33"/>
          <p:cNvSpPr/>
          <p:nvPr/>
        </p:nvSpPr>
        <p:spPr>
          <a:xfrm>
            <a:off x="1052300" y="3192575"/>
            <a:ext cx="1797300" cy="709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Lucas MANEFF</a:t>
            </a:r>
            <a:endParaRPr sz="1100"/>
          </a:p>
        </p:txBody>
      </p:sp>
      <p:sp>
        <p:nvSpPr>
          <p:cNvPr id="240" name="Google Shape;240;p33"/>
          <p:cNvSpPr/>
          <p:nvPr/>
        </p:nvSpPr>
        <p:spPr>
          <a:xfrm>
            <a:off x="3553163" y="3192575"/>
            <a:ext cx="1797300" cy="709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Paul RICHARD</a:t>
            </a:r>
            <a:endParaRPr sz="1100"/>
          </a:p>
        </p:txBody>
      </p:sp>
      <p:sp>
        <p:nvSpPr>
          <p:cNvPr id="241" name="Google Shape;241;p33"/>
          <p:cNvSpPr/>
          <p:nvPr/>
        </p:nvSpPr>
        <p:spPr>
          <a:xfrm>
            <a:off x="6054025" y="3192575"/>
            <a:ext cx="1797300" cy="709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Jacques BENAND</a:t>
            </a:r>
            <a:endParaRPr sz="1300"/>
          </a:p>
        </p:txBody>
      </p:sp>
      <p:sp>
        <p:nvSpPr>
          <p:cNvPr id="242" name="Google Shape;242;p33"/>
          <p:cNvSpPr/>
          <p:nvPr/>
        </p:nvSpPr>
        <p:spPr>
          <a:xfrm>
            <a:off x="647863" y="1208950"/>
            <a:ext cx="1797300" cy="7095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World set up </a:t>
            </a:r>
            <a:endParaRPr sz="1100"/>
          </a:p>
        </p:txBody>
      </p:sp>
      <p:sp>
        <p:nvSpPr>
          <p:cNvPr id="243" name="Google Shape;243;p33"/>
          <p:cNvSpPr/>
          <p:nvPr/>
        </p:nvSpPr>
        <p:spPr>
          <a:xfrm>
            <a:off x="6627875" y="1208950"/>
            <a:ext cx="1797300" cy="7095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Slides and git </a:t>
            </a:r>
            <a:endParaRPr sz="1100"/>
          </a:p>
        </p:txBody>
      </p:sp>
      <p:cxnSp>
        <p:nvCxnSpPr>
          <p:cNvPr id="244" name="Google Shape;244;p33"/>
          <p:cNvCxnSpPr>
            <a:stCxn id="242" idx="2"/>
            <a:endCxn id="239" idx="0"/>
          </p:cNvCxnSpPr>
          <p:nvPr/>
        </p:nvCxnSpPr>
        <p:spPr>
          <a:xfrm>
            <a:off x="1546513" y="1918450"/>
            <a:ext cx="404400" cy="1274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" name="Google Shape;245;p33"/>
          <p:cNvCxnSpPr>
            <a:stCxn id="237" idx="2"/>
            <a:endCxn id="239" idx="0"/>
          </p:cNvCxnSpPr>
          <p:nvPr/>
        </p:nvCxnSpPr>
        <p:spPr>
          <a:xfrm flipH="1">
            <a:off x="1951050" y="1918450"/>
            <a:ext cx="1588800" cy="1274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" name="Google Shape;246;p33"/>
          <p:cNvCxnSpPr>
            <a:stCxn id="238" idx="2"/>
            <a:endCxn id="241" idx="0"/>
          </p:cNvCxnSpPr>
          <p:nvPr/>
        </p:nvCxnSpPr>
        <p:spPr>
          <a:xfrm>
            <a:off x="5564450" y="1918450"/>
            <a:ext cx="1388100" cy="1274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" name="Google Shape;247;p33"/>
          <p:cNvCxnSpPr>
            <a:stCxn id="243" idx="2"/>
            <a:endCxn id="240" idx="0"/>
          </p:cNvCxnSpPr>
          <p:nvPr/>
        </p:nvCxnSpPr>
        <p:spPr>
          <a:xfrm flipH="1">
            <a:off x="4451825" y="1918450"/>
            <a:ext cx="3074700" cy="1274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8" name="Google Shape;248;p33"/>
          <p:cNvCxnSpPr>
            <a:stCxn id="237" idx="2"/>
            <a:endCxn id="240" idx="0"/>
          </p:cNvCxnSpPr>
          <p:nvPr/>
        </p:nvCxnSpPr>
        <p:spPr>
          <a:xfrm>
            <a:off x="3539850" y="1918450"/>
            <a:ext cx="912000" cy="1274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  <p:sp>
        <p:nvSpPr>
          <p:cNvPr id="254" name="Google Shape;254;p34"/>
          <p:cNvSpPr txBox="1">
            <a:spLocks noGrp="1"/>
          </p:cNvSpPr>
          <p:nvPr>
            <p:ph type="title"/>
          </p:nvPr>
        </p:nvSpPr>
        <p:spPr>
          <a:xfrm>
            <a:off x="904875" y="131025"/>
            <a:ext cx="77265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Centralized</a:t>
            </a:r>
            <a:endParaRPr/>
          </a:p>
        </p:txBody>
      </p:sp>
      <p:sp>
        <p:nvSpPr>
          <p:cNvPr id="255" name="Google Shape;255;p34"/>
          <p:cNvSpPr/>
          <p:nvPr/>
        </p:nvSpPr>
        <p:spPr>
          <a:xfrm>
            <a:off x="189275" y="4863750"/>
            <a:ext cx="484200" cy="18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4"/>
          <p:cNvSpPr/>
          <p:nvPr/>
        </p:nvSpPr>
        <p:spPr>
          <a:xfrm>
            <a:off x="257875" y="4954025"/>
            <a:ext cx="47700" cy="53400"/>
          </a:xfrm>
          <a:prstGeom prst="rect">
            <a:avLst/>
          </a:prstGeom>
          <a:solidFill>
            <a:srgbClr val="E30613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4"/>
          <p:cNvSpPr txBox="1">
            <a:spLocks noGrp="1"/>
          </p:cNvSpPr>
          <p:nvPr>
            <p:ph type="dt" idx="10"/>
          </p:nvPr>
        </p:nvSpPr>
        <p:spPr>
          <a:xfrm rot="-5400000">
            <a:off x="-1282325" y="3259200"/>
            <a:ext cx="31281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/>
              <a:t>ENG-466: DISTRIBUTED INTELLIGENT SYSTEM</a:t>
            </a:r>
            <a:endParaRPr/>
          </a:p>
        </p:txBody>
      </p:sp>
      <p:sp>
        <p:nvSpPr>
          <p:cNvPr id="258" name="Google Shape;258;p34"/>
          <p:cNvSpPr txBox="1">
            <a:spLocks noGrp="1"/>
          </p:cNvSpPr>
          <p:nvPr>
            <p:ph type="ftr" idx="11"/>
          </p:nvPr>
        </p:nvSpPr>
        <p:spPr>
          <a:xfrm rot="-5400000">
            <a:off x="8538425" y="516800"/>
            <a:ext cx="7095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/>
              <a:t>Groupe 8</a:t>
            </a:r>
            <a:endParaRPr/>
          </a:p>
        </p:txBody>
      </p:sp>
      <p:grpSp>
        <p:nvGrpSpPr>
          <p:cNvPr id="259" name="Google Shape;259;p34"/>
          <p:cNvGrpSpPr/>
          <p:nvPr/>
        </p:nvGrpSpPr>
        <p:grpSpPr>
          <a:xfrm>
            <a:off x="3030196" y="4778088"/>
            <a:ext cx="4323505" cy="461713"/>
            <a:chOff x="3422859" y="4849613"/>
            <a:chExt cx="4323505" cy="461713"/>
          </a:xfrm>
        </p:grpSpPr>
        <p:sp>
          <p:nvSpPr>
            <p:cNvPr id="260" name="Google Shape;260;p34"/>
            <p:cNvSpPr txBox="1"/>
            <p:nvPr/>
          </p:nvSpPr>
          <p:spPr>
            <a:xfrm>
              <a:off x="3422859" y="4850813"/>
              <a:ext cx="159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 b="1">
                  <a:solidFill>
                    <a:schemeClr val="accent1"/>
                  </a:solidFill>
                </a:rPr>
                <a:t>Centralized</a:t>
              </a:r>
              <a:endParaRPr sz="900" b="1" i="0" u="none" strike="noStrike" cap="none">
                <a:solidFill>
                  <a:schemeClr val="accent1"/>
                </a:solidFill>
              </a:endParaRPr>
            </a:p>
          </p:txBody>
        </p:sp>
        <p:sp>
          <p:nvSpPr>
            <p:cNvPr id="261" name="Google Shape;261;p34"/>
            <p:cNvSpPr txBox="1"/>
            <p:nvPr/>
          </p:nvSpPr>
          <p:spPr>
            <a:xfrm>
              <a:off x="4790004" y="4849613"/>
              <a:ext cx="159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/>
                <a:t>Distributed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4"/>
            <p:cNvSpPr txBox="1"/>
            <p:nvPr/>
          </p:nvSpPr>
          <p:spPr>
            <a:xfrm>
              <a:off x="6147063" y="4849626"/>
              <a:ext cx="1599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/>
                <a:t>Conclusion</a:t>
              </a:r>
              <a:endParaRPr sz="90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/>
            </a:p>
          </p:txBody>
        </p:sp>
      </p:grpSp>
      <p:sp>
        <p:nvSpPr>
          <p:cNvPr id="263" name="Google Shape;263;p34"/>
          <p:cNvSpPr txBox="1"/>
          <p:nvPr/>
        </p:nvSpPr>
        <p:spPr>
          <a:xfrm>
            <a:off x="1790300" y="4778100"/>
            <a:ext cx="1599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solidFill>
                  <a:schemeClr val="dk1"/>
                </a:solidFill>
              </a:rPr>
              <a:t>Introduction</a:t>
            </a:r>
            <a:endParaRPr sz="9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264" name="Google Shape;264;p34"/>
          <p:cNvSpPr txBox="1"/>
          <p:nvPr/>
        </p:nvSpPr>
        <p:spPr>
          <a:xfrm>
            <a:off x="1128150" y="777875"/>
            <a:ext cx="159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dk1"/>
                </a:solidFill>
              </a:rPr>
              <a:t>Supervisor</a:t>
            </a:r>
            <a:endParaRPr sz="1800" u="sng">
              <a:solidFill>
                <a:schemeClr val="dk1"/>
              </a:solidFill>
            </a:endParaRPr>
          </a:p>
        </p:txBody>
      </p:sp>
      <p:sp>
        <p:nvSpPr>
          <p:cNvPr id="265" name="Google Shape;265;p34"/>
          <p:cNvSpPr txBox="1"/>
          <p:nvPr/>
        </p:nvSpPr>
        <p:spPr>
          <a:xfrm>
            <a:off x="6416550" y="777875"/>
            <a:ext cx="159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dk1"/>
                </a:solidFill>
              </a:rPr>
              <a:t>Robots</a:t>
            </a:r>
            <a:endParaRPr sz="1800" u="sng">
              <a:solidFill>
                <a:schemeClr val="dk1"/>
              </a:solidFill>
            </a:endParaRPr>
          </a:p>
        </p:txBody>
      </p:sp>
      <p:sp>
        <p:nvSpPr>
          <p:cNvPr id="266" name="Google Shape;266;p34"/>
          <p:cNvSpPr/>
          <p:nvPr/>
        </p:nvSpPr>
        <p:spPr>
          <a:xfrm>
            <a:off x="1033925" y="1529950"/>
            <a:ext cx="1797300" cy="7095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Auction each task sequentially</a:t>
            </a:r>
            <a:endParaRPr sz="1100"/>
          </a:p>
        </p:txBody>
      </p:sp>
      <p:sp>
        <p:nvSpPr>
          <p:cNvPr id="267" name="Google Shape;267;p34"/>
          <p:cNvSpPr/>
          <p:nvPr/>
        </p:nvSpPr>
        <p:spPr>
          <a:xfrm>
            <a:off x="6312775" y="1529938"/>
            <a:ext cx="1797300" cy="7095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Compute the bid </a:t>
            </a:r>
            <a:endParaRPr sz="1100"/>
          </a:p>
        </p:txBody>
      </p:sp>
      <p:sp>
        <p:nvSpPr>
          <p:cNvPr id="268" name="Google Shape;268;p34"/>
          <p:cNvSpPr txBox="1"/>
          <p:nvPr/>
        </p:nvSpPr>
        <p:spPr>
          <a:xfrm>
            <a:off x="3030200" y="1499775"/>
            <a:ext cx="2731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Announce the Auction to all robots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69" name="Google Shape;269;p34"/>
          <p:cNvSpPr/>
          <p:nvPr/>
        </p:nvSpPr>
        <p:spPr>
          <a:xfrm>
            <a:off x="1029150" y="2726850"/>
            <a:ext cx="1797300" cy="7095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Assign the Task to the best bidder</a:t>
            </a:r>
            <a:endParaRPr sz="1000"/>
          </a:p>
        </p:txBody>
      </p:sp>
      <p:sp>
        <p:nvSpPr>
          <p:cNvPr id="270" name="Google Shape;270;p34"/>
          <p:cNvSpPr txBox="1"/>
          <p:nvPr/>
        </p:nvSpPr>
        <p:spPr>
          <a:xfrm>
            <a:off x="3030200" y="2675275"/>
            <a:ext cx="2731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Send it back to the supervisor 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71" name="Google Shape;271;p34"/>
          <p:cNvSpPr/>
          <p:nvPr/>
        </p:nvSpPr>
        <p:spPr>
          <a:xfrm>
            <a:off x="6317550" y="3850778"/>
            <a:ext cx="1797300" cy="7095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Do the task </a:t>
            </a:r>
            <a:endParaRPr sz="1100"/>
          </a:p>
        </p:txBody>
      </p:sp>
      <p:sp>
        <p:nvSpPr>
          <p:cNvPr id="272" name="Google Shape;272;p34"/>
          <p:cNvSpPr txBox="1"/>
          <p:nvPr/>
        </p:nvSpPr>
        <p:spPr>
          <a:xfrm>
            <a:off x="3030200" y="3850750"/>
            <a:ext cx="2731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Notify the winning robot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273" name="Google Shape;273;p34"/>
          <p:cNvCxnSpPr>
            <a:stCxn id="266" idx="3"/>
            <a:endCxn id="267" idx="1"/>
          </p:cNvCxnSpPr>
          <p:nvPr/>
        </p:nvCxnSpPr>
        <p:spPr>
          <a:xfrm>
            <a:off x="2831225" y="1884700"/>
            <a:ext cx="3481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4" name="Google Shape;274;p34"/>
          <p:cNvCxnSpPr>
            <a:stCxn id="269" idx="1"/>
            <a:endCxn id="266" idx="1"/>
          </p:cNvCxnSpPr>
          <p:nvPr/>
        </p:nvCxnSpPr>
        <p:spPr>
          <a:xfrm rot="10800000" flipH="1">
            <a:off x="1029150" y="1884600"/>
            <a:ext cx="4800" cy="1197000"/>
          </a:xfrm>
          <a:prstGeom prst="bentConnector3">
            <a:avLst>
              <a:gd name="adj1" fmla="val -8147396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5" name="Google Shape;275;p34"/>
          <p:cNvCxnSpPr>
            <a:stCxn id="269" idx="2"/>
            <a:endCxn id="271" idx="1"/>
          </p:cNvCxnSpPr>
          <p:nvPr/>
        </p:nvCxnSpPr>
        <p:spPr>
          <a:xfrm rot="-5400000" flipH="1">
            <a:off x="3738150" y="1626000"/>
            <a:ext cx="769200" cy="43899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6" name="Google Shape;276;p34"/>
          <p:cNvCxnSpPr>
            <a:stCxn id="269" idx="3"/>
            <a:endCxn id="267" idx="2"/>
          </p:cNvCxnSpPr>
          <p:nvPr/>
        </p:nvCxnSpPr>
        <p:spPr>
          <a:xfrm rot="10800000" flipH="1">
            <a:off x="2826450" y="2239500"/>
            <a:ext cx="4385100" cy="8421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  <p:sp>
        <p:nvSpPr>
          <p:cNvPr id="282" name="Google Shape;282;p35"/>
          <p:cNvSpPr txBox="1">
            <a:spLocks noGrp="1"/>
          </p:cNvSpPr>
          <p:nvPr>
            <p:ph type="title"/>
          </p:nvPr>
        </p:nvSpPr>
        <p:spPr>
          <a:xfrm>
            <a:off x="904875" y="131025"/>
            <a:ext cx="7726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Centralized</a:t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189275" y="4863750"/>
            <a:ext cx="484200" cy="18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5"/>
          <p:cNvSpPr/>
          <p:nvPr/>
        </p:nvSpPr>
        <p:spPr>
          <a:xfrm>
            <a:off x="257875" y="4954025"/>
            <a:ext cx="47700" cy="53400"/>
          </a:xfrm>
          <a:prstGeom prst="rect">
            <a:avLst/>
          </a:prstGeom>
          <a:solidFill>
            <a:srgbClr val="E30613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5"/>
          <p:cNvSpPr txBox="1">
            <a:spLocks noGrp="1"/>
          </p:cNvSpPr>
          <p:nvPr>
            <p:ph type="dt" idx="10"/>
          </p:nvPr>
        </p:nvSpPr>
        <p:spPr>
          <a:xfrm rot="-5400000">
            <a:off x="-1282325" y="3259200"/>
            <a:ext cx="31281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/>
              <a:t>ENG-466: DISTRIBUTED INTELLIGENT SYSTEM</a:t>
            </a:r>
            <a:endParaRPr/>
          </a:p>
        </p:txBody>
      </p:sp>
      <p:sp>
        <p:nvSpPr>
          <p:cNvPr id="286" name="Google Shape;286;p35"/>
          <p:cNvSpPr txBox="1">
            <a:spLocks noGrp="1"/>
          </p:cNvSpPr>
          <p:nvPr>
            <p:ph type="ftr" idx="11"/>
          </p:nvPr>
        </p:nvSpPr>
        <p:spPr>
          <a:xfrm rot="-5400000">
            <a:off x="8538425" y="516800"/>
            <a:ext cx="7095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/>
              <a:t>Groupe 8</a:t>
            </a:r>
            <a:endParaRPr/>
          </a:p>
        </p:txBody>
      </p:sp>
      <p:grpSp>
        <p:nvGrpSpPr>
          <p:cNvPr id="287" name="Google Shape;287;p35"/>
          <p:cNvGrpSpPr/>
          <p:nvPr/>
        </p:nvGrpSpPr>
        <p:grpSpPr>
          <a:xfrm>
            <a:off x="3030196" y="4778088"/>
            <a:ext cx="4323505" cy="461713"/>
            <a:chOff x="3422859" y="4849613"/>
            <a:chExt cx="4323505" cy="461713"/>
          </a:xfrm>
        </p:grpSpPr>
        <p:sp>
          <p:nvSpPr>
            <p:cNvPr id="288" name="Google Shape;288;p35"/>
            <p:cNvSpPr txBox="1"/>
            <p:nvPr/>
          </p:nvSpPr>
          <p:spPr>
            <a:xfrm>
              <a:off x="3422859" y="4850813"/>
              <a:ext cx="159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 b="1">
                  <a:solidFill>
                    <a:schemeClr val="accent1"/>
                  </a:solidFill>
                </a:rPr>
                <a:t>Centralized</a:t>
              </a:r>
              <a:endParaRPr sz="900" b="1" i="0" u="none" strike="noStrike" cap="none">
                <a:solidFill>
                  <a:schemeClr val="accent1"/>
                </a:solidFill>
              </a:endParaRPr>
            </a:p>
          </p:txBody>
        </p:sp>
        <p:sp>
          <p:nvSpPr>
            <p:cNvPr id="289" name="Google Shape;289;p35"/>
            <p:cNvSpPr txBox="1"/>
            <p:nvPr/>
          </p:nvSpPr>
          <p:spPr>
            <a:xfrm>
              <a:off x="4790004" y="4849613"/>
              <a:ext cx="159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/>
                <a:t>Distributed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5"/>
            <p:cNvSpPr txBox="1"/>
            <p:nvPr/>
          </p:nvSpPr>
          <p:spPr>
            <a:xfrm>
              <a:off x="6147063" y="4849626"/>
              <a:ext cx="1599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/>
                <a:t>Conclusion</a:t>
              </a:r>
              <a:endParaRPr sz="90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/>
            </a:p>
          </p:txBody>
        </p:sp>
      </p:grpSp>
      <p:sp>
        <p:nvSpPr>
          <p:cNvPr id="291" name="Google Shape;291;p35"/>
          <p:cNvSpPr txBox="1"/>
          <p:nvPr/>
        </p:nvSpPr>
        <p:spPr>
          <a:xfrm>
            <a:off x="1790300" y="4778100"/>
            <a:ext cx="1599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solidFill>
                  <a:schemeClr val="dk1"/>
                </a:solidFill>
              </a:rPr>
              <a:t>Introduction</a:t>
            </a:r>
            <a:endParaRPr sz="900"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292" name="Google Shape;2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713" y="530576"/>
            <a:ext cx="4111924" cy="261184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3" name="Google Shape;293;p35"/>
          <p:cNvGraphicFramePr/>
          <p:nvPr/>
        </p:nvGraphicFramePr>
        <p:xfrm>
          <a:off x="543575" y="3307775"/>
          <a:ext cx="5088800" cy="1188630"/>
        </p:xfrm>
        <a:graphic>
          <a:graphicData uri="http://schemas.openxmlformats.org/drawingml/2006/table">
            <a:tbl>
              <a:tblPr>
                <a:noFill/>
                <a:tableStyleId>{55F6B8A1-F23D-4BBF-AA90-9E65400693D2}</a:tableStyleId>
              </a:tblPr>
              <a:tblGrid>
                <a:gridCol w="110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595959"/>
                          </a:solidFill>
                        </a:rPr>
                        <a:t>Collision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595959"/>
                          </a:solidFill>
                        </a:rPr>
                        <a:t>Event Handled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595959"/>
                          </a:solidFill>
                        </a:rPr>
                        <a:t>Activation Time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595959"/>
                          </a:solidFill>
                        </a:rPr>
                        <a:t>Mean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595959"/>
                          </a:solidFill>
                        </a:rPr>
                        <a:t>7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595959"/>
                          </a:solidFill>
                        </a:rPr>
                        <a:t>88.8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595959"/>
                          </a:solidFill>
                        </a:rPr>
                        <a:t>55.53 %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595959"/>
                          </a:solidFill>
                        </a:rPr>
                        <a:t>Std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595959"/>
                          </a:solidFill>
                        </a:rPr>
                        <a:t>2.45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595959"/>
                          </a:solidFill>
                        </a:rPr>
                        <a:t>13.54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595959"/>
                          </a:solidFill>
                        </a:rPr>
                        <a:t>4.36   %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94" name="Google Shape;294;p35" title="Graphiqu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090" y="3255987"/>
            <a:ext cx="2627016" cy="1624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5" title="Centralized.webm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4225" y="960525"/>
            <a:ext cx="3658442" cy="219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  <p:sp>
        <p:nvSpPr>
          <p:cNvPr id="301" name="Google Shape;301;p36"/>
          <p:cNvSpPr txBox="1">
            <a:spLocks noGrp="1"/>
          </p:cNvSpPr>
          <p:nvPr>
            <p:ph type="title"/>
          </p:nvPr>
        </p:nvSpPr>
        <p:spPr>
          <a:xfrm>
            <a:off x="904875" y="131025"/>
            <a:ext cx="77265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Centralized multi step planning</a:t>
            </a:r>
            <a:endParaRPr/>
          </a:p>
        </p:txBody>
      </p:sp>
      <p:sp>
        <p:nvSpPr>
          <p:cNvPr id="302" name="Google Shape;302;p36"/>
          <p:cNvSpPr/>
          <p:nvPr/>
        </p:nvSpPr>
        <p:spPr>
          <a:xfrm>
            <a:off x="189275" y="4863750"/>
            <a:ext cx="484200" cy="18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6"/>
          <p:cNvSpPr/>
          <p:nvPr/>
        </p:nvSpPr>
        <p:spPr>
          <a:xfrm>
            <a:off x="257875" y="4954025"/>
            <a:ext cx="47700" cy="53400"/>
          </a:xfrm>
          <a:prstGeom prst="rect">
            <a:avLst/>
          </a:prstGeom>
          <a:solidFill>
            <a:srgbClr val="E30613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6"/>
          <p:cNvSpPr txBox="1">
            <a:spLocks noGrp="1"/>
          </p:cNvSpPr>
          <p:nvPr>
            <p:ph type="dt" idx="10"/>
          </p:nvPr>
        </p:nvSpPr>
        <p:spPr>
          <a:xfrm rot="-5400000">
            <a:off x="-1282325" y="3259200"/>
            <a:ext cx="31281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/>
              <a:t>ENG-466: DISTRIBUTED INTELLIGENT SYSTEM</a:t>
            </a:r>
            <a:endParaRPr/>
          </a:p>
        </p:txBody>
      </p:sp>
      <p:sp>
        <p:nvSpPr>
          <p:cNvPr id="305" name="Google Shape;305;p36"/>
          <p:cNvSpPr txBox="1">
            <a:spLocks noGrp="1"/>
          </p:cNvSpPr>
          <p:nvPr>
            <p:ph type="ftr" idx="11"/>
          </p:nvPr>
        </p:nvSpPr>
        <p:spPr>
          <a:xfrm rot="-5400000">
            <a:off x="8538425" y="516800"/>
            <a:ext cx="7095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/>
              <a:t>Groupe 8</a:t>
            </a:r>
            <a:endParaRPr/>
          </a:p>
        </p:txBody>
      </p:sp>
      <p:grpSp>
        <p:nvGrpSpPr>
          <p:cNvPr id="306" name="Google Shape;306;p36"/>
          <p:cNvGrpSpPr/>
          <p:nvPr/>
        </p:nvGrpSpPr>
        <p:grpSpPr>
          <a:xfrm>
            <a:off x="3030196" y="4778088"/>
            <a:ext cx="4323505" cy="461713"/>
            <a:chOff x="3422859" y="4849613"/>
            <a:chExt cx="4323505" cy="461713"/>
          </a:xfrm>
        </p:grpSpPr>
        <p:sp>
          <p:nvSpPr>
            <p:cNvPr id="307" name="Google Shape;307;p36"/>
            <p:cNvSpPr txBox="1"/>
            <p:nvPr/>
          </p:nvSpPr>
          <p:spPr>
            <a:xfrm>
              <a:off x="3422859" y="4850813"/>
              <a:ext cx="159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 b="1">
                  <a:solidFill>
                    <a:schemeClr val="accent1"/>
                  </a:solidFill>
                </a:rPr>
                <a:t>Centralized</a:t>
              </a:r>
              <a:endParaRPr sz="900" b="1" i="0" u="none" strike="noStrike" cap="none">
                <a:solidFill>
                  <a:schemeClr val="accent1"/>
                </a:solidFill>
              </a:endParaRPr>
            </a:p>
          </p:txBody>
        </p:sp>
        <p:sp>
          <p:nvSpPr>
            <p:cNvPr id="308" name="Google Shape;308;p36"/>
            <p:cNvSpPr txBox="1"/>
            <p:nvPr/>
          </p:nvSpPr>
          <p:spPr>
            <a:xfrm>
              <a:off x="4790004" y="4849613"/>
              <a:ext cx="159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/>
                <a:t>Distributed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6"/>
            <p:cNvSpPr txBox="1"/>
            <p:nvPr/>
          </p:nvSpPr>
          <p:spPr>
            <a:xfrm>
              <a:off x="6147063" y="4849626"/>
              <a:ext cx="1599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/>
                <a:t>Conclusion</a:t>
              </a:r>
              <a:endParaRPr sz="90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/>
            </a:p>
          </p:txBody>
        </p:sp>
      </p:grpSp>
      <p:sp>
        <p:nvSpPr>
          <p:cNvPr id="310" name="Google Shape;310;p36"/>
          <p:cNvSpPr txBox="1"/>
          <p:nvPr/>
        </p:nvSpPr>
        <p:spPr>
          <a:xfrm>
            <a:off x="1790300" y="4778100"/>
            <a:ext cx="1599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solidFill>
                  <a:schemeClr val="dk1"/>
                </a:solidFill>
              </a:rPr>
              <a:t>Introduction</a:t>
            </a:r>
            <a:endParaRPr sz="9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311" name="Google Shape;311;p36"/>
          <p:cNvSpPr txBox="1"/>
          <p:nvPr/>
        </p:nvSpPr>
        <p:spPr>
          <a:xfrm>
            <a:off x="1132925" y="777875"/>
            <a:ext cx="159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dk1"/>
                </a:solidFill>
              </a:rPr>
              <a:t>Supervisor</a:t>
            </a:r>
            <a:endParaRPr sz="1800" u="sng">
              <a:solidFill>
                <a:schemeClr val="dk1"/>
              </a:solidFill>
            </a:endParaRPr>
          </a:p>
        </p:txBody>
      </p:sp>
      <p:sp>
        <p:nvSpPr>
          <p:cNvPr id="312" name="Google Shape;312;p36"/>
          <p:cNvSpPr txBox="1"/>
          <p:nvPr/>
        </p:nvSpPr>
        <p:spPr>
          <a:xfrm>
            <a:off x="6416550" y="777875"/>
            <a:ext cx="159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dk1"/>
                </a:solidFill>
              </a:rPr>
              <a:t>Robots</a:t>
            </a:r>
            <a:endParaRPr sz="1800" u="sng">
              <a:solidFill>
                <a:schemeClr val="dk1"/>
              </a:solidFill>
            </a:endParaRPr>
          </a:p>
        </p:txBody>
      </p:sp>
      <p:sp>
        <p:nvSpPr>
          <p:cNvPr id="313" name="Google Shape;313;p36"/>
          <p:cNvSpPr/>
          <p:nvPr/>
        </p:nvSpPr>
        <p:spPr>
          <a:xfrm>
            <a:off x="1033925" y="1529950"/>
            <a:ext cx="1797300" cy="7095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Create bundles of 3 tasks</a:t>
            </a:r>
            <a:endParaRPr sz="1100"/>
          </a:p>
        </p:txBody>
      </p:sp>
      <p:sp>
        <p:nvSpPr>
          <p:cNvPr id="314" name="Google Shape;314;p36"/>
          <p:cNvSpPr/>
          <p:nvPr/>
        </p:nvSpPr>
        <p:spPr>
          <a:xfrm>
            <a:off x="6312775" y="1529938"/>
            <a:ext cx="1797300" cy="7095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Compute all the possible arrangements </a:t>
            </a:r>
            <a:endParaRPr sz="1100"/>
          </a:p>
        </p:txBody>
      </p:sp>
      <p:sp>
        <p:nvSpPr>
          <p:cNvPr id="315" name="Google Shape;315;p36"/>
          <p:cNvSpPr txBox="1"/>
          <p:nvPr/>
        </p:nvSpPr>
        <p:spPr>
          <a:xfrm>
            <a:off x="3030200" y="1499775"/>
            <a:ext cx="2731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Announce the bundle to all robots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16" name="Google Shape;316;p36"/>
          <p:cNvSpPr/>
          <p:nvPr/>
        </p:nvSpPr>
        <p:spPr>
          <a:xfrm>
            <a:off x="6317550" y="2726850"/>
            <a:ext cx="1797300" cy="7095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Keep the best one</a:t>
            </a:r>
            <a:endParaRPr sz="1100"/>
          </a:p>
        </p:txBody>
      </p:sp>
      <p:sp>
        <p:nvSpPr>
          <p:cNvPr id="317" name="Google Shape;317;p36"/>
          <p:cNvSpPr/>
          <p:nvPr/>
        </p:nvSpPr>
        <p:spPr>
          <a:xfrm>
            <a:off x="1029150" y="2726850"/>
            <a:ext cx="1797300" cy="7095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Assign the bundle to the best bidder</a:t>
            </a:r>
            <a:endParaRPr sz="1000"/>
          </a:p>
        </p:txBody>
      </p:sp>
      <p:sp>
        <p:nvSpPr>
          <p:cNvPr id="318" name="Google Shape;318;p36"/>
          <p:cNvSpPr txBox="1"/>
          <p:nvPr/>
        </p:nvSpPr>
        <p:spPr>
          <a:xfrm>
            <a:off x="3030200" y="2675275"/>
            <a:ext cx="2731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Bid on the bundle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19" name="Google Shape;319;p36"/>
          <p:cNvSpPr/>
          <p:nvPr/>
        </p:nvSpPr>
        <p:spPr>
          <a:xfrm>
            <a:off x="6317550" y="3850778"/>
            <a:ext cx="1797300" cy="7095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Do all the assigned tasks</a:t>
            </a:r>
            <a:endParaRPr sz="1100"/>
          </a:p>
        </p:txBody>
      </p:sp>
      <p:sp>
        <p:nvSpPr>
          <p:cNvPr id="320" name="Google Shape;320;p36"/>
          <p:cNvSpPr txBox="1"/>
          <p:nvPr/>
        </p:nvSpPr>
        <p:spPr>
          <a:xfrm>
            <a:off x="3030200" y="3850750"/>
            <a:ext cx="2731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Send the task in the best order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321" name="Google Shape;321;p36"/>
          <p:cNvCxnSpPr>
            <a:stCxn id="314" idx="2"/>
            <a:endCxn id="316" idx="0"/>
          </p:cNvCxnSpPr>
          <p:nvPr/>
        </p:nvCxnSpPr>
        <p:spPr>
          <a:xfrm>
            <a:off x="7211425" y="2239438"/>
            <a:ext cx="4800" cy="487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" name="Google Shape;322;p36"/>
          <p:cNvCxnSpPr>
            <a:stCxn id="313" idx="3"/>
            <a:endCxn id="314" idx="1"/>
          </p:cNvCxnSpPr>
          <p:nvPr/>
        </p:nvCxnSpPr>
        <p:spPr>
          <a:xfrm>
            <a:off x="2831225" y="1884700"/>
            <a:ext cx="3481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3" name="Google Shape;323;p36"/>
          <p:cNvCxnSpPr>
            <a:stCxn id="316" idx="1"/>
            <a:endCxn id="317" idx="3"/>
          </p:cNvCxnSpPr>
          <p:nvPr/>
        </p:nvCxnSpPr>
        <p:spPr>
          <a:xfrm rot="10800000">
            <a:off x="2826450" y="3081600"/>
            <a:ext cx="3491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4" name="Google Shape;324;p36"/>
          <p:cNvCxnSpPr>
            <a:stCxn id="317" idx="1"/>
            <a:endCxn id="313" idx="1"/>
          </p:cNvCxnSpPr>
          <p:nvPr/>
        </p:nvCxnSpPr>
        <p:spPr>
          <a:xfrm rot="10800000" flipH="1">
            <a:off x="1029150" y="1884600"/>
            <a:ext cx="4800" cy="1197000"/>
          </a:xfrm>
          <a:prstGeom prst="bentConnector3">
            <a:avLst>
              <a:gd name="adj1" fmla="val -8147396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36"/>
          <p:cNvCxnSpPr>
            <a:stCxn id="317" idx="2"/>
            <a:endCxn id="319" idx="1"/>
          </p:cNvCxnSpPr>
          <p:nvPr/>
        </p:nvCxnSpPr>
        <p:spPr>
          <a:xfrm rot="-5400000" flipH="1">
            <a:off x="3738150" y="1626000"/>
            <a:ext cx="769200" cy="43899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7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  <p:sp>
        <p:nvSpPr>
          <p:cNvPr id="331" name="Google Shape;331;p37"/>
          <p:cNvSpPr txBox="1">
            <a:spLocks noGrp="1"/>
          </p:cNvSpPr>
          <p:nvPr>
            <p:ph type="title"/>
          </p:nvPr>
        </p:nvSpPr>
        <p:spPr>
          <a:xfrm>
            <a:off x="904875" y="131025"/>
            <a:ext cx="77265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Centralized multi step planning</a:t>
            </a:r>
            <a:endParaRPr/>
          </a:p>
        </p:txBody>
      </p:sp>
      <p:sp>
        <p:nvSpPr>
          <p:cNvPr id="332" name="Google Shape;332;p37"/>
          <p:cNvSpPr/>
          <p:nvPr/>
        </p:nvSpPr>
        <p:spPr>
          <a:xfrm>
            <a:off x="189275" y="4863750"/>
            <a:ext cx="484200" cy="18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7"/>
          <p:cNvSpPr/>
          <p:nvPr/>
        </p:nvSpPr>
        <p:spPr>
          <a:xfrm>
            <a:off x="257875" y="4954025"/>
            <a:ext cx="47700" cy="53400"/>
          </a:xfrm>
          <a:prstGeom prst="rect">
            <a:avLst/>
          </a:prstGeom>
          <a:solidFill>
            <a:srgbClr val="E30613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7"/>
          <p:cNvSpPr txBox="1">
            <a:spLocks noGrp="1"/>
          </p:cNvSpPr>
          <p:nvPr>
            <p:ph type="dt" idx="10"/>
          </p:nvPr>
        </p:nvSpPr>
        <p:spPr>
          <a:xfrm rot="-5400000">
            <a:off x="-1282325" y="3259200"/>
            <a:ext cx="31281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/>
              <a:t>ENG-466: DISTRIBUTED INTELLIGENT SYSTEM</a:t>
            </a:r>
            <a:endParaRPr/>
          </a:p>
        </p:txBody>
      </p:sp>
      <p:sp>
        <p:nvSpPr>
          <p:cNvPr id="335" name="Google Shape;335;p37"/>
          <p:cNvSpPr txBox="1">
            <a:spLocks noGrp="1"/>
          </p:cNvSpPr>
          <p:nvPr>
            <p:ph type="ftr" idx="11"/>
          </p:nvPr>
        </p:nvSpPr>
        <p:spPr>
          <a:xfrm rot="-5400000">
            <a:off x="8538425" y="516800"/>
            <a:ext cx="7095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/>
              <a:t>Groupe 8</a:t>
            </a:r>
            <a:endParaRPr/>
          </a:p>
        </p:txBody>
      </p:sp>
      <p:grpSp>
        <p:nvGrpSpPr>
          <p:cNvPr id="336" name="Google Shape;336;p37"/>
          <p:cNvGrpSpPr/>
          <p:nvPr/>
        </p:nvGrpSpPr>
        <p:grpSpPr>
          <a:xfrm>
            <a:off x="3030196" y="4778088"/>
            <a:ext cx="4323505" cy="461713"/>
            <a:chOff x="3422859" y="4849613"/>
            <a:chExt cx="4323505" cy="461713"/>
          </a:xfrm>
        </p:grpSpPr>
        <p:sp>
          <p:nvSpPr>
            <p:cNvPr id="337" name="Google Shape;337;p37"/>
            <p:cNvSpPr txBox="1"/>
            <p:nvPr/>
          </p:nvSpPr>
          <p:spPr>
            <a:xfrm>
              <a:off x="3422859" y="4850813"/>
              <a:ext cx="159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 b="1">
                  <a:solidFill>
                    <a:schemeClr val="accent1"/>
                  </a:solidFill>
                </a:rPr>
                <a:t>Centralized</a:t>
              </a:r>
              <a:endParaRPr sz="900" b="1" i="0" u="none" strike="noStrike" cap="none">
                <a:solidFill>
                  <a:schemeClr val="accent1"/>
                </a:solidFill>
              </a:endParaRPr>
            </a:p>
          </p:txBody>
        </p:sp>
        <p:sp>
          <p:nvSpPr>
            <p:cNvPr id="338" name="Google Shape;338;p37"/>
            <p:cNvSpPr txBox="1"/>
            <p:nvPr/>
          </p:nvSpPr>
          <p:spPr>
            <a:xfrm>
              <a:off x="4790004" y="4849613"/>
              <a:ext cx="159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/>
                <a:t>Distributed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7"/>
            <p:cNvSpPr txBox="1"/>
            <p:nvPr/>
          </p:nvSpPr>
          <p:spPr>
            <a:xfrm>
              <a:off x="6147063" y="4849626"/>
              <a:ext cx="1599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/>
                <a:t>Conclusion</a:t>
              </a:r>
              <a:endParaRPr sz="90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/>
            </a:p>
          </p:txBody>
        </p:sp>
      </p:grpSp>
      <p:sp>
        <p:nvSpPr>
          <p:cNvPr id="340" name="Google Shape;340;p37"/>
          <p:cNvSpPr txBox="1"/>
          <p:nvPr/>
        </p:nvSpPr>
        <p:spPr>
          <a:xfrm>
            <a:off x="1790300" y="4778100"/>
            <a:ext cx="1599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solidFill>
                  <a:schemeClr val="dk1"/>
                </a:solidFill>
              </a:rPr>
              <a:t>Introduction</a:t>
            </a:r>
            <a:endParaRPr sz="900" i="0" u="none" strike="noStrike" cap="none">
              <a:solidFill>
                <a:schemeClr val="dk1"/>
              </a:solidFill>
            </a:endParaRPr>
          </a:p>
        </p:txBody>
      </p:sp>
      <p:graphicFrame>
        <p:nvGraphicFramePr>
          <p:cNvPr id="341" name="Google Shape;341;p37"/>
          <p:cNvGraphicFramePr/>
          <p:nvPr/>
        </p:nvGraphicFramePr>
        <p:xfrm>
          <a:off x="2027600" y="3307775"/>
          <a:ext cx="5088800" cy="1188630"/>
        </p:xfrm>
        <a:graphic>
          <a:graphicData uri="http://schemas.openxmlformats.org/drawingml/2006/table">
            <a:tbl>
              <a:tblPr>
                <a:noFill/>
                <a:tableStyleId>{55F6B8A1-F23D-4BBF-AA90-9E65400693D2}</a:tableStyleId>
              </a:tblPr>
              <a:tblGrid>
                <a:gridCol w="110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595959"/>
                          </a:solidFill>
                        </a:rPr>
                        <a:t>Collision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595959"/>
                          </a:solidFill>
                        </a:rPr>
                        <a:t>Event Handled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595959"/>
                          </a:solidFill>
                        </a:rPr>
                        <a:t>Activation Time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595959"/>
                          </a:solidFill>
                        </a:rPr>
                        <a:t>Mean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595959"/>
                          </a:solidFill>
                        </a:rPr>
                        <a:t>13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595959"/>
                          </a:solidFill>
                        </a:rPr>
                        <a:t>60.8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595959"/>
                          </a:solidFill>
                        </a:rPr>
                        <a:t>63.43 %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595959"/>
                          </a:solidFill>
                        </a:rPr>
                        <a:t>Std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595959"/>
                          </a:solidFill>
                        </a:rPr>
                        <a:t>2.73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595959"/>
                          </a:solidFill>
                        </a:rPr>
                        <a:t>7.05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595959"/>
                          </a:solidFill>
                        </a:rPr>
                        <a:t>3.67   %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42" name="Google Shape;3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409" y="771188"/>
            <a:ext cx="3763967" cy="239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7" title="Centralized_bundle.webm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225" y="777875"/>
            <a:ext cx="3842767" cy="2377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  <p:sp>
        <p:nvSpPr>
          <p:cNvPr id="349" name="Google Shape;349;p38"/>
          <p:cNvSpPr txBox="1">
            <a:spLocks noGrp="1"/>
          </p:cNvSpPr>
          <p:nvPr>
            <p:ph type="title"/>
          </p:nvPr>
        </p:nvSpPr>
        <p:spPr>
          <a:xfrm>
            <a:off x="904875" y="131025"/>
            <a:ext cx="77265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Distributed</a:t>
            </a:r>
            <a:endParaRPr/>
          </a:p>
        </p:txBody>
      </p:sp>
      <p:sp>
        <p:nvSpPr>
          <p:cNvPr id="350" name="Google Shape;350;p38"/>
          <p:cNvSpPr txBox="1"/>
          <p:nvPr/>
        </p:nvSpPr>
        <p:spPr>
          <a:xfrm>
            <a:off x="1079900" y="980475"/>
            <a:ext cx="5032500" cy="9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700">
              <a:solidFill>
                <a:srgbClr val="595959"/>
              </a:solidFill>
            </a:endParaRPr>
          </a:p>
        </p:txBody>
      </p:sp>
      <p:sp>
        <p:nvSpPr>
          <p:cNvPr id="351" name="Google Shape;351;p38"/>
          <p:cNvSpPr/>
          <p:nvPr/>
        </p:nvSpPr>
        <p:spPr>
          <a:xfrm>
            <a:off x="189275" y="4863750"/>
            <a:ext cx="484200" cy="18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8"/>
          <p:cNvSpPr/>
          <p:nvPr/>
        </p:nvSpPr>
        <p:spPr>
          <a:xfrm>
            <a:off x="257875" y="4954025"/>
            <a:ext cx="47700" cy="53400"/>
          </a:xfrm>
          <a:prstGeom prst="rect">
            <a:avLst/>
          </a:prstGeom>
          <a:solidFill>
            <a:srgbClr val="E30613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8"/>
          <p:cNvSpPr txBox="1">
            <a:spLocks noGrp="1"/>
          </p:cNvSpPr>
          <p:nvPr>
            <p:ph type="dt" idx="10"/>
          </p:nvPr>
        </p:nvSpPr>
        <p:spPr>
          <a:xfrm rot="-5400000">
            <a:off x="-1282325" y="3259200"/>
            <a:ext cx="31281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/>
              <a:t>ENG-466: DISTRIBUTED INTELLIGENT SYSTEM</a:t>
            </a:r>
            <a:endParaRPr/>
          </a:p>
        </p:txBody>
      </p:sp>
      <p:sp>
        <p:nvSpPr>
          <p:cNvPr id="354" name="Google Shape;354;p38"/>
          <p:cNvSpPr txBox="1">
            <a:spLocks noGrp="1"/>
          </p:cNvSpPr>
          <p:nvPr>
            <p:ph type="ftr" idx="11"/>
          </p:nvPr>
        </p:nvSpPr>
        <p:spPr>
          <a:xfrm rot="-5400000">
            <a:off x="8538425" y="516800"/>
            <a:ext cx="7095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/>
              <a:t>Groupe 8</a:t>
            </a:r>
            <a:endParaRPr/>
          </a:p>
        </p:txBody>
      </p:sp>
      <p:grpSp>
        <p:nvGrpSpPr>
          <p:cNvPr id="355" name="Google Shape;355;p38"/>
          <p:cNvGrpSpPr/>
          <p:nvPr/>
        </p:nvGrpSpPr>
        <p:grpSpPr>
          <a:xfrm>
            <a:off x="3030196" y="4778088"/>
            <a:ext cx="4323505" cy="461713"/>
            <a:chOff x="3422859" y="4849613"/>
            <a:chExt cx="4323505" cy="461713"/>
          </a:xfrm>
        </p:grpSpPr>
        <p:sp>
          <p:nvSpPr>
            <p:cNvPr id="356" name="Google Shape;356;p38"/>
            <p:cNvSpPr txBox="1"/>
            <p:nvPr/>
          </p:nvSpPr>
          <p:spPr>
            <a:xfrm>
              <a:off x="3422859" y="4850813"/>
              <a:ext cx="159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>
                  <a:solidFill>
                    <a:schemeClr val="dk1"/>
                  </a:solidFill>
                </a:rPr>
                <a:t>Centralized</a:t>
              </a:r>
              <a:endParaRPr sz="9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357" name="Google Shape;357;p38"/>
            <p:cNvSpPr txBox="1"/>
            <p:nvPr/>
          </p:nvSpPr>
          <p:spPr>
            <a:xfrm>
              <a:off x="4790004" y="4849613"/>
              <a:ext cx="1599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 b="1">
                  <a:solidFill>
                    <a:schemeClr val="accent1"/>
                  </a:solidFill>
                </a:rPr>
                <a:t>Distributed</a:t>
              </a:r>
              <a:endParaRPr sz="900" b="1" i="0" u="none" strike="noStrike" cap="none">
                <a:solidFill>
                  <a:schemeClr val="accent1"/>
                </a:solidFill>
              </a:endParaRPr>
            </a:p>
          </p:txBody>
        </p:sp>
        <p:sp>
          <p:nvSpPr>
            <p:cNvPr id="358" name="Google Shape;358;p38"/>
            <p:cNvSpPr txBox="1"/>
            <p:nvPr/>
          </p:nvSpPr>
          <p:spPr>
            <a:xfrm>
              <a:off x="6147063" y="4849626"/>
              <a:ext cx="1599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/>
                <a:t>Conclusion</a:t>
              </a:r>
              <a:endParaRPr sz="90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/>
            </a:p>
          </p:txBody>
        </p:sp>
      </p:grpSp>
      <p:sp>
        <p:nvSpPr>
          <p:cNvPr id="359" name="Google Shape;359;p38"/>
          <p:cNvSpPr txBox="1"/>
          <p:nvPr/>
        </p:nvSpPr>
        <p:spPr>
          <a:xfrm>
            <a:off x="1790300" y="4778100"/>
            <a:ext cx="1599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solidFill>
                  <a:schemeClr val="dk1"/>
                </a:solidFill>
              </a:rPr>
              <a:t>Introduction</a:t>
            </a:r>
            <a:endParaRPr sz="9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360" name="Google Shape;360;p38"/>
          <p:cNvSpPr txBox="1"/>
          <p:nvPr/>
        </p:nvSpPr>
        <p:spPr>
          <a:xfrm>
            <a:off x="1128150" y="777875"/>
            <a:ext cx="159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dk1"/>
                </a:solidFill>
              </a:rPr>
              <a:t>Supervisor</a:t>
            </a:r>
            <a:endParaRPr sz="1800" u="sng">
              <a:solidFill>
                <a:schemeClr val="dk1"/>
              </a:solidFill>
            </a:endParaRPr>
          </a:p>
        </p:txBody>
      </p:sp>
      <p:sp>
        <p:nvSpPr>
          <p:cNvPr id="361" name="Google Shape;361;p38"/>
          <p:cNvSpPr txBox="1"/>
          <p:nvPr/>
        </p:nvSpPr>
        <p:spPr>
          <a:xfrm>
            <a:off x="6416550" y="777875"/>
            <a:ext cx="159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dk1"/>
                </a:solidFill>
              </a:rPr>
              <a:t>Robots</a:t>
            </a:r>
            <a:endParaRPr sz="1800" u="sng">
              <a:solidFill>
                <a:schemeClr val="dk1"/>
              </a:solidFill>
            </a:endParaRPr>
          </a:p>
        </p:txBody>
      </p:sp>
      <p:sp>
        <p:nvSpPr>
          <p:cNvPr id="362" name="Google Shape;362;p38"/>
          <p:cNvSpPr/>
          <p:nvPr/>
        </p:nvSpPr>
        <p:spPr>
          <a:xfrm>
            <a:off x="1313325" y="2328425"/>
            <a:ext cx="1797300" cy="7095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Create new task</a:t>
            </a:r>
            <a:endParaRPr sz="1000"/>
          </a:p>
        </p:txBody>
      </p:sp>
      <p:cxnSp>
        <p:nvCxnSpPr>
          <p:cNvPr id="363" name="Google Shape;363;p38"/>
          <p:cNvCxnSpPr>
            <a:stCxn id="362" idx="0"/>
            <a:endCxn id="364" idx="0"/>
          </p:cNvCxnSpPr>
          <p:nvPr/>
        </p:nvCxnSpPr>
        <p:spPr>
          <a:xfrm rot="-5400000" flipH="1">
            <a:off x="4741275" y="-200875"/>
            <a:ext cx="600" cy="5059200"/>
          </a:xfrm>
          <a:prstGeom prst="bentConnector3">
            <a:avLst>
              <a:gd name="adj1" fmla="val -99162532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5" name="Google Shape;365;p38"/>
          <p:cNvSpPr txBox="1"/>
          <p:nvPr/>
        </p:nvSpPr>
        <p:spPr>
          <a:xfrm>
            <a:off x="765225" y="1418625"/>
            <a:ext cx="1875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Send new task info to every robot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66" name="Google Shape;366;p38"/>
          <p:cNvSpPr/>
          <p:nvPr/>
        </p:nvSpPr>
        <p:spPr>
          <a:xfrm>
            <a:off x="3842925" y="3602950"/>
            <a:ext cx="1797300" cy="693000"/>
          </a:xfrm>
          <a:prstGeom prst="diamond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Task finished ?</a:t>
            </a:r>
            <a:endParaRPr sz="1200"/>
          </a:p>
        </p:txBody>
      </p:sp>
      <p:sp>
        <p:nvSpPr>
          <p:cNvPr id="367" name="Google Shape;367;p38"/>
          <p:cNvSpPr txBox="1"/>
          <p:nvPr/>
        </p:nvSpPr>
        <p:spPr>
          <a:xfrm>
            <a:off x="3164625" y="3602950"/>
            <a:ext cx="678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Yes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64" name="Google Shape;364;p38"/>
          <p:cNvSpPr/>
          <p:nvPr/>
        </p:nvSpPr>
        <p:spPr>
          <a:xfrm>
            <a:off x="6372400" y="2328425"/>
            <a:ext cx="1797300" cy="7095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Robot loop</a:t>
            </a:r>
            <a:endParaRPr sz="1000"/>
          </a:p>
        </p:txBody>
      </p:sp>
      <p:cxnSp>
        <p:nvCxnSpPr>
          <p:cNvPr id="368" name="Google Shape;368;p38"/>
          <p:cNvCxnSpPr>
            <a:stCxn id="364" idx="2"/>
            <a:endCxn id="366" idx="3"/>
          </p:cNvCxnSpPr>
          <p:nvPr/>
        </p:nvCxnSpPr>
        <p:spPr>
          <a:xfrm rot="5400000">
            <a:off x="5999950" y="2678225"/>
            <a:ext cx="911400" cy="16308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9" name="Google Shape;369;p38"/>
          <p:cNvCxnSpPr>
            <a:stCxn id="366" idx="1"/>
            <a:endCxn id="362" idx="2"/>
          </p:cNvCxnSpPr>
          <p:nvPr/>
        </p:nvCxnSpPr>
        <p:spPr>
          <a:xfrm rot="10800000">
            <a:off x="2211825" y="3038050"/>
            <a:ext cx="1631100" cy="9114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0" name="Google Shape;370;p38"/>
          <p:cNvCxnSpPr>
            <a:stCxn id="366" idx="0"/>
            <a:endCxn id="364" idx="0"/>
          </p:cNvCxnSpPr>
          <p:nvPr/>
        </p:nvCxnSpPr>
        <p:spPr>
          <a:xfrm rot="-5400000">
            <a:off x="5369175" y="1700950"/>
            <a:ext cx="1274400" cy="2529600"/>
          </a:xfrm>
          <a:prstGeom prst="bentConnector3">
            <a:avLst>
              <a:gd name="adj1" fmla="val 128113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1" name="Google Shape;371;p38"/>
          <p:cNvSpPr txBox="1"/>
          <p:nvPr/>
        </p:nvSpPr>
        <p:spPr>
          <a:xfrm>
            <a:off x="4141125" y="3284225"/>
            <a:ext cx="678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No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781</Words>
  <Application>Microsoft Office PowerPoint</Application>
  <PresentationFormat>Affichage à l'écran (16:9)</PresentationFormat>
  <Paragraphs>301</Paragraphs>
  <Slides>16</Slides>
  <Notes>16</Notes>
  <HiddenSlides>1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Noto Sans</vt:lpstr>
      <vt:lpstr>Libre Franklin</vt:lpstr>
      <vt:lpstr>Simple Light</vt:lpstr>
      <vt:lpstr>Thème Office</vt:lpstr>
      <vt:lpstr>Final Presentation  Task 4: Market-based task allocation with heterogeneous team of robots  </vt:lpstr>
      <vt:lpstr>Introduction : World and Scenario</vt:lpstr>
      <vt:lpstr>Market Based Algorithm </vt:lpstr>
      <vt:lpstr>Contribution</vt:lpstr>
      <vt:lpstr>Centralized</vt:lpstr>
      <vt:lpstr>Centralized</vt:lpstr>
      <vt:lpstr>Centralized multi step planning</vt:lpstr>
      <vt:lpstr>Centralized multi step planning</vt:lpstr>
      <vt:lpstr>Distributed</vt:lpstr>
      <vt:lpstr>Distributed</vt:lpstr>
      <vt:lpstr>Distributed </vt:lpstr>
      <vt:lpstr>Distributed multi step planning</vt:lpstr>
      <vt:lpstr>Distributed multi step planning</vt:lpstr>
      <vt:lpstr>Conclusion</vt:lpstr>
      <vt:lpstr>Thank you for your attention !</vt:lpstr>
      <vt:lpstr>Centralized multi step 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Jacques BÉNAND</cp:lastModifiedBy>
  <cp:revision>1</cp:revision>
  <dcterms:modified xsi:type="dcterms:W3CDTF">2024-12-16T20:44:01Z</dcterms:modified>
</cp:coreProperties>
</file>