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
      <p:font typeface="Kalam"/>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22" Type="http://schemas.openxmlformats.org/officeDocument/2006/relationships/font" Target="fonts/Kalam-regular.fntdata"/><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Kala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c434a895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c434a895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c434a895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c434a895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c434a895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c434a895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c434a895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c434a895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c434a895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c434a895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c434a895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c434a895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c434a895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c434a895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mumbailive.com/en/politics/marathi-language-is-compulsory-for-daily-government-work-in-maharashtra-otherwise-employees-will-lose-their-salary-hike-for-1-year-52090" TargetMode="External"/><Relationship Id="rId4" Type="http://schemas.openxmlformats.org/officeDocument/2006/relationships/hyperlink" Target="https://www.outlookindia.com/newsscroll/maha-mandates-marathi-use-in-central-offices-banks/120407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indicnlp.ai4bharat.org/samananta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file/d/1wxopxGf_Lg13CK_CqwSJEA8-_EKdcpRD/view" TargetMode="External"/><Relationship Id="rId4" Type="http://schemas.openxmlformats.org/officeDocument/2006/relationships/hyperlink" Target="https://indicnlp.ai4bharat.org/papers/arxiv2020_indicnlp_corpus.pdf" TargetMode="External"/><Relationship Id="rId5" Type="http://schemas.openxmlformats.org/officeDocument/2006/relationships/hyperlink" Target="https://d1wqtxts1xzle7.cloudfront.net/37095889/Hindi_And_Marathi_to_English_Machine_Transliteration_using_SVM-with-cover-page-v2.pdf?Expires=1630263083&amp;Signature=U7YHmw04Ocw8bKH~N-YZqqLocIbE1d-cf0p1xDelyyNg6MRey3YRPSPK2~pZiKwTOSVj1BuHadBq5s8UNhFJnIwjzBTXdXuoZK13NTj6f3mqx5htQEUFq4Dd-LRMeNIMK1ETyjIs7kshA2dOWd5KuCdtp0XdQBq2elr6owP8d-85my9MDkfUrIy6Q3a3wR~cNtJhBzdunAMvy25EVuVJNydtgIH5CzEXUaV053shXjFKysNqK7k3mEcp8IUjdymcwH~6aTGdkQs0jBdMyqz3fN1k0d~nlWKaQfFcei0tHoEt~gZCvQdEkGYQUMZb7zbLN0QQUCilqUkpa53b05eIdw__&amp;Key-Pair-Id=APKAJLOHF5GGSLRBV4ZA" TargetMode="External"/><Relationship Id="rId6" Type="http://schemas.openxmlformats.org/officeDocument/2006/relationships/hyperlink" Target="https://aclanthology.org/2020.wmt-1.49.pdf" TargetMode="External"/><Relationship Id="rId7" Type="http://schemas.openxmlformats.org/officeDocument/2006/relationships/hyperlink" Target="https://aclanthology.org/2020.wmt-1.50.pdf" TargetMode="External"/><Relationship Id="rId8" Type="http://schemas.openxmlformats.org/officeDocument/2006/relationships/hyperlink" Target="https://aclanthology.org/2020.wmt-1.44.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532425" y="405225"/>
            <a:ext cx="6331500" cy="1542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NLP PROJECT</a:t>
            </a:r>
            <a:endParaRPr/>
          </a:p>
          <a:p>
            <a:pPr indent="0" lvl="0" marL="0" rtl="0" algn="ctr">
              <a:spcBef>
                <a:spcPts val="0"/>
              </a:spcBef>
              <a:spcAft>
                <a:spcPts val="0"/>
              </a:spcAft>
              <a:buNone/>
            </a:pPr>
            <a:r>
              <a:rPr lang="en" sz="3322"/>
              <a:t>Group 18</a:t>
            </a:r>
            <a:endParaRPr sz="3322"/>
          </a:p>
        </p:txBody>
      </p:sp>
      <p:sp>
        <p:nvSpPr>
          <p:cNvPr id="73" name="Google Shape;73;p13"/>
          <p:cNvSpPr txBox="1"/>
          <p:nvPr>
            <p:ph idx="1" type="subTitle"/>
          </p:nvPr>
        </p:nvSpPr>
        <p:spPr>
          <a:xfrm>
            <a:off x="2586000" y="2861025"/>
            <a:ext cx="6331500" cy="174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u="sng"/>
              <a:t>Group Members </a:t>
            </a:r>
            <a:endParaRPr b="1" u="sng"/>
          </a:p>
          <a:p>
            <a:pPr indent="0" lvl="0" marL="0" rtl="0" algn="ctr">
              <a:spcBef>
                <a:spcPts val="0"/>
              </a:spcBef>
              <a:spcAft>
                <a:spcPts val="0"/>
              </a:spcAft>
              <a:buNone/>
            </a:pPr>
            <a:r>
              <a:rPr lang="en" sz="1500"/>
              <a:t>Dishant Tayade</a:t>
            </a:r>
            <a:endParaRPr sz="1500"/>
          </a:p>
          <a:p>
            <a:pPr indent="0" lvl="0" marL="0" rtl="0" algn="ctr">
              <a:spcBef>
                <a:spcPts val="0"/>
              </a:spcBef>
              <a:spcAft>
                <a:spcPts val="0"/>
              </a:spcAft>
              <a:buNone/>
            </a:pPr>
            <a:r>
              <a:rPr lang="en" sz="1500"/>
              <a:t>Happy Kumar</a:t>
            </a:r>
            <a:endParaRPr sz="1500"/>
          </a:p>
          <a:p>
            <a:pPr indent="0" lvl="0" marL="0" rtl="0" algn="ctr">
              <a:spcBef>
                <a:spcPts val="0"/>
              </a:spcBef>
              <a:spcAft>
                <a:spcPts val="0"/>
              </a:spcAft>
              <a:buNone/>
            </a:pPr>
            <a:r>
              <a:rPr lang="en" sz="1500"/>
              <a:t>Satyam Singh</a:t>
            </a:r>
            <a:endParaRPr sz="1500"/>
          </a:p>
          <a:p>
            <a:pPr indent="0" lvl="0" marL="0" rtl="0" algn="ctr">
              <a:spcBef>
                <a:spcPts val="0"/>
              </a:spcBef>
              <a:spcAft>
                <a:spcPts val="0"/>
              </a:spcAft>
              <a:buNone/>
            </a:pPr>
            <a:r>
              <a:rPr lang="en" sz="1500"/>
              <a:t>Raghav Garg</a:t>
            </a:r>
            <a:endParaRPr sz="1500"/>
          </a:p>
          <a:p>
            <a:pPr indent="0" lvl="0" marL="0" rtl="0" algn="ctr">
              <a:spcBef>
                <a:spcPts val="0"/>
              </a:spcBef>
              <a:spcAft>
                <a:spcPts val="0"/>
              </a:spcAft>
              <a:buNone/>
            </a:pPr>
            <a:r>
              <a:rPr lang="en" sz="1500"/>
              <a:t>Priyam Bajpai</a:t>
            </a:r>
            <a:r>
              <a:rPr lang="en"/>
              <a:t> </a:t>
            </a:r>
            <a:endParaRPr/>
          </a:p>
        </p:txBody>
      </p:sp>
      <p:sp>
        <p:nvSpPr>
          <p:cNvPr id="74" name="Google Shape;74;p13"/>
          <p:cNvSpPr txBox="1"/>
          <p:nvPr/>
        </p:nvSpPr>
        <p:spPr>
          <a:xfrm>
            <a:off x="2772725" y="2088525"/>
            <a:ext cx="55080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solidFill>
                  <a:schemeClr val="lt1"/>
                </a:solidFill>
                <a:latin typeface="Raleway"/>
                <a:ea typeface="Raleway"/>
                <a:cs typeface="Raleway"/>
                <a:sym typeface="Raleway"/>
              </a:rPr>
              <a:t>    Official </a:t>
            </a:r>
            <a:r>
              <a:rPr b="1" lang="en" sz="2700">
                <a:solidFill>
                  <a:schemeClr val="lt1"/>
                </a:solidFill>
                <a:highlight>
                  <a:schemeClr val="dk1"/>
                </a:highlight>
              </a:rPr>
              <a:t>बातमी</a:t>
            </a:r>
            <a:endParaRPr b="1" sz="3800">
              <a:solidFill>
                <a:schemeClr val="lt1"/>
              </a:solidFill>
              <a:highlight>
                <a:schemeClr val="dk1"/>
              </a:highlight>
              <a:latin typeface="Kalam"/>
              <a:ea typeface="Kalam"/>
              <a:cs typeface="Kalam"/>
              <a:sym typeface="Kala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80" name="Google Shape;80;p14"/>
          <p:cNvSpPr txBox="1"/>
          <p:nvPr>
            <p:ph idx="1" type="body"/>
          </p:nvPr>
        </p:nvSpPr>
        <p:spPr>
          <a:xfrm>
            <a:off x="300046" y="1595775"/>
            <a:ext cx="8431500" cy="3002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Indian Language policy states that the state government can run its daily work on three languages - Hindi, English or Any other constitutionally recognised scheduled language.</a:t>
            </a:r>
            <a:endParaRPr/>
          </a:p>
          <a:p>
            <a:pPr indent="0" lvl="0" marL="0" rtl="0" algn="l">
              <a:spcBef>
                <a:spcPts val="1200"/>
              </a:spcBef>
              <a:spcAft>
                <a:spcPts val="0"/>
              </a:spcAft>
              <a:buNone/>
            </a:pPr>
            <a:r>
              <a:rPr lang="en"/>
              <a:t>The state of Maharashtra is one such state, that covers its officially written documents in its regional language Marathi </a:t>
            </a:r>
            <a:r>
              <a:rPr lang="en"/>
              <a:t>, in contrast to the  other parts of the country, specially the Hindi belt ( 65% country population), where hindi and english are used. News source </a:t>
            </a:r>
            <a:r>
              <a:rPr lang="en" u="sng">
                <a:solidFill>
                  <a:schemeClr val="hlink"/>
                </a:solidFill>
                <a:hlinkClick r:id="rId3"/>
              </a:rPr>
              <a:t>here</a:t>
            </a:r>
            <a:r>
              <a:rPr lang="en"/>
              <a:t> and </a:t>
            </a:r>
            <a:r>
              <a:rPr lang="en" u="sng">
                <a:solidFill>
                  <a:schemeClr val="hlink"/>
                </a:solidFill>
                <a:hlinkClick r:id="rId4"/>
              </a:rPr>
              <a:t>here</a:t>
            </a:r>
            <a:r>
              <a:rPr lang="en"/>
              <a:t>.</a:t>
            </a:r>
            <a:endParaRPr/>
          </a:p>
          <a:p>
            <a:pPr indent="0" lvl="0" marL="0" rtl="0" algn="l">
              <a:spcBef>
                <a:spcPts val="1200"/>
              </a:spcBef>
              <a:spcAft>
                <a:spcPts val="1200"/>
              </a:spcAft>
              <a:buNone/>
            </a:pPr>
            <a:r>
              <a:rPr lang="en"/>
              <a:t>Moreover, Indic languages are often </a:t>
            </a:r>
            <a:r>
              <a:rPr lang="en"/>
              <a:t>underrepresented when it comes to language translation.</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50050" y="707225"/>
            <a:ext cx="8281800" cy="389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This requires conversion of the central government documents into the regional languages and vice versa </a:t>
            </a:r>
            <a:r>
              <a:rPr lang="en"/>
              <a:t>whenever the documents/news are exchanged. This work was done through manual translation uptill now. As an example, Tamil Nadu had employed around 1K translators to convert all the central government laws and codes into Tamil language.</a:t>
            </a:r>
            <a:endParaRPr/>
          </a:p>
          <a:p>
            <a:pPr indent="0" lvl="0" marL="0" rtl="0" algn="l">
              <a:spcBef>
                <a:spcPts val="1200"/>
              </a:spcBef>
              <a:spcAft>
                <a:spcPts val="0"/>
              </a:spcAft>
              <a:buNone/>
            </a:pPr>
            <a:r>
              <a:rPr lang="en"/>
              <a:t>Language translation is one of the most tedious tasks when sharing information and in a country as diverse as India, a mechanised approach to do this becomes more necessary. </a:t>
            </a:r>
            <a:r>
              <a:rPr lang="en"/>
              <a:t> </a:t>
            </a:r>
            <a:endParaRPr/>
          </a:p>
          <a:p>
            <a:pPr indent="0" lvl="0" marL="0" rtl="0" algn="l">
              <a:spcBef>
                <a:spcPts val="1200"/>
              </a:spcBef>
              <a:spcAft>
                <a:spcPts val="1200"/>
              </a:spcAft>
              <a:buNone/>
            </a:pPr>
            <a:r>
              <a:rPr lang="en"/>
              <a:t>Often when manual translation is done, there are chances of mistakes and even the slightest of errors can change the whole meaning. This is where automation saves our skins.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Choice of the language</a:t>
            </a:r>
            <a:endParaRPr/>
          </a:p>
        </p:txBody>
      </p:sp>
      <p:sp>
        <p:nvSpPr>
          <p:cNvPr id="91" name="Google Shape;91;p16"/>
          <p:cNvSpPr txBox="1"/>
          <p:nvPr>
            <p:ph idx="1" type="body"/>
          </p:nvPr>
        </p:nvSpPr>
        <p:spPr>
          <a:xfrm>
            <a:off x="203596" y="1595775"/>
            <a:ext cx="85281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were many languages to choose from, but there are two reasons for taking up marathi - </a:t>
            </a:r>
            <a:endParaRPr/>
          </a:p>
          <a:p>
            <a:pPr indent="-342900" lvl="0" marL="457200" rtl="0" algn="l">
              <a:spcBef>
                <a:spcPts val="1200"/>
              </a:spcBef>
              <a:spcAft>
                <a:spcPts val="0"/>
              </a:spcAft>
              <a:buSzPts val="1800"/>
              <a:buAutoNum type="arabicPeriod"/>
            </a:pPr>
            <a:r>
              <a:rPr lang="en"/>
              <a:t>Marathi and Hindi share the same script i.e. </a:t>
            </a:r>
            <a:r>
              <a:rPr lang="en"/>
              <a:t>Devanagari</a:t>
            </a:r>
            <a:r>
              <a:rPr lang="en"/>
              <a:t> which makes it easier to build and train the model.</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The group members have the knowledge of these two languages, which makes it easier to work on new data, if required and test the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and related work</a:t>
            </a:r>
            <a:endParaRPr/>
          </a:p>
        </p:txBody>
      </p:sp>
      <p:sp>
        <p:nvSpPr>
          <p:cNvPr id="97" name="Google Shape;97;p1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planned to use the samanantar dataset which is probably one of the largest dataset available for indic to indic language translation as of now. </a:t>
            </a:r>
            <a:endParaRPr/>
          </a:p>
          <a:p>
            <a:pPr indent="0" lvl="0" marL="0" rtl="0" algn="l">
              <a:spcBef>
                <a:spcPts val="1200"/>
              </a:spcBef>
              <a:spcAft>
                <a:spcPts val="0"/>
              </a:spcAft>
              <a:buNone/>
            </a:pPr>
            <a:r>
              <a:rPr lang="en"/>
              <a:t>We will use a part of the dataset combined with our own set of conversions if needed.</a:t>
            </a:r>
            <a:endParaRPr/>
          </a:p>
          <a:p>
            <a:pPr indent="0" lvl="0" marL="0" rtl="0" algn="l">
              <a:spcBef>
                <a:spcPts val="1200"/>
              </a:spcBef>
              <a:spcAft>
                <a:spcPts val="1200"/>
              </a:spcAft>
              <a:buNone/>
            </a:pPr>
            <a:r>
              <a:rPr lang="en" u="sng">
                <a:solidFill>
                  <a:schemeClr val="hlink"/>
                </a:solidFill>
                <a:hlinkClick r:id="rId3"/>
              </a:rPr>
              <a:t>Visit the site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1" type="body"/>
          </p:nvPr>
        </p:nvSpPr>
        <p:spPr>
          <a:xfrm>
            <a:off x="2410100" y="1575200"/>
            <a:ext cx="6321600" cy="302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Research Source 1</a:t>
            </a:r>
            <a:endParaRPr/>
          </a:p>
          <a:p>
            <a:pPr indent="0" lvl="0" marL="0" rtl="0" algn="l">
              <a:spcBef>
                <a:spcPts val="1200"/>
              </a:spcBef>
              <a:spcAft>
                <a:spcPts val="0"/>
              </a:spcAft>
              <a:buNone/>
            </a:pPr>
            <a:r>
              <a:rPr lang="en" u="sng">
                <a:solidFill>
                  <a:schemeClr val="hlink"/>
                </a:solidFill>
                <a:hlinkClick r:id="rId4"/>
              </a:rPr>
              <a:t>Research Source 2</a:t>
            </a:r>
            <a:endParaRPr/>
          </a:p>
          <a:p>
            <a:pPr indent="0" lvl="0" marL="0" rtl="0" algn="l">
              <a:spcBef>
                <a:spcPts val="1200"/>
              </a:spcBef>
              <a:spcAft>
                <a:spcPts val="0"/>
              </a:spcAft>
              <a:buNone/>
            </a:pPr>
            <a:r>
              <a:rPr lang="en" u="sng">
                <a:solidFill>
                  <a:schemeClr val="hlink"/>
                </a:solidFill>
                <a:hlinkClick r:id="rId5"/>
              </a:rPr>
              <a:t>Research Source 3</a:t>
            </a:r>
            <a:endParaRPr/>
          </a:p>
          <a:p>
            <a:pPr indent="0" lvl="0" marL="0" rtl="0" algn="l">
              <a:spcBef>
                <a:spcPts val="1200"/>
              </a:spcBef>
              <a:spcAft>
                <a:spcPts val="0"/>
              </a:spcAft>
              <a:buNone/>
            </a:pPr>
            <a:r>
              <a:rPr lang="en" u="sng">
                <a:solidFill>
                  <a:schemeClr val="hlink"/>
                </a:solidFill>
                <a:hlinkClick r:id="rId6"/>
              </a:rPr>
              <a:t>Research Source 4</a:t>
            </a:r>
            <a:endParaRPr/>
          </a:p>
          <a:p>
            <a:pPr indent="0" lvl="0" marL="0" rtl="0" algn="l">
              <a:spcBef>
                <a:spcPts val="1200"/>
              </a:spcBef>
              <a:spcAft>
                <a:spcPts val="0"/>
              </a:spcAft>
              <a:buNone/>
            </a:pPr>
            <a:r>
              <a:rPr lang="en" u="sng">
                <a:solidFill>
                  <a:schemeClr val="hlink"/>
                </a:solidFill>
                <a:hlinkClick r:id="rId7"/>
              </a:rPr>
              <a:t>Research Source 5</a:t>
            </a:r>
            <a:endParaRPr/>
          </a:p>
          <a:p>
            <a:pPr indent="0" lvl="0" marL="0" rtl="0" algn="l">
              <a:spcBef>
                <a:spcPts val="1200"/>
              </a:spcBef>
              <a:spcAft>
                <a:spcPts val="1200"/>
              </a:spcAft>
              <a:buClr>
                <a:schemeClr val="dk2"/>
              </a:buClr>
              <a:buSzPts val="1100"/>
              <a:buFont typeface="Arial"/>
              <a:buNone/>
            </a:pPr>
            <a:r>
              <a:rPr lang="en" u="sng">
                <a:solidFill>
                  <a:schemeClr val="hlink"/>
                </a:solidFill>
                <a:hlinkClick r:id="rId8"/>
              </a:rPr>
              <a:t>Research Source 6</a:t>
            </a:r>
            <a:endParaRPr/>
          </a:p>
        </p:txBody>
      </p:sp>
      <p:sp>
        <p:nvSpPr>
          <p:cNvPr id="103" name="Google Shape;103;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Sources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Plan</a:t>
            </a:r>
            <a:endParaRPr/>
          </a:p>
        </p:txBody>
      </p:sp>
      <p:sp>
        <p:nvSpPr>
          <p:cNvPr id="109" name="Google Shape;109;p19"/>
          <p:cNvSpPr txBox="1"/>
          <p:nvPr>
            <p:ph idx="1" type="body"/>
          </p:nvPr>
        </p:nvSpPr>
        <p:spPr>
          <a:xfrm>
            <a:off x="2400262" y="1317151"/>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broadly divided the work into four parts-</a:t>
            </a:r>
            <a:endParaRPr/>
          </a:p>
          <a:p>
            <a:pPr indent="-342900" lvl="0" marL="457200" rtl="0" algn="l">
              <a:spcBef>
                <a:spcPts val="1200"/>
              </a:spcBef>
              <a:spcAft>
                <a:spcPts val="0"/>
              </a:spcAft>
              <a:buSzPts val="1800"/>
              <a:buAutoNum type="arabicPeriod"/>
            </a:pPr>
            <a:r>
              <a:rPr lang="en"/>
              <a:t>Understanding the background through research papers.</a:t>
            </a:r>
            <a:endParaRPr/>
          </a:p>
          <a:p>
            <a:pPr indent="-342900" lvl="0" marL="457200" rtl="0" algn="l">
              <a:spcBef>
                <a:spcPts val="0"/>
              </a:spcBef>
              <a:spcAft>
                <a:spcPts val="0"/>
              </a:spcAft>
              <a:buSzPts val="1800"/>
              <a:buAutoNum type="arabicPeriod"/>
            </a:pPr>
            <a:r>
              <a:rPr lang="en"/>
              <a:t>P</a:t>
            </a:r>
            <a:r>
              <a:rPr lang="en"/>
              <a:t>reprocessing</a:t>
            </a:r>
            <a:r>
              <a:rPr lang="en"/>
              <a:t> the data </a:t>
            </a:r>
            <a:endParaRPr/>
          </a:p>
          <a:p>
            <a:pPr indent="-342900" lvl="0" marL="457200" rtl="0" algn="l">
              <a:spcBef>
                <a:spcPts val="0"/>
              </a:spcBef>
              <a:spcAft>
                <a:spcPts val="0"/>
              </a:spcAft>
              <a:buSzPts val="1800"/>
              <a:buAutoNum type="arabicPeriod"/>
            </a:pPr>
            <a:r>
              <a:rPr lang="en"/>
              <a:t>Working on a model</a:t>
            </a:r>
            <a:endParaRPr/>
          </a:p>
          <a:p>
            <a:pPr indent="-342900" lvl="0" marL="457200" rtl="0" algn="l">
              <a:spcBef>
                <a:spcPts val="0"/>
              </a:spcBef>
              <a:spcAft>
                <a:spcPts val="0"/>
              </a:spcAft>
              <a:buSzPts val="1800"/>
              <a:buAutoNum type="arabicPeriod"/>
            </a:pPr>
            <a:r>
              <a:rPr lang="en"/>
              <a:t>Deploying the model and hosting it (if time permits) </a:t>
            </a:r>
            <a:endParaRPr/>
          </a:p>
        </p:txBody>
      </p:sp>
      <p:sp>
        <p:nvSpPr>
          <p:cNvPr id="110" name="Google Shape;110;p19"/>
          <p:cNvSpPr txBox="1"/>
          <p:nvPr/>
        </p:nvSpPr>
        <p:spPr>
          <a:xfrm>
            <a:off x="1125150" y="3568300"/>
            <a:ext cx="7297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latin typeface="Lato"/>
                <a:ea typeface="Lato"/>
                <a:cs typeface="Lato"/>
                <a:sym typeface="Lato"/>
              </a:rPr>
              <a:t>NOTE </a:t>
            </a: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Since the task is completely new and the members have taken an ambitious project with no prior experience and knowledge of the domain, it is intuitively impossible to give a timeline for the work to be done. We may add/edit/remove the parts as our knowledge on the domain increases.</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243250" y="22540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