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grUubvos/BumubHJeaMRkihxfL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7.xml"/><Relationship Id="rId22" Type="http://schemas.openxmlformats.org/officeDocument/2006/relationships/font" Target="fonts/QuattrocentoSans-boldItalic.fntdata"/><Relationship Id="rId10" Type="http://schemas.openxmlformats.org/officeDocument/2006/relationships/slide" Target="slides/slide6.xml"/><Relationship Id="rId21" Type="http://schemas.openxmlformats.org/officeDocument/2006/relationships/font" Target="fonts/QuattrocentoSans-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77" name="Shape 77"/>
        <p:cNvGrpSpPr/>
        <p:nvPr/>
      </p:nvGrpSpPr>
      <p:grpSpPr>
        <a:xfrm>
          <a:off x="0" y="0"/>
          <a:ext cx="0" cy="0"/>
          <a:chOff x="0" y="0"/>
          <a:chExt cx="0" cy="0"/>
        </a:xfrm>
      </p:grpSpPr>
      <p:sp>
        <p:nvSpPr>
          <p:cNvPr id="78" name="Google Shape;78;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4"/>
          <p:cNvSpPr/>
          <p:nvPr>
            <p:ph idx="2" type="pic"/>
          </p:nvPr>
        </p:nvSpPr>
        <p:spPr>
          <a:xfrm>
            <a:off x="5183188" y="987425"/>
            <a:ext cx="6172200" cy="4873625"/>
          </a:xfrm>
          <a:prstGeom prst="rect">
            <a:avLst/>
          </a:prstGeom>
          <a:noFill/>
          <a:ln>
            <a:noFill/>
          </a:ln>
        </p:spPr>
      </p:sp>
      <p:sp>
        <p:nvSpPr>
          <p:cNvPr id="67" name="Google Shape;67;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pic>
        <p:nvPicPr>
          <p:cNvPr descr="A red and blue rectangle with black background&#10;&#10;Description automatically generated" id="11" name="Google Shape;11;p15"/>
          <p:cNvPicPr preferRelativeResize="0"/>
          <p:nvPr/>
        </p:nvPicPr>
        <p:blipFill rotWithShape="1">
          <a:blip r:embed="rId1">
            <a:alphaModFix/>
          </a:blip>
          <a:srcRect b="0" l="0" r="0" t="0"/>
          <a:stretch/>
        </p:blipFill>
        <p:spPr>
          <a:xfrm>
            <a:off x="105461" y="6414647"/>
            <a:ext cx="732739" cy="427431"/>
          </a:xfrm>
          <a:prstGeom prst="rect">
            <a:avLst/>
          </a:prstGeom>
          <a:noFill/>
          <a:ln>
            <a:noFill/>
          </a:ln>
        </p:spPr>
      </p:pic>
      <p:pic>
        <p:nvPicPr>
          <p:cNvPr descr="A black and orange logo&#10;&#10;Description automatically generated" id="12" name="Google Shape;12;p15"/>
          <p:cNvPicPr preferRelativeResize="0"/>
          <p:nvPr/>
        </p:nvPicPr>
        <p:blipFill rotWithShape="1">
          <a:blip r:embed="rId2">
            <a:alphaModFix/>
          </a:blip>
          <a:srcRect b="0" l="0" r="0" t="0"/>
          <a:stretch/>
        </p:blipFill>
        <p:spPr>
          <a:xfrm>
            <a:off x="9928972" y="6350274"/>
            <a:ext cx="894900" cy="503382"/>
          </a:xfrm>
          <a:prstGeom prst="rect">
            <a:avLst/>
          </a:prstGeom>
          <a:noFill/>
          <a:ln>
            <a:noFill/>
          </a:ln>
        </p:spPr>
      </p:pic>
      <p:pic>
        <p:nvPicPr>
          <p:cNvPr descr="A close-up of a logo&#10;&#10;Description automatically generated" id="13" name="Google Shape;13;p15"/>
          <p:cNvPicPr preferRelativeResize="0"/>
          <p:nvPr/>
        </p:nvPicPr>
        <p:blipFill rotWithShape="1">
          <a:blip r:embed="rId3">
            <a:alphaModFix/>
          </a:blip>
          <a:srcRect b="0" l="0" r="0" t="0"/>
          <a:stretch/>
        </p:blipFill>
        <p:spPr>
          <a:xfrm>
            <a:off x="11011286" y="6449850"/>
            <a:ext cx="1127941" cy="26495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2879834" y="2853000"/>
            <a:ext cx="6432331" cy="576000"/>
          </a:xfrm>
          <a:prstGeom prst="rect">
            <a:avLst/>
          </a:prstGeom>
          <a:noFill/>
          <a:ln>
            <a:noFill/>
          </a:ln>
        </p:spPr>
        <p:txBody>
          <a:bodyPr anchorCtr="0" anchor="t" bIns="91425" lIns="91425" spcFirstLastPara="1" rIns="91425" wrap="square" tIns="91425">
            <a:noAutofit/>
          </a:bodyPr>
          <a:lstStyle/>
          <a:p>
            <a:pPr indent="0" lvl="0" marL="0" marR="0" rtl="0" algn="ctr">
              <a:lnSpc>
                <a:spcPct val="90000"/>
              </a:lnSpc>
              <a:spcBef>
                <a:spcPts val="0"/>
              </a:spcBef>
              <a:spcAft>
                <a:spcPts val="0"/>
              </a:spcAft>
              <a:buClr>
                <a:schemeClr val="dk1"/>
              </a:buClr>
              <a:buSzPts val="3200"/>
              <a:buFont typeface="Quattrocento Sans"/>
              <a:buNone/>
            </a:pPr>
            <a:r>
              <a:rPr b="1" lang="en-IN" sz="3200">
                <a:solidFill>
                  <a:schemeClr val="dk1"/>
                </a:solidFill>
                <a:latin typeface="Quattrocento Sans"/>
                <a:ea typeface="Quattrocento Sans"/>
                <a:cs typeface="Quattrocento Sans"/>
                <a:sym typeface="Quattrocento Sans"/>
              </a:rPr>
              <a:t>Powerpuff Connect</a:t>
            </a:r>
            <a:br>
              <a:rPr b="1" i="0" lang="en-IN" sz="3200" u="none" cap="none" strike="noStrike">
                <a:solidFill>
                  <a:schemeClr val="dk1"/>
                </a:solidFill>
                <a:latin typeface="Quattrocento Sans"/>
                <a:ea typeface="Quattrocento Sans"/>
                <a:cs typeface="Quattrocento Sans"/>
                <a:sym typeface="Quattrocento Sans"/>
              </a:rPr>
            </a:br>
            <a:r>
              <a:rPr b="1" i="0" lang="en-IN" sz="3200" u="none" cap="none" strike="noStrike">
                <a:solidFill>
                  <a:schemeClr val="dk1"/>
                </a:solidFill>
                <a:latin typeface="Quattrocento Sans"/>
                <a:ea typeface="Quattrocento Sans"/>
                <a:cs typeface="Quattrocento Sans"/>
                <a:sym typeface="Quattrocento Sans"/>
              </a:rPr>
              <a:t>Bank of Baroda Hackathon 2024</a:t>
            </a:r>
            <a:endParaRPr b="1" i="0" sz="3200" u="none" cap="none" strike="noStrike">
              <a:solidFill>
                <a:schemeClr val="dk1"/>
              </a:solidFill>
              <a:latin typeface="Quattrocento Sans"/>
              <a:ea typeface="Quattrocento Sans"/>
              <a:cs typeface="Quattrocento Sans"/>
              <a:sym typeface="Quattrocento Sans"/>
            </a:endParaRPr>
          </a:p>
        </p:txBody>
      </p:sp>
      <p:sp>
        <p:nvSpPr>
          <p:cNvPr id="88" name="Google Shape;88;p1"/>
          <p:cNvSpPr txBox="1"/>
          <p:nvPr/>
        </p:nvSpPr>
        <p:spPr>
          <a:xfrm>
            <a:off x="-1" y="5122125"/>
            <a:ext cx="4269900" cy="1569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1200" u="none" cap="none" strike="noStrike">
                <a:solidFill>
                  <a:schemeClr val="dk1"/>
                </a:solidFill>
                <a:latin typeface="Quattrocento Sans"/>
                <a:ea typeface="Quattrocento Sans"/>
                <a:cs typeface="Quattrocento Sans"/>
                <a:sym typeface="Quattrocento Sans"/>
              </a:rPr>
              <a:t>Pride &amp; Pow</a:t>
            </a:r>
            <a:r>
              <a:rPr b="1" lang="en-IN" sz="1200">
                <a:solidFill>
                  <a:schemeClr val="dk1"/>
                </a:solidFill>
                <a:latin typeface="Quattrocento Sans"/>
                <a:ea typeface="Quattrocento Sans"/>
                <a:cs typeface="Quattrocento Sans"/>
                <a:sym typeface="Quattrocento Sans"/>
              </a:rPr>
              <a:t>er</a:t>
            </a:r>
            <a:endParaRPr/>
          </a:p>
          <a:p>
            <a:pPr indent="0" lvl="0" marL="0" marR="0" rtl="0" algn="ctr">
              <a:spcBef>
                <a:spcPts val="0"/>
              </a:spcBef>
              <a:spcAft>
                <a:spcPts val="0"/>
              </a:spcAft>
              <a:buNone/>
            </a:pPr>
            <a:r>
              <a:t/>
            </a:r>
            <a:endParaRPr b="1" i="0" sz="1200" u="none" cap="none" strike="noStrike">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i="0" lang="en-IN" sz="1200" u="none" cap="none" strike="noStrike">
                <a:solidFill>
                  <a:schemeClr val="dk1"/>
                </a:solidFill>
                <a:latin typeface="Quattrocento Sans"/>
                <a:ea typeface="Quattrocento Sans"/>
                <a:cs typeface="Quattrocento Sans"/>
                <a:sym typeface="Quattrocento Sans"/>
              </a:rPr>
              <a:t>With a blend of creativity, technology, and strategic insight, the </a:t>
            </a:r>
            <a:r>
              <a:rPr b="1" lang="en-IN" sz="1200">
                <a:solidFill>
                  <a:schemeClr val="dk1"/>
                </a:solidFill>
                <a:latin typeface="Quattrocento Sans"/>
                <a:ea typeface="Quattrocento Sans"/>
                <a:cs typeface="Quattrocento Sans"/>
                <a:sym typeface="Quattrocento Sans"/>
              </a:rPr>
              <a:t>Pride &amp; Power</a:t>
            </a:r>
            <a:r>
              <a:rPr b="1" i="0" lang="en-IN" sz="1200" u="none" cap="none" strike="noStrike">
                <a:solidFill>
                  <a:schemeClr val="dk1"/>
                </a:solidFill>
                <a:latin typeface="Quattrocento Sans"/>
                <a:ea typeface="Quattrocento Sans"/>
                <a:cs typeface="Quattrocento Sans"/>
                <a:sym typeface="Quattrocento Sans"/>
              </a:rPr>
              <a:t> team crafts tailor-made marketing solutions that empower brands to connect with their audiences in meaningful and impactful ways</a:t>
            </a:r>
            <a:endParaRPr/>
          </a:p>
          <a:p>
            <a:pPr indent="0" lvl="0" marL="0" marR="0" rtl="0" algn="ctr">
              <a:spcBef>
                <a:spcPts val="0"/>
              </a:spcBef>
              <a:spcAft>
                <a:spcPts val="0"/>
              </a:spcAft>
              <a:buNone/>
            </a:pPr>
            <a:r>
              <a:t/>
            </a:r>
            <a:endParaRPr b="1" i="0" sz="1200" u="none" cap="none" strike="noStrike">
              <a:solidFill>
                <a:schemeClr val="dk1"/>
              </a:solidFill>
              <a:latin typeface="Quattrocento Sans"/>
              <a:ea typeface="Quattrocento Sans"/>
              <a:cs typeface="Quattrocento Sans"/>
              <a:sym typeface="Quattrocento Sans"/>
            </a:endParaRPr>
          </a:p>
          <a:p>
            <a:pPr indent="0" lvl="0" marL="0" marR="0" rtl="0" algn="ctr">
              <a:spcBef>
                <a:spcPts val="0"/>
              </a:spcBef>
              <a:spcAft>
                <a:spcPts val="0"/>
              </a:spcAft>
              <a:buNone/>
            </a:pPr>
            <a:r>
              <a:rPr b="1" lang="en-IN" sz="1200">
                <a:solidFill>
                  <a:schemeClr val="dk1"/>
                </a:solidFill>
                <a:latin typeface="Quattrocento Sans"/>
                <a:ea typeface="Quattrocento Sans"/>
                <a:cs typeface="Quattrocento Sans"/>
                <a:sym typeface="Quattrocento Sans"/>
              </a:rPr>
              <a:t>25 June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IN" sz="2800" u="none" cap="none" strike="noStrike">
                <a:latin typeface="Quattrocento Sans"/>
                <a:ea typeface="Quattrocento Sans"/>
                <a:cs typeface="Quattrocento Sans"/>
                <a:sym typeface="Quattrocento Sans"/>
              </a:rPr>
              <a:t>User Experience</a:t>
            </a:r>
            <a:endParaRPr/>
          </a:p>
        </p:txBody>
      </p:sp>
      <p:sp>
        <p:nvSpPr>
          <p:cNvPr id="143" name="Google Shape;143;p10"/>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222222"/>
                </a:solidFill>
                <a:highlight>
                  <a:srgbClr val="FFFFFF"/>
                </a:highlight>
                <a:latin typeface="Quattrocento Sans"/>
                <a:ea typeface="Quattrocento Sans"/>
                <a:cs typeface="Quattrocento Sans"/>
                <a:sym typeface="Quattrocento Sans"/>
              </a:rPr>
              <a:t>How will your idea enhance the user experience?</a:t>
            </a:r>
            <a:endParaRPr b="0" i="0" sz="1600" u="none" cap="none" strike="noStrike">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Multi-device support for the content authoring and review </a:t>
            </a:r>
            <a:r>
              <a:rPr lang="en-IN" sz="1600">
                <a:solidFill>
                  <a:srgbClr val="222222"/>
                </a:solidFill>
                <a:highlight>
                  <a:srgbClr val="FFFFFF"/>
                </a:highlight>
                <a:latin typeface="Quattrocento Sans"/>
                <a:ea typeface="Quattrocento Sans"/>
                <a:cs typeface="Quattrocento Sans"/>
                <a:sym typeface="Quattrocento Sans"/>
              </a:rPr>
              <a:t>experience.</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Responsive design to support all screen resolutions.</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Accessibility compliance to make it usable for all.</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Secure and authentic. </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User feedback based continuous improvements.</a:t>
            </a:r>
            <a:endParaRPr sz="1600">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None/>
            </a:pPr>
            <a:r>
              <a:t/>
            </a:r>
            <a:endParaRPr sz="160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IN" sz="2800" u="none" cap="none" strike="noStrike">
                <a:latin typeface="Quattrocento Sans"/>
                <a:ea typeface="Quattrocento Sans"/>
                <a:cs typeface="Quattrocento Sans"/>
                <a:sym typeface="Quattrocento Sans"/>
              </a:rPr>
              <a:t>Scalability</a:t>
            </a:r>
            <a:endParaRPr/>
          </a:p>
        </p:txBody>
      </p:sp>
      <p:sp>
        <p:nvSpPr>
          <p:cNvPr id="149" name="Google Shape;149;p11"/>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222222"/>
                </a:solidFill>
                <a:highlight>
                  <a:srgbClr val="FFFFFF"/>
                </a:highlight>
                <a:latin typeface="Quattrocento Sans"/>
                <a:ea typeface="Quattrocento Sans"/>
                <a:cs typeface="Quattrocento Sans"/>
                <a:sym typeface="Quattrocento Sans"/>
              </a:rPr>
              <a:t>How effectively can your solution be scaled to accommodate growth without compromising performance?</a:t>
            </a:r>
            <a:endParaRPr b="0" i="0" sz="1600" u="none" cap="none" strike="noStrike">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Using azure cloud resources, each component in the architecture solution can be scaled efficiently as per the usage.</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Telemetry and observability would help optimising resource usage.</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Usage of </a:t>
            </a:r>
            <a:r>
              <a:rPr lang="en-IN" sz="1600">
                <a:solidFill>
                  <a:srgbClr val="222222"/>
                </a:solidFill>
                <a:highlight>
                  <a:srgbClr val="FFFFFF"/>
                </a:highlight>
                <a:latin typeface="Quattrocento Sans"/>
                <a:ea typeface="Quattrocento Sans"/>
                <a:cs typeface="Quattrocento Sans"/>
                <a:sym typeface="Quattrocento Sans"/>
              </a:rPr>
              <a:t>asynchronous</a:t>
            </a:r>
            <a:r>
              <a:rPr lang="en-IN" sz="1600">
                <a:solidFill>
                  <a:srgbClr val="222222"/>
                </a:solidFill>
                <a:highlight>
                  <a:srgbClr val="FFFFFF"/>
                </a:highlight>
                <a:latin typeface="Quattrocento Sans"/>
                <a:ea typeface="Quattrocento Sans"/>
                <a:cs typeface="Quattrocento Sans"/>
                <a:sym typeface="Quattrocento Sans"/>
              </a:rPr>
              <a:t> pipeline system like Kafka would help the systems to be </a:t>
            </a:r>
            <a:r>
              <a:rPr lang="en-IN" sz="1600">
                <a:solidFill>
                  <a:srgbClr val="222222"/>
                </a:solidFill>
                <a:highlight>
                  <a:srgbClr val="FFFFFF"/>
                </a:highlight>
                <a:latin typeface="Quattrocento Sans"/>
                <a:ea typeface="Quattrocento Sans"/>
                <a:cs typeface="Quattrocento Sans"/>
                <a:sym typeface="Quattrocento Sans"/>
              </a:rPr>
              <a:t>operated</a:t>
            </a:r>
            <a:r>
              <a:rPr lang="en-IN" sz="1600">
                <a:solidFill>
                  <a:srgbClr val="222222"/>
                </a:solidFill>
                <a:highlight>
                  <a:srgbClr val="FFFFFF"/>
                </a:highlight>
                <a:latin typeface="Quattrocento Sans"/>
                <a:ea typeface="Quattrocento Sans"/>
                <a:cs typeface="Quattrocento Sans"/>
                <a:sym typeface="Quattrocento Sans"/>
              </a:rPr>
              <a:t> without blocking resources like request threads.</a:t>
            </a:r>
            <a:endParaRPr sz="160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Ease of Deployment and Maintenance</a:t>
            </a:r>
            <a:endParaRPr/>
          </a:p>
        </p:txBody>
      </p:sp>
      <p:sp>
        <p:nvSpPr>
          <p:cNvPr id="155" name="Google Shape;155;p12"/>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latin typeface="Quattrocento Sans"/>
                <a:ea typeface="Quattrocento Sans"/>
                <a:cs typeface="Quattrocento Sans"/>
                <a:sym typeface="Quattrocento Sans"/>
              </a:rPr>
              <a:t>How simple is your solution to implement and maintain on an ongoing basis?</a:t>
            </a:r>
            <a:endParaRPr b="0" i="0" sz="1600" u="none" cap="none" strike="noStrike">
              <a:solidFill>
                <a:schemeClr val="dk1"/>
              </a:solidFill>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latin typeface="Quattrocento Sans"/>
                <a:ea typeface="Quattrocento Sans"/>
                <a:cs typeface="Quattrocento Sans"/>
                <a:sym typeface="Quattrocento Sans"/>
              </a:rPr>
              <a:t>A microservice based solution where each component in the architecture can be developed and deployed </a:t>
            </a:r>
            <a:r>
              <a:rPr lang="en-IN" sz="1600">
                <a:solidFill>
                  <a:schemeClr val="dk1"/>
                </a:solidFill>
                <a:latin typeface="Quattrocento Sans"/>
                <a:ea typeface="Quattrocento Sans"/>
                <a:cs typeface="Quattrocento Sans"/>
                <a:sym typeface="Quattrocento Sans"/>
              </a:rPr>
              <a:t>independently without impacting other components. Deployments can be handled by any CI/CD tool like Jenkins.</a:t>
            </a:r>
            <a:endParaRPr sz="1600">
              <a:solidFill>
                <a:schemeClr val="dk1"/>
              </a:solidFill>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latin typeface="Quattrocento Sans"/>
                <a:ea typeface="Quattrocento Sans"/>
                <a:cs typeface="Quattrocento Sans"/>
                <a:sym typeface="Quattrocento Sans"/>
              </a:rPr>
              <a:t>Release cycle can be easily maintained by using multiple environments like Dev, Test, Stage and Prod.</a:t>
            </a:r>
            <a:endParaRPr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IN" sz="2800" u="none" cap="none" strike="noStrike">
                <a:latin typeface="Quattrocento Sans"/>
                <a:ea typeface="Quattrocento Sans"/>
                <a:cs typeface="Quattrocento Sans"/>
                <a:sym typeface="Quattrocento Sans"/>
              </a:rPr>
              <a:t>Security Considerations</a:t>
            </a:r>
            <a:endParaRPr/>
          </a:p>
        </p:txBody>
      </p:sp>
      <p:sp>
        <p:nvSpPr>
          <p:cNvPr id="161" name="Google Shape;161;p13"/>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222222"/>
                </a:solidFill>
                <a:highlight>
                  <a:srgbClr val="FFFFFF"/>
                </a:highlight>
                <a:latin typeface="Quattrocento Sans"/>
                <a:ea typeface="Quattrocento Sans"/>
                <a:cs typeface="Quattrocento Sans"/>
                <a:sym typeface="Quattrocento Sans"/>
              </a:rPr>
              <a:t>What measures are incorporated to ensure the security and integrity of your solution?</a:t>
            </a:r>
            <a:endParaRPr b="0" i="0" sz="1600" u="none" cap="none" strike="noStrike">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Cloud </a:t>
            </a:r>
            <a:r>
              <a:rPr lang="en-IN" sz="1600">
                <a:solidFill>
                  <a:srgbClr val="222222"/>
                </a:solidFill>
                <a:highlight>
                  <a:srgbClr val="FFFFFF"/>
                </a:highlight>
                <a:latin typeface="Quattrocento Sans"/>
                <a:ea typeface="Quattrocento Sans"/>
                <a:cs typeface="Quattrocento Sans"/>
                <a:sym typeface="Quattrocento Sans"/>
              </a:rPr>
              <a:t>security</a:t>
            </a:r>
            <a:r>
              <a:rPr lang="en-IN" sz="1600">
                <a:solidFill>
                  <a:srgbClr val="222222"/>
                </a:solidFill>
                <a:highlight>
                  <a:srgbClr val="FFFFFF"/>
                </a:highlight>
                <a:latin typeface="Quattrocento Sans"/>
                <a:ea typeface="Quattrocento Sans"/>
                <a:cs typeface="Quattrocento Sans"/>
                <a:sym typeface="Quattrocento Sans"/>
              </a:rPr>
              <a:t> is efficiently managed by azure.</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Application security can be configured in many ways. Example allowing requests only from specific origins(CORS).</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Authentication and authorisation can be built to support multiple user/roles combinations.</a:t>
            </a:r>
            <a:endParaRPr sz="1600">
              <a:solidFill>
                <a:srgbClr val="222222"/>
              </a:solidFill>
              <a:highlight>
                <a:srgbClr val="FFFFFF"/>
              </a:highlight>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160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B11"/>
        </a:solidFill>
      </p:bgPr>
    </p:bg>
    <p:spTree>
      <p:nvGrpSpPr>
        <p:cNvPr id="165" name="Shape 165"/>
        <p:cNvGrpSpPr/>
        <p:nvPr/>
      </p:nvGrpSpPr>
      <p:grpSpPr>
        <a:xfrm>
          <a:off x="0" y="0"/>
          <a:ext cx="0" cy="0"/>
          <a:chOff x="0" y="0"/>
          <a:chExt cx="0" cy="0"/>
        </a:xfrm>
      </p:grpSpPr>
      <p:sp>
        <p:nvSpPr>
          <p:cNvPr id="166" name="Google Shape;166;p14"/>
          <p:cNvSpPr txBox="1"/>
          <p:nvPr/>
        </p:nvSpPr>
        <p:spPr>
          <a:xfrm>
            <a:off x="408614" y="2948556"/>
            <a:ext cx="8649300" cy="8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Quattrocento Sans"/>
              <a:buNone/>
            </a:pPr>
            <a:r>
              <a:rPr b="1" i="0" lang="en-IN" sz="3600" u="none" cap="none" strike="noStrike">
                <a:solidFill>
                  <a:schemeClr val="lt1"/>
                </a:solidFill>
                <a:latin typeface="Quattrocento Sans"/>
                <a:ea typeface="Quattrocento Sans"/>
                <a:cs typeface="Quattrocento Sans"/>
                <a:sym typeface="Quattrocento Sans"/>
              </a:rPr>
              <a:t>Thank You</a:t>
            </a:r>
            <a:endParaRPr b="1" i="0" sz="3600" u="none" cap="none" strike="noStrike">
              <a:solidFill>
                <a:schemeClr val="lt1"/>
              </a:solidFill>
              <a:latin typeface="Quattrocento Sans"/>
              <a:ea typeface="Quattrocento Sans"/>
              <a:cs typeface="Quattrocento Sans"/>
              <a:sym typeface="Quattrocento Sans"/>
            </a:endParaRPr>
          </a:p>
        </p:txBody>
      </p:sp>
      <p:sp>
        <p:nvSpPr>
          <p:cNvPr id="167" name="Google Shape;167;p14"/>
          <p:cNvSpPr txBox="1"/>
          <p:nvPr/>
        </p:nvSpPr>
        <p:spPr>
          <a:xfrm>
            <a:off x="410051" y="3782256"/>
            <a:ext cx="4559100" cy="377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lt1"/>
              </a:buClr>
              <a:buSzPts val="1800"/>
              <a:buFont typeface="Arial"/>
              <a:buNone/>
            </a:pPr>
            <a:r>
              <a:rPr b="1" i="0" lang="en-IN" sz="1500" u="none" cap="none" strike="noStrike">
                <a:solidFill>
                  <a:schemeClr val="lt1"/>
                </a:solidFill>
                <a:latin typeface="Quattrocento Sans"/>
                <a:ea typeface="Quattrocento Sans"/>
                <a:cs typeface="Quattrocento Sans"/>
                <a:sym typeface="Quattrocento Sans"/>
              </a:rPr>
              <a:t>Team member names</a:t>
            </a:r>
            <a:endParaRPr b="1" i="0" sz="1500" u="none" cap="none" strike="noStrike">
              <a:solidFill>
                <a:schemeClr val="lt1"/>
              </a:solidFill>
              <a:latin typeface="Quattrocento Sans"/>
              <a:ea typeface="Quattrocento Sans"/>
              <a:cs typeface="Quattrocento Sans"/>
              <a:sym typeface="Quattrocento Sans"/>
            </a:endParaRPr>
          </a:p>
          <a:p>
            <a:pPr indent="0" lvl="0" marL="0" marR="0" rtl="0" algn="l">
              <a:lnSpc>
                <a:spcPct val="150000"/>
              </a:lnSpc>
              <a:spcBef>
                <a:spcPts val="1600"/>
              </a:spcBef>
              <a:spcAft>
                <a:spcPts val="0"/>
              </a:spcAft>
              <a:buClr>
                <a:schemeClr val="lt1"/>
              </a:buClr>
              <a:buSzPts val="1800"/>
              <a:buFont typeface="Arial"/>
              <a:buNone/>
            </a:pPr>
            <a:r>
              <a:rPr b="1" lang="en-IN" sz="1500">
                <a:solidFill>
                  <a:schemeClr val="lt1"/>
                </a:solidFill>
                <a:latin typeface="Quattrocento Sans"/>
                <a:ea typeface="Quattrocento Sans"/>
                <a:cs typeface="Quattrocento Sans"/>
                <a:sym typeface="Quattrocento Sans"/>
              </a:rPr>
              <a:t>Sakshi Puri</a:t>
            </a:r>
            <a:endParaRPr b="1" sz="1500">
              <a:solidFill>
                <a:schemeClr val="lt1"/>
              </a:solidFill>
              <a:latin typeface="Quattrocento Sans"/>
              <a:ea typeface="Quattrocento Sans"/>
              <a:cs typeface="Quattrocento Sans"/>
              <a:sym typeface="Quattrocento Sans"/>
            </a:endParaRPr>
          </a:p>
          <a:p>
            <a:pPr indent="0" lvl="0" marL="0" marR="0" rtl="0" algn="l">
              <a:lnSpc>
                <a:spcPct val="150000"/>
              </a:lnSpc>
              <a:spcBef>
                <a:spcPts val="1600"/>
              </a:spcBef>
              <a:spcAft>
                <a:spcPts val="1600"/>
              </a:spcAft>
              <a:buClr>
                <a:schemeClr val="lt1"/>
              </a:buClr>
              <a:buSzPts val="1800"/>
              <a:buFont typeface="Arial"/>
              <a:buNone/>
            </a:pPr>
            <a:r>
              <a:rPr b="1" lang="en-IN" sz="1500">
                <a:solidFill>
                  <a:schemeClr val="lt1"/>
                </a:solidFill>
                <a:latin typeface="Quattrocento Sans"/>
                <a:ea typeface="Quattrocento Sans"/>
                <a:cs typeface="Quattrocento Sans"/>
                <a:sym typeface="Quattrocento Sans"/>
              </a:rPr>
              <a:t>Gaurav Makkar</a:t>
            </a:r>
            <a:endParaRPr b="1" sz="15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Problem Statement?</a:t>
            </a:r>
            <a:endParaRPr b="1" sz="2800">
              <a:solidFill>
                <a:schemeClr val="dk1"/>
              </a:solidFill>
              <a:latin typeface="Quattrocento Sans"/>
              <a:ea typeface="Quattrocento Sans"/>
              <a:cs typeface="Quattrocento Sans"/>
              <a:sym typeface="Quattrocento Sans"/>
            </a:endParaRPr>
          </a:p>
        </p:txBody>
      </p:sp>
      <p:sp>
        <p:nvSpPr>
          <p:cNvPr id="94" name="Google Shape;94;p2"/>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highlight>
                  <a:srgbClr val="FFFFFF"/>
                </a:highlight>
                <a:latin typeface="Quattrocento Sans"/>
                <a:ea typeface="Quattrocento Sans"/>
                <a:cs typeface="Quattrocento Sans"/>
                <a:sym typeface="Quattrocento Sans"/>
              </a:rPr>
              <a:t>Why did you decide to solve this Problem statement?</a:t>
            </a:r>
            <a:endParaRPr b="0" i="0" sz="1600" u="none" cap="none" strike="noStrike">
              <a:solidFill>
                <a:schemeClr val="dk1"/>
              </a:solidFill>
              <a:highlight>
                <a:srgbClr val="FFFFFF"/>
              </a:highlight>
              <a:latin typeface="Quattrocento Sans"/>
              <a:ea typeface="Quattrocento Sans"/>
              <a:cs typeface="Quattrocento Sans"/>
              <a:sym typeface="Quattrocento Sans"/>
            </a:endParaRPr>
          </a:p>
          <a:p>
            <a:pPr indent="-330200" lvl="0" marL="457200" rtl="0" algn="l">
              <a:lnSpc>
                <a:spcPct val="115000"/>
              </a:lnSpc>
              <a:spcBef>
                <a:spcPts val="120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Amitabh Roy is a </a:t>
            </a:r>
            <a:r>
              <a:rPr lang="en-IN" sz="1600">
                <a:solidFill>
                  <a:schemeClr val="dk1"/>
                </a:solidFill>
                <a:highlight>
                  <a:srgbClr val="FFFFFF"/>
                </a:highlight>
                <a:latin typeface="Quattrocento Sans"/>
                <a:ea typeface="Quattrocento Sans"/>
                <a:cs typeface="Quattrocento Sans"/>
                <a:sym typeface="Quattrocento Sans"/>
              </a:rPr>
              <a:t>marketing manager at Bank of Baroda. </a:t>
            </a:r>
            <a:r>
              <a:rPr lang="en-IN" sz="1600">
                <a:solidFill>
                  <a:schemeClr val="dk1"/>
                </a:solidFill>
                <a:highlight>
                  <a:srgbClr val="FFFFFF"/>
                </a:highlight>
                <a:latin typeface="Quattrocento Sans"/>
                <a:ea typeface="Quattrocento Sans"/>
                <a:cs typeface="Quattrocento Sans"/>
                <a:sym typeface="Quattrocento Sans"/>
              </a:rPr>
              <a:t>He is</a:t>
            </a:r>
            <a:r>
              <a:rPr lang="en-IN" sz="1600">
                <a:solidFill>
                  <a:schemeClr val="dk1"/>
                </a:solidFill>
                <a:highlight>
                  <a:srgbClr val="FFFFFF"/>
                </a:highlight>
                <a:latin typeface="Quattrocento Sans"/>
                <a:ea typeface="Quattrocento Sans"/>
                <a:cs typeface="Quattrocento Sans"/>
                <a:sym typeface="Quattrocento Sans"/>
              </a:rPr>
              <a:t> tasked with promoting a newly launched deposit scheme designed specifically for high-net-worth individuals. To achieve this, </a:t>
            </a:r>
            <a:r>
              <a:rPr lang="en-IN" sz="1600">
                <a:solidFill>
                  <a:schemeClr val="dk1"/>
                </a:solidFill>
                <a:highlight>
                  <a:srgbClr val="FFFFFF"/>
                </a:highlight>
                <a:latin typeface="Quattrocento Sans"/>
                <a:ea typeface="Quattrocento Sans"/>
                <a:cs typeface="Quattrocento Sans"/>
                <a:sym typeface="Quattrocento Sans"/>
              </a:rPr>
              <a:t>Amitabh</a:t>
            </a:r>
            <a:r>
              <a:rPr lang="en-IN" sz="1600">
                <a:solidFill>
                  <a:schemeClr val="dk1"/>
                </a:solidFill>
                <a:highlight>
                  <a:srgbClr val="FFFFFF"/>
                </a:highlight>
                <a:latin typeface="Quattrocento Sans"/>
                <a:ea typeface="Quattrocento Sans"/>
                <a:cs typeface="Quattrocento Sans"/>
                <a:sym typeface="Quattrocento Sans"/>
              </a:rPr>
              <a:t> first requests a list of customers who fall into this category.</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Once he has the list, he collaborates with several content authors to create marketing materials. These materials go through several review cycles, and Amitabh shortlists the best content. However, reaching out to each customer individually to address their personal needs is not feasible.</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Customers often do not understand the benefits of the new product or services unless the marketing content is tailored to their personal preferences. This lack of personalization can result in a low conversion rate for the campaign, which would be seen as unsuccessful and could raise concerns about Amitabh's performance.</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rtl="0" algn="l">
              <a:lnSpc>
                <a:spcPct val="115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Amitabh is really worried about how to optimize the entire process to improve engagement and conversion rates.</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latin typeface="Quattrocento Sans"/>
                <a:ea typeface="Quattrocento Sans"/>
                <a:cs typeface="Quattrocento Sans"/>
                <a:sym typeface="Quattrocento Sans"/>
              </a:rPr>
              <a:t>Prerequisite</a:t>
            </a:r>
            <a:endParaRPr b="1" sz="2800">
              <a:solidFill>
                <a:schemeClr val="dk1"/>
              </a:solidFill>
              <a:latin typeface="Quattrocento Sans"/>
              <a:ea typeface="Quattrocento Sans"/>
              <a:cs typeface="Quattrocento Sans"/>
              <a:sym typeface="Quattrocento Sans"/>
            </a:endParaRPr>
          </a:p>
        </p:txBody>
      </p:sp>
      <p:sp>
        <p:nvSpPr>
          <p:cNvPr id="100" name="Google Shape;100;p3"/>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highlight>
                  <a:srgbClr val="FFFFFF"/>
                </a:highlight>
                <a:latin typeface="Quattrocento Sans"/>
                <a:ea typeface="Quattrocento Sans"/>
                <a:cs typeface="Quattrocento Sans"/>
                <a:sym typeface="Quattrocento Sans"/>
              </a:rPr>
              <a:t>What are the alternatives/competitive products for the problem you are solving?</a:t>
            </a:r>
            <a:endParaRPr b="0" i="0" sz="1600" u="none" cap="none" strike="noStrike">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Adobe Experience Cloud</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Salesforce Marketing Cloud</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more…</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Tools or resources</a:t>
            </a:r>
            <a:endParaRPr/>
          </a:p>
        </p:txBody>
      </p:sp>
      <p:sp>
        <p:nvSpPr>
          <p:cNvPr id="106" name="Google Shape;106;p4"/>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highlight>
                  <a:srgbClr val="FFFFFF"/>
                </a:highlight>
                <a:latin typeface="Quattrocento Sans"/>
                <a:ea typeface="Quattrocento Sans"/>
                <a:cs typeface="Quattrocento Sans"/>
                <a:sym typeface="Quattrocento Sans"/>
              </a:rPr>
              <a:t>Azure tools or resources which are likely to be used by you for the prototype, if your idea gets selected</a:t>
            </a:r>
            <a:endParaRPr b="0" i="0" sz="1600" u="none" cap="none" strike="noStrike">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AOAI GPT 4o</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AOAI LLM</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DALL-E</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pgvector on Azure Database for PostgreSQL</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more…</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Any Supporting Functional Documents</a:t>
            </a:r>
            <a:endParaRPr b="1" sz="2800">
              <a:solidFill>
                <a:schemeClr val="dk1"/>
              </a:solidFill>
              <a:latin typeface="Quattrocento Sans"/>
              <a:ea typeface="Quattrocento Sans"/>
              <a:cs typeface="Quattrocento Sans"/>
              <a:sym typeface="Quattrocento Sans"/>
            </a:endParaRPr>
          </a:p>
        </p:txBody>
      </p:sp>
      <p:sp>
        <p:nvSpPr>
          <p:cNvPr id="112" name="Google Shape;112;p5"/>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highlight>
                  <a:srgbClr val="FFFFFF"/>
                </a:highlight>
                <a:latin typeface="Quattrocento Sans"/>
                <a:ea typeface="Quattrocento Sans"/>
                <a:cs typeface="Quattrocento Sans"/>
                <a:sym typeface="Quattrocento Sans"/>
              </a:rPr>
              <a:t>Present your solution, talk about methodology, architecture &amp; scalability</a:t>
            </a:r>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highlight>
                <a:srgbClr val="FFFFFF"/>
              </a:highlight>
              <a:latin typeface="Quattrocento Sans"/>
              <a:ea typeface="Quattrocento Sans"/>
              <a:cs typeface="Quattrocento Sans"/>
              <a:sym typeface="Quattrocento Sans"/>
            </a:endParaRPr>
          </a:p>
        </p:txBody>
      </p:sp>
      <p:pic>
        <p:nvPicPr>
          <p:cNvPr id="113" name="Google Shape;113;p5"/>
          <p:cNvPicPr preferRelativeResize="0"/>
          <p:nvPr/>
        </p:nvPicPr>
        <p:blipFill>
          <a:blip r:embed="rId3">
            <a:alphaModFix/>
          </a:blip>
          <a:stretch>
            <a:fillRect/>
          </a:stretch>
        </p:blipFill>
        <p:spPr>
          <a:xfrm>
            <a:off x="416600" y="1872350"/>
            <a:ext cx="3648600" cy="3377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Key Differentiators &amp; Adoption Plan</a:t>
            </a:r>
            <a:endParaRPr b="1" sz="2800">
              <a:solidFill>
                <a:schemeClr val="dk1"/>
              </a:solidFill>
              <a:latin typeface="Quattrocento Sans"/>
              <a:ea typeface="Quattrocento Sans"/>
              <a:cs typeface="Quattrocento Sans"/>
              <a:sym typeface="Quattrocento Sans"/>
            </a:endParaRPr>
          </a:p>
        </p:txBody>
      </p:sp>
      <p:sp>
        <p:nvSpPr>
          <p:cNvPr id="119" name="Google Shape;119;p6"/>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highlight>
                  <a:srgbClr val="FFFFFF"/>
                </a:highlight>
                <a:latin typeface="Quattrocento Sans"/>
                <a:ea typeface="Quattrocento Sans"/>
                <a:cs typeface="Quattrocento Sans"/>
                <a:sym typeface="Quattrocento Sans"/>
              </a:rPr>
              <a:t>How is your solution better than alternatives and how do you plan to build adoption?</a:t>
            </a:r>
            <a:endParaRPr b="0" i="0" sz="1600" u="none" cap="none" strike="noStrike">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Personalised and brand-</a:t>
            </a:r>
            <a:r>
              <a:rPr lang="en-IN" sz="1600">
                <a:solidFill>
                  <a:schemeClr val="dk1"/>
                </a:solidFill>
                <a:highlight>
                  <a:srgbClr val="FFFFFF"/>
                </a:highlight>
                <a:latin typeface="Quattrocento Sans"/>
                <a:ea typeface="Quattrocento Sans"/>
                <a:cs typeface="Quattrocento Sans"/>
                <a:sym typeface="Quattrocento Sans"/>
              </a:rPr>
              <a:t>aware</a:t>
            </a:r>
            <a:r>
              <a:rPr lang="en-IN" sz="1600">
                <a:solidFill>
                  <a:schemeClr val="dk1"/>
                </a:solidFill>
                <a:highlight>
                  <a:srgbClr val="FFFFFF"/>
                </a:highlight>
                <a:latin typeface="Quattrocento Sans"/>
                <a:ea typeface="Quattrocento Sans"/>
                <a:cs typeface="Quattrocento Sans"/>
                <a:sym typeface="Quattrocento Sans"/>
              </a:rPr>
              <a:t> content</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High engagement</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TIme and cost optimisations</a:t>
            </a:r>
            <a:endParaRPr sz="1600">
              <a:solidFill>
                <a:schemeClr val="dk1"/>
              </a:solidFill>
              <a:highlight>
                <a:srgbClr val="FFFFFF"/>
              </a:highlight>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0" y="229550"/>
            <a:ext cx="11477297"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GitHub Repository Link &amp; supporting diagrams, screenshots, if any</a:t>
            </a:r>
            <a:br>
              <a:rPr b="1" lang="en-IN" sz="2800">
                <a:solidFill>
                  <a:schemeClr val="dk1"/>
                </a:solidFill>
                <a:latin typeface="Quattrocento Sans"/>
                <a:ea typeface="Quattrocento Sans"/>
                <a:cs typeface="Quattrocento Sans"/>
                <a:sym typeface="Quattrocento Sans"/>
              </a:rPr>
            </a:br>
            <a:endParaRPr b="1" sz="2800">
              <a:solidFill>
                <a:schemeClr val="dk1"/>
              </a:solidFill>
              <a:latin typeface="Quattrocento Sans"/>
              <a:ea typeface="Quattrocento Sans"/>
              <a:cs typeface="Quattrocento Sans"/>
              <a:sym typeface="Quattrocento Sans"/>
            </a:endParaRPr>
          </a:p>
        </p:txBody>
      </p:sp>
      <p:sp>
        <p:nvSpPr>
          <p:cNvPr id="125" name="Google Shape;125;p7"/>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222222"/>
                </a:solidFill>
                <a:highlight>
                  <a:srgbClr val="FFFFFF"/>
                </a:highlight>
                <a:latin typeface="Quattrocento Sans"/>
                <a:ea typeface="Quattrocento Sans"/>
                <a:cs typeface="Quattrocento Sans"/>
                <a:sym typeface="Quattrocento Sans"/>
              </a:rPr>
              <a:t>How far it can go?</a:t>
            </a:r>
            <a:endParaRPr b="0" i="0" sz="1600" u="none" cap="none" strike="noStrike">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One solution can fit all enterprises.</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Plug and play with least configurations.</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RAG enabled and </a:t>
            </a:r>
            <a:r>
              <a:rPr lang="en-IN" sz="1600">
                <a:solidFill>
                  <a:srgbClr val="222222"/>
                </a:solidFill>
                <a:highlight>
                  <a:schemeClr val="lt1"/>
                </a:highlight>
                <a:latin typeface="Quattrocento Sans"/>
                <a:ea typeface="Quattrocento Sans"/>
                <a:cs typeface="Quattrocento Sans"/>
                <a:sym typeface="Quattrocento Sans"/>
              </a:rPr>
              <a:t>h</a:t>
            </a:r>
            <a:r>
              <a:rPr lang="en-IN" sz="1600">
                <a:solidFill>
                  <a:srgbClr val="222222"/>
                </a:solidFill>
                <a:highlight>
                  <a:schemeClr val="lt1"/>
                </a:highlight>
                <a:latin typeface="Quattrocento Sans"/>
                <a:ea typeface="Quattrocento Sans"/>
                <a:cs typeface="Quattrocento Sans"/>
                <a:sym typeface="Quattrocento Sans"/>
              </a:rPr>
              <a:t>igh control over quality.</a:t>
            </a:r>
            <a:endParaRPr sz="160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Business Potential and Relevance</a:t>
            </a:r>
            <a:br>
              <a:rPr b="1" lang="en-IN" sz="2800">
                <a:solidFill>
                  <a:schemeClr val="dk1"/>
                </a:solidFill>
                <a:latin typeface="Quattrocento Sans"/>
                <a:ea typeface="Quattrocento Sans"/>
                <a:cs typeface="Quattrocento Sans"/>
                <a:sym typeface="Quattrocento Sans"/>
              </a:rPr>
            </a:br>
            <a:endParaRPr b="1" sz="2800">
              <a:solidFill>
                <a:schemeClr val="dk1"/>
              </a:solidFill>
              <a:latin typeface="Quattrocento Sans"/>
              <a:ea typeface="Quattrocento Sans"/>
              <a:cs typeface="Quattrocento Sans"/>
              <a:sym typeface="Quattrocento Sans"/>
            </a:endParaRPr>
          </a:p>
        </p:txBody>
      </p:sp>
      <p:sp>
        <p:nvSpPr>
          <p:cNvPr id="131" name="Google Shape;131;p8"/>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highlight>
                  <a:srgbClr val="FFFFFF"/>
                </a:highlight>
                <a:latin typeface="Quattrocento Sans"/>
                <a:ea typeface="Quattrocento Sans"/>
                <a:cs typeface="Quattrocento Sans"/>
                <a:sym typeface="Quattrocento Sans"/>
              </a:rPr>
              <a:t>What are the business applications of the problem you are solving?</a:t>
            </a:r>
            <a:endParaRPr b="0" i="0" sz="1600" u="none" cap="none" strike="noStrike">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Applicable for all enterprises which require marketing solutions.</a:t>
            </a:r>
            <a:endParaRPr sz="1600">
              <a:solidFill>
                <a:schemeClr val="dk1"/>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chemeClr val="dk1"/>
              </a:buClr>
              <a:buSzPts val="1600"/>
              <a:buFont typeface="Quattrocento Sans"/>
              <a:buChar char="-"/>
            </a:pPr>
            <a:r>
              <a:rPr lang="en-IN" sz="1600">
                <a:solidFill>
                  <a:schemeClr val="dk1"/>
                </a:solidFill>
                <a:highlight>
                  <a:srgbClr val="FFFFFF"/>
                </a:highlight>
                <a:latin typeface="Quattrocento Sans"/>
                <a:ea typeface="Quattrocento Sans"/>
                <a:cs typeface="Quattrocento Sans"/>
                <a:sym typeface="Quattrocento Sans"/>
              </a:rPr>
              <a:t>Fit for both B2C and B2B enterprises.</a:t>
            </a:r>
            <a:r>
              <a:rPr b="0" i="0" lang="en-IN" sz="1600" u="none" cap="none" strike="noStrike">
                <a:solidFill>
                  <a:schemeClr val="dk1"/>
                </a:solidFill>
                <a:highlight>
                  <a:srgbClr val="FFFFFF"/>
                </a:highlight>
                <a:latin typeface="Quattrocento Sans"/>
                <a:ea typeface="Quattrocento Sans"/>
                <a:cs typeface="Quattrocento Sans"/>
                <a:sym typeface="Quattrocento Sans"/>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Uniqueness of Approach and Solution</a:t>
            </a:r>
            <a:br>
              <a:rPr b="1" lang="en-IN" sz="2800">
                <a:solidFill>
                  <a:schemeClr val="dk1"/>
                </a:solidFill>
                <a:latin typeface="Quattrocento Sans"/>
                <a:ea typeface="Quattrocento Sans"/>
                <a:cs typeface="Quattrocento Sans"/>
                <a:sym typeface="Quattrocento Sans"/>
              </a:rPr>
            </a:br>
            <a:endParaRPr b="1" sz="2800">
              <a:solidFill>
                <a:schemeClr val="dk1"/>
              </a:solidFill>
              <a:latin typeface="Quattrocento Sans"/>
              <a:ea typeface="Quattrocento Sans"/>
              <a:cs typeface="Quattrocento Sans"/>
              <a:sym typeface="Quattrocento Sans"/>
            </a:endParaRPr>
          </a:p>
        </p:txBody>
      </p:sp>
      <p:sp>
        <p:nvSpPr>
          <p:cNvPr id="137" name="Google Shape;137;p9"/>
          <p:cNvSpPr txBox="1"/>
          <p:nvPr/>
        </p:nvSpPr>
        <p:spPr>
          <a:xfrm>
            <a:off x="0" y="1151300"/>
            <a:ext cx="8238600" cy="34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rgbClr val="222222"/>
                </a:solidFill>
                <a:highlight>
                  <a:srgbClr val="FFFFFF"/>
                </a:highlight>
                <a:latin typeface="Quattrocento Sans"/>
                <a:ea typeface="Quattrocento Sans"/>
                <a:cs typeface="Quattrocento Sans"/>
                <a:sym typeface="Quattrocento Sans"/>
              </a:rPr>
              <a:t>What is the unique aspects of the proposed idea?</a:t>
            </a:r>
            <a:endParaRPr b="0" i="0" sz="1600" u="none" cap="none" strike="noStrike">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End to end solution that provides an efficient marketing content authoring experience.</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Reduces the authoring cycle from several days/weeks to a few minutes.</a:t>
            </a:r>
            <a:endParaRPr sz="1600">
              <a:solidFill>
                <a:srgbClr val="222222"/>
              </a:solidFill>
              <a:highlight>
                <a:srgbClr val="FFFFFF"/>
              </a:highlight>
              <a:latin typeface="Quattrocento Sans"/>
              <a:ea typeface="Quattrocento Sans"/>
              <a:cs typeface="Quattrocento Sans"/>
              <a:sym typeface="Quattrocento Sans"/>
            </a:endParaRPr>
          </a:p>
          <a:p>
            <a:pPr indent="-330200" lvl="0" marL="457200" marR="0" rtl="0" algn="l">
              <a:lnSpc>
                <a:spcPct val="100000"/>
              </a:lnSpc>
              <a:spcBef>
                <a:spcPts val="0"/>
              </a:spcBef>
              <a:spcAft>
                <a:spcPts val="0"/>
              </a:spcAft>
              <a:buClr>
                <a:srgbClr val="222222"/>
              </a:buClr>
              <a:buSzPts val="1600"/>
              <a:buFont typeface="Quattrocento Sans"/>
              <a:buChar char="-"/>
            </a:pPr>
            <a:r>
              <a:rPr lang="en-IN" sz="1600">
                <a:solidFill>
                  <a:srgbClr val="222222"/>
                </a:solidFill>
                <a:highlight>
                  <a:srgbClr val="FFFFFF"/>
                </a:highlight>
                <a:latin typeface="Quattrocento Sans"/>
                <a:ea typeface="Quattrocento Sans"/>
                <a:cs typeface="Quattrocento Sans"/>
                <a:sym typeface="Quattrocento Sans"/>
              </a:rPr>
              <a:t>Granular level of control on the quality of the content. </a:t>
            </a:r>
            <a:endParaRPr sz="160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2024-06-09T08:34:46Z</dcterms:created>
  <dc:creator>Avinash Rohit</dc:creator>
</cp:coreProperties>
</file>