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1" autoAdjust="0"/>
    <p:restoredTop sz="94660"/>
  </p:normalViewPr>
  <p:slideViewPr>
    <p:cSldViewPr>
      <p:cViewPr varScale="1">
        <p:scale>
          <a:sx n="68" d="100"/>
          <a:sy n="68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8ACD2-924B-4D37-9A14-2703DA00D06A}" type="datetimeFigureOut">
              <a:rPr lang="en-IN" smtClean="0"/>
              <a:pPr/>
              <a:t>26-04-2019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21AF3-4C75-4615-966F-2F055E32164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8ACD2-924B-4D37-9A14-2703DA00D06A}" type="datetimeFigureOut">
              <a:rPr lang="en-IN" smtClean="0"/>
              <a:pPr/>
              <a:t>26-04-2019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21AF3-4C75-4615-966F-2F055E32164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8ACD2-924B-4D37-9A14-2703DA00D06A}" type="datetimeFigureOut">
              <a:rPr lang="en-IN" smtClean="0"/>
              <a:pPr/>
              <a:t>26-04-2019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21AF3-4C75-4615-966F-2F055E32164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8ACD2-924B-4D37-9A14-2703DA00D06A}" type="datetimeFigureOut">
              <a:rPr lang="en-IN" smtClean="0"/>
              <a:pPr/>
              <a:t>26-04-2019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21AF3-4C75-4615-966F-2F055E32164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8ACD2-924B-4D37-9A14-2703DA00D06A}" type="datetimeFigureOut">
              <a:rPr lang="en-IN" smtClean="0"/>
              <a:pPr/>
              <a:t>26-04-2019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21AF3-4C75-4615-966F-2F055E32164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8ACD2-924B-4D37-9A14-2703DA00D06A}" type="datetimeFigureOut">
              <a:rPr lang="en-IN" smtClean="0"/>
              <a:pPr/>
              <a:t>26-04-2019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21AF3-4C75-4615-966F-2F055E32164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8ACD2-924B-4D37-9A14-2703DA00D06A}" type="datetimeFigureOut">
              <a:rPr lang="en-IN" smtClean="0"/>
              <a:pPr/>
              <a:t>26-04-2019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21AF3-4C75-4615-966F-2F055E32164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8ACD2-924B-4D37-9A14-2703DA00D06A}" type="datetimeFigureOut">
              <a:rPr lang="en-IN" smtClean="0"/>
              <a:pPr/>
              <a:t>26-04-2019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21AF3-4C75-4615-966F-2F055E32164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8ACD2-924B-4D37-9A14-2703DA00D06A}" type="datetimeFigureOut">
              <a:rPr lang="en-IN" smtClean="0"/>
              <a:pPr/>
              <a:t>26-04-2019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21AF3-4C75-4615-966F-2F055E32164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8ACD2-924B-4D37-9A14-2703DA00D06A}" type="datetimeFigureOut">
              <a:rPr lang="en-IN" smtClean="0"/>
              <a:pPr/>
              <a:t>26-04-2019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21AF3-4C75-4615-966F-2F055E32164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8ACD2-924B-4D37-9A14-2703DA00D06A}" type="datetimeFigureOut">
              <a:rPr lang="en-IN" smtClean="0"/>
              <a:pPr/>
              <a:t>26-04-2019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21AF3-4C75-4615-966F-2F055E32164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78ACD2-924B-4D37-9A14-2703DA00D06A}" type="datetimeFigureOut">
              <a:rPr lang="en-IN" smtClean="0"/>
              <a:pPr/>
              <a:t>26-04-2019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B21AF3-4C75-4615-966F-2F055E32164F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ridell/PostmanDocs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ridell/PostmanDocs" TargetMode="External"/><Relationship Id="rId2" Type="http://schemas.openxmlformats.org/officeDocument/2006/relationships/hyperlink" Target="https://en.wikipedia.org/wiki/List_of_HTTP_status_codes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ridell/PostmanDocs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ridell/PostmanDoc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ebopedia.com/TERM/P/protocol.html" TargetMode="External"/><Relationship Id="rId2" Type="http://schemas.openxmlformats.org/officeDocument/2006/relationships/hyperlink" Target="https://www.webopedia.com/TERM/R/routine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webopedia.com/TERM/A/application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dummy.restapiexample.com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ridell/PostmanDocs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ridell/PostmanDoc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API &amp; Web Services Testing Training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Environments in Postman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dirty="0" smtClean="0"/>
              <a:t>An environment in Postman is a </a:t>
            </a:r>
            <a:r>
              <a:rPr lang="en-IN" b="1" i="1" dirty="0" smtClean="0"/>
              <a:t>set of key-value pairs</a:t>
            </a:r>
          </a:p>
          <a:p>
            <a:r>
              <a:rPr lang="en-US" dirty="0" smtClean="0"/>
              <a:t>Within Environments we can create variables and assign them values, these variables are called Local variables and their scope is within the environment.</a:t>
            </a:r>
          </a:p>
          <a:p>
            <a:r>
              <a:rPr lang="en-US" dirty="0" smtClean="0"/>
              <a:t>The scope of Global Variables is within the workspace in which they are created.</a:t>
            </a:r>
          </a:p>
          <a:p>
            <a:r>
              <a:rPr lang="en-US" dirty="0" smtClean="0"/>
              <a:t>Please refer document “Environments in Postman” for </a:t>
            </a:r>
            <a:r>
              <a:rPr lang="en-US" dirty="0" err="1" smtClean="0"/>
              <a:t>screenprints</a:t>
            </a:r>
            <a:endParaRPr lang="en-US" dirty="0" smtClean="0"/>
          </a:p>
          <a:p>
            <a:r>
              <a:rPr lang="en-US" dirty="0" smtClean="0"/>
              <a:t>In case the local and global variable has the same name, the local variable takes precedence over global variable.</a:t>
            </a:r>
          </a:p>
          <a:p>
            <a:r>
              <a:rPr lang="en-US" dirty="0" err="1" smtClean="0"/>
              <a:t>GitHUb</a:t>
            </a:r>
            <a:r>
              <a:rPr lang="en-US" dirty="0" smtClean="0"/>
              <a:t> Location:</a:t>
            </a:r>
          </a:p>
          <a:p>
            <a:pPr>
              <a:buNone/>
            </a:pPr>
            <a:r>
              <a:rPr lang="en-IN" dirty="0" smtClean="0">
                <a:hlinkClick r:id="rId2"/>
              </a:rPr>
              <a:t>https://github.com/pridell/PostmanDocs</a:t>
            </a:r>
            <a:endParaRPr lang="en-IN" dirty="0" smtClean="0"/>
          </a:p>
          <a:p>
            <a:endParaRPr lang="en-US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Status Codes &amp; Text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b="1" dirty="0" smtClean="0"/>
              <a:t>200 OK </a:t>
            </a:r>
            <a:r>
              <a:rPr lang="en-US" dirty="0" smtClean="0"/>
              <a:t>– For successful API message</a:t>
            </a:r>
          </a:p>
          <a:p>
            <a:r>
              <a:rPr lang="en-US" b="1" dirty="0" smtClean="0"/>
              <a:t>201 Created </a:t>
            </a:r>
            <a:r>
              <a:rPr lang="en-US" dirty="0" smtClean="0"/>
              <a:t>– Mainly in POST requests for successful creation of a record</a:t>
            </a:r>
          </a:p>
          <a:p>
            <a:r>
              <a:rPr lang="en-US" b="1" dirty="0" smtClean="0"/>
              <a:t>204 No Content </a:t>
            </a:r>
            <a:r>
              <a:rPr lang="en-US" dirty="0" smtClean="0"/>
              <a:t>– When response is empty</a:t>
            </a:r>
          </a:p>
          <a:p>
            <a:r>
              <a:rPr lang="en-US" b="1" dirty="0" smtClean="0"/>
              <a:t>401 Unauthorized </a:t>
            </a:r>
            <a:r>
              <a:rPr lang="en-US" dirty="0" smtClean="0"/>
              <a:t>– Incorrect Authentication</a:t>
            </a:r>
          </a:p>
          <a:p>
            <a:r>
              <a:rPr lang="en-US" b="1" dirty="0" smtClean="0"/>
              <a:t>400 Bad Request </a:t>
            </a:r>
            <a:r>
              <a:rPr lang="en-US" dirty="0" smtClean="0"/>
              <a:t>– Incorrect message body or some mandatory parameter missing in request body</a:t>
            </a:r>
          </a:p>
          <a:p>
            <a:r>
              <a:rPr lang="en-US" b="1" dirty="0" smtClean="0"/>
              <a:t>404 Not Found </a:t>
            </a:r>
            <a:r>
              <a:rPr lang="en-US" dirty="0" smtClean="0"/>
              <a:t>– Incorrect URL or Resource not found</a:t>
            </a:r>
          </a:p>
          <a:p>
            <a:r>
              <a:rPr lang="en-US" b="1" dirty="0" smtClean="0"/>
              <a:t>500 Internal Server Error </a:t>
            </a:r>
            <a:r>
              <a:rPr lang="en-US" dirty="0" smtClean="0"/>
              <a:t>– Unhandled Exception in the code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Complete list can be found at :</a:t>
            </a:r>
          </a:p>
          <a:p>
            <a:pPr>
              <a:buNone/>
            </a:pPr>
            <a:r>
              <a:rPr lang="en-IN" dirty="0" smtClean="0">
                <a:hlinkClick r:id="rId2"/>
              </a:rPr>
              <a:t>https://en.wikipedia.org/wiki/List_of_HTTP_status_codes</a:t>
            </a:r>
            <a:endParaRPr lang="en-IN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Please refer document HTTP Status Codes and Text.docx for </a:t>
            </a:r>
            <a:r>
              <a:rPr lang="en-US" dirty="0" err="1" smtClean="0"/>
              <a:t>screenprints</a:t>
            </a:r>
            <a:endParaRPr lang="en-US" dirty="0" smtClean="0"/>
          </a:p>
          <a:p>
            <a:endParaRPr lang="en-US" smtClean="0"/>
          </a:p>
          <a:p>
            <a:r>
              <a:rPr lang="en-US" smtClean="0"/>
              <a:t>GitHUb</a:t>
            </a:r>
            <a:r>
              <a:rPr lang="en-US" dirty="0" smtClean="0"/>
              <a:t> Location:</a:t>
            </a:r>
          </a:p>
          <a:p>
            <a:pPr>
              <a:buNone/>
            </a:pPr>
            <a:r>
              <a:rPr lang="en-IN" dirty="0" smtClean="0">
                <a:hlinkClick r:id="rId3"/>
              </a:rPr>
              <a:t>https://github.com/pridell/PostmanDocs</a:t>
            </a:r>
            <a:endParaRPr lang="en-IN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Parameters in Postman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 smtClean="0"/>
              <a:t>Query Parameter </a:t>
            </a:r>
            <a:r>
              <a:rPr lang="en-US" dirty="0" smtClean="0"/>
              <a:t>- </a:t>
            </a:r>
            <a:r>
              <a:rPr lang="en-IN" sz="2400" dirty="0" smtClean="0"/>
              <a:t>QUERY parameters appear in the URL after the question mark (?) after the resource name</a:t>
            </a:r>
          </a:p>
          <a:p>
            <a:endParaRPr lang="en-US" sz="2400" dirty="0" smtClean="0"/>
          </a:p>
          <a:p>
            <a:r>
              <a:rPr lang="en-US" b="1" dirty="0" smtClean="0"/>
              <a:t>Template Parameter </a:t>
            </a:r>
            <a:r>
              <a:rPr lang="en-US" sz="2400" dirty="0" smtClean="0"/>
              <a:t>- </a:t>
            </a:r>
            <a:r>
              <a:rPr lang="en-IN" sz="2400" dirty="0" smtClean="0"/>
              <a:t>These parameters appear in resource paths before ‘?’ in URL</a:t>
            </a:r>
          </a:p>
          <a:p>
            <a:endParaRPr lang="en-US" sz="2400" dirty="0" smtClean="0"/>
          </a:p>
          <a:p>
            <a:r>
              <a:rPr lang="en-US" b="1" dirty="0" smtClean="0"/>
              <a:t>Matrix Parameter </a:t>
            </a:r>
            <a:r>
              <a:rPr lang="en-US" sz="2400" dirty="0" smtClean="0"/>
              <a:t>- </a:t>
            </a:r>
            <a:r>
              <a:rPr lang="en-IN" sz="2400" dirty="0" smtClean="0"/>
              <a:t>These parameters also go in the request URL. They reside between the resource path and QUERY parameters, and are separated from the resource path by a semicolon (;)</a:t>
            </a:r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Please refer document Parameters in Postman.docx for screen prints</a:t>
            </a:r>
          </a:p>
          <a:p>
            <a:r>
              <a:rPr lang="en-US" sz="2400" dirty="0" err="1" smtClean="0"/>
              <a:t>GitHUb</a:t>
            </a:r>
            <a:r>
              <a:rPr lang="en-US" sz="2400" dirty="0" smtClean="0"/>
              <a:t> Location:</a:t>
            </a:r>
          </a:p>
          <a:p>
            <a:pPr>
              <a:buNone/>
            </a:pPr>
            <a:r>
              <a:rPr lang="en-IN" sz="2400" dirty="0" smtClean="0">
                <a:hlinkClick r:id="rId2"/>
              </a:rPr>
              <a:t>https://github.com/pridell/PostmanDocs</a:t>
            </a:r>
            <a:endParaRPr lang="en-IN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IN" sz="2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525963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IN" dirty="0" smtClean="0"/>
              <a:t>http://&lt;Server&gt;:&lt;port&gt;/person/{ID}?details=address </a:t>
            </a:r>
          </a:p>
          <a:p>
            <a:endParaRPr lang="en-IN" dirty="0" smtClean="0"/>
          </a:p>
          <a:p>
            <a:pPr>
              <a:buNone/>
            </a:pPr>
            <a:r>
              <a:rPr lang="en-IN" dirty="0" smtClean="0"/>
              <a:t>Query </a:t>
            </a:r>
            <a:r>
              <a:rPr lang="en-IN" dirty="0" err="1" smtClean="0"/>
              <a:t>Param</a:t>
            </a:r>
            <a:r>
              <a:rPr lang="en-IN" dirty="0" smtClean="0"/>
              <a:t> : After the ? in the </a:t>
            </a:r>
            <a:r>
              <a:rPr lang="en-IN" dirty="0" err="1" smtClean="0"/>
              <a:t>url</a:t>
            </a:r>
            <a:r>
              <a:rPr lang="en-IN" dirty="0" smtClean="0"/>
              <a:t> </a:t>
            </a:r>
          </a:p>
          <a:p>
            <a:endParaRPr lang="en-IN" dirty="0" smtClean="0"/>
          </a:p>
          <a:p>
            <a:pPr>
              <a:buNone/>
            </a:pPr>
            <a:r>
              <a:rPr lang="en-IN" dirty="0" err="1" smtClean="0"/>
              <a:t>eg</a:t>
            </a:r>
            <a:r>
              <a:rPr lang="en-IN" dirty="0" smtClean="0"/>
              <a:t>. ?details=address</a:t>
            </a:r>
          </a:p>
          <a:p>
            <a:endParaRPr lang="en-IN" dirty="0" smtClean="0"/>
          </a:p>
          <a:p>
            <a:pPr>
              <a:buNone/>
            </a:pPr>
            <a:r>
              <a:rPr lang="en-IN" dirty="0" smtClean="0"/>
              <a:t>Query </a:t>
            </a:r>
            <a:r>
              <a:rPr lang="en-IN" dirty="0" err="1" smtClean="0"/>
              <a:t>Parametr</a:t>
            </a:r>
            <a:r>
              <a:rPr lang="en-IN" dirty="0" smtClean="0"/>
              <a:t> is detail</a:t>
            </a:r>
          </a:p>
          <a:p>
            <a:pPr>
              <a:buNone/>
            </a:pPr>
            <a:r>
              <a:rPr lang="en-IN" dirty="0" smtClean="0"/>
              <a:t>Value of query </a:t>
            </a:r>
            <a:r>
              <a:rPr lang="en-IN" dirty="0" err="1" smtClean="0"/>
              <a:t>param</a:t>
            </a:r>
            <a:r>
              <a:rPr lang="en-IN" dirty="0" smtClean="0"/>
              <a:t> is address </a:t>
            </a:r>
          </a:p>
          <a:p>
            <a:endParaRPr lang="en-IN" dirty="0" smtClean="0"/>
          </a:p>
          <a:p>
            <a:pPr>
              <a:buNone/>
            </a:pPr>
            <a:r>
              <a:rPr lang="en-IN" dirty="0" smtClean="0"/>
              <a:t>------------------------------</a:t>
            </a:r>
          </a:p>
          <a:p>
            <a:endParaRPr lang="en-IN" dirty="0" smtClean="0"/>
          </a:p>
          <a:p>
            <a:pPr>
              <a:buNone/>
            </a:pPr>
            <a:r>
              <a:rPr lang="en-IN" dirty="0" smtClean="0"/>
              <a:t>Path </a:t>
            </a:r>
            <a:r>
              <a:rPr lang="en-IN" dirty="0" err="1" smtClean="0"/>
              <a:t>param</a:t>
            </a:r>
            <a:r>
              <a:rPr lang="en-IN" dirty="0" smtClean="0"/>
              <a:t> is before the ? (but not strictly before can be anywhere before the ?)</a:t>
            </a:r>
          </a:p>
          <a:p>
            <a:endParaRPr lang="en-IN" dirty="0" smtClean="0"/>
          </a:p>
          <a:p>
            <a:pPr>
              <a:buNone/>
            </a:pPr>
            <a:r>
              <a:rPr lang="en-IN" dirty="0" smtClean="0"/>
              <a:t>Path </a:t>
            </a:r>
            <a:r>
              <a:rPr lang="en-IN" dirty="0" err="1" smtClean="0"/>
              <a:t>Param</a:t>
            </a:r>
            <a:r>
              <a:rPr lang="en-IN" dirty="0" smtClean="0"/>
              <a:t> is ID</a:t>
            </a:r>
          </a:p>
          <a:p>
            <a:endParaRPr lang="en-IN" dirty="0" smtClean="0"/>
          </a:p>
          <a:p>
            <a:pPr>
              <a:buNone/>
            </a:pPr>
            <a:r>
              <a:rPr lang="en-IN" dirty="0" smtClean="0"/>
              <a:t>Value is 123 or 345 </a:t>
            </a:r>
            <a:endParaRPr lang="en-IN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Authentication in Postman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IN" sz="7000" b="1" dirty="0" smtClean="0"/>
              <a:t>Basic Auth :--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Header name : </a:t>
            </a:r>
            <a:r>
              <a:rPr lang="en-IN" dirty="0" err="1" smtClean="0"/>
              <a:t>Autherization</a:t>
            </a:r>
            <a:endParaRPr lang="en-IN" dirty="0" smtClean="0"/>
          </a:p>
          <a:p>
            <a:endParaRPr lang="en-IN" dirty="0" smtClean="0"/>
          </a:p>
          <a:p>
            <a:pPr>
              <a:buNone/>
            </a:pPr>
            <a:r>
              <a:rPr lang="en-IN" dirty="0" smtClean="0"/>
              <a:t>Value of the header : Basic Base64encoding of </a:t>
            </a:r>
            <a:r>
              <a:rPr lang="en-IN" dirty="0" err="1" smtClean="0"/>
              <a:t>username:password</a:t>
            </a:r>
            <a:endParaRPr lang="en-IN" dirty="0" smtClean="0"/>
          </a:p>
          <a:p>
            <a:endParaRPr lang="en-IN" dirty="0" smtClean="0"/>
          </a:p>
          <a:p>
            <a:pPr>
              <a:buNone/>
            </a:pPr>
            <a:r>
              <a:rPr lang="en-IN" dirty="0" smtClean="0"/>
              <a:t>username : xyz</a:t>
            </a:r>
          </a:p>
          <a:p>
            <a:pPr>
              <a:buNone/>
            </a:pPr>
            <a:r>
              <a:rPr lang="en-IN" dirty="0" smtClean="0"/>
              <a:t>password : </a:t>
            </a:r>
            <a:r>
              <a:rPr lang="en-IN" dirty="0" err="1" smtClean="0"/>
              <a:t>abc</a:t>
            </a:r>
            <a:endParaRPr lang="en-IN" dirty="0" smtClean="0"/>
          </a:p>
          <a:p>
            <a:endParaRPr lang="en-IN" dirty="0" smtClean="0"/>
          </a:p>
          <a:p>
            <a:pPr>
              <a:buNone/>
            </a:pPr>
            <a:r>
              <a:rPr lang="en-IN" dirty="0" smtClean="0"/>
              <a:t>Base64encodes(</a:t>
            </a:r>
            <a:r>
              <a:rPr lang="en-IN" dirty="0" err="1" smtClean="0"/>
              <a:t>xyz:abc</a:t>
            </a:r>
            <a:r>
              <a:rPr lang="en-IN" dirty="0" smtClean="0"/>
              <a:t>)</a:t>
            </a:r>
          </a:p>
          <a:p>
            <a:endParaRPr lang="en-IN" dirty="0" smtClean="0"/>
          </a:p>
          <a:p>
            <a:pPr>
              <a:buNone/>
            </a:pPr>
            <a:endParaRPr lang="en-IN" dirty="0" smtClean="0"/>
          </a:p>
          <a:p>
            <a:endParaRPr lang="en-IN" dirty="0" smtClean="0"/>
          </a:p>
          <a:p>
            <a:r>
              <a:rPr lang="en-IN" sz="7000" b="1" dirty="0" err="1" smtClean="0"/>
              <a:t>OAuth</a:t>
            </a:r>
            <a:r>
              <a:rPr lang="en-IN" sz="7000" b="1" dirty="0" smtClean="0"/>
              <a:t> 2.0</a:t>
            </a:r>
          </a:p>
          <a:p>
            <a:endParaRPr lang="en-IN" dirty="0" smtClean="0"/>
          </a:p>
          <a:p>
            <a:pPr>
              <a:buNone/>
            </a:pPr>
            <a:r>
              <a:rPr lang="en-IN" dirty="0" err="1" smtClean="0"/>
              <a:t>Hedaer</a:t>
            </a:r>
            <a:r>
              <a:rPr lang="en-IN" dirty="0" smtClean="0"/>
              <a:t> name : Authorization</a:t>
            </a:r>
          </a:p>
          <a:p>
            <a:endParaRPr lang="en-IN" dirty="0" smtClean="0"/>
          </a:p>
          <a:p>
            <a:pPr>
              <a:buNone/>
            </a:pPr>
            <a:r>
              <a:rPr lang="en-IN" dirty="0" smtClean="0"/>
              <a:t>Value of the header : Bearer &lt;Token&gt;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Please refer document </a:t>
            </a:r>
            <a:r>
              <a:rPr lang="en-US" dirty="0" err="1" smtClean="0"/>
              <a:t>Autentication</a:t>
            </a:r>
            <a:r>
              <a:rPr lang="en-US" dirty="0" smtClean="0"/>
              <a:t> in Postman.docx for screen prints.</a:t>
            </a:r>
            <a:endParaRPr lang="en-IN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Monitor Collections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smtClean="0"/>
              <a:t>Monitor enables </a:t>
            </a:r>
            <a:r>
              <a:rPr lang="en-IN" dirty="0" smtClean="0"/>
              <a:t>you to run your Collections, a set of API tests, to run periodically through out the day. In short, Monitors allow you to schedule your Tests to runs automatically at defined intervals</a:t>
            </a:r>
            <a:r>
              <a:rPr lang="en-IN" dirty="0" smtClean="0"/>
              <a:t>.</a:t>
            </a:r>
          </a:p>
          <a:p>
            <a:r>
              <a:rPr lang="en-US" dirty="0" smtClean="0"/>
              <a:t>Please refer document Monitor Collections.docx for screen prints. </a:t>
            </a:r>
          </a:p>
          <a:p>
            <a:pPr>
              <a:buNone/>
            </a:pPr>
            <a:r>
              <a:rPr lang="en-US" dirty="0" smtClean="0"/>
              <a:t>Please refer document Parameters in Monitor Collections.docx</a:t>
            </a:r>
            <a:r>
              <a:rPr lang="en-US" dirty="0" smtClean="0"/>
              <a:t> </a:t>
            </a:r>
            <a:r>
              <a:rPr lang="en-US" dirty="0" smtClean="0"/>
              <a:t>for screen prints</a:t>
            </a:r>
          </a:p>
          <a:p>
            <a:r>
              <a:rPr lang="en-US" dirty="0" err="1" smtClean="0"/>
              <a:t>GitHUb</a:t>
            </a:r>
            <a:r>
              <a:rPr lang="en-US" dirty="0" smtClean="0"/>
              <a:t> Location:</a:t>
            </a:r>
          </a:p>
          <a:p>
            <a:pPr>
              <a:buNone/>
            </a:pPr>
            <a:r>
              <a:rPr lang="en-IN" dirty="0" smtClean="0">
                <a:hlinkClick r:id="rId2"/>
              </a:rPr>
              <a:t>https://github.com/pridell/PostmanDocs</a:t>
            </a:r>
            <a:endParaRPr lang="en-IN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are APIs and why are they required?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>
                <a:latin typeface="+mj-lt"/>
                <a:ea typeface="+mj-ea"/>
                <a:cs typeface="+mj-cs"/>
              </a:rPr>
              <a:t>An application program interface (API) is a set of </a:t>
            </a:r>
            <a:r>
              <a:rPr lang="en-IN" sz="2400" dirty="0">
                <a:latin typeface="+mj-lt"/>
                <a:ea typeface="+mj-ea"/>
                <a:cs typeface="+mj-cs"/>
                <a:hlinkClick r:id="rId2"/>
              </a:rPr>
              <a:t>routines</a:t>
            </a:r>
            <a:r>
              <a:rPr lang="en-IN" sz="2400" dirty="0">
                <a:latin typeface="+mj-lt"/>
                <a:ea typeface="+mj-ea"/>
                <a:cs typeface="+mj-cs"/>
              </a:rPr>
              <a:t>, </a:t>
            </a:r>
            <a:r>
              <a:rPr lang="en-IN" sz="2400" dirty="0">
                <a:latin typeface="+mj-lt"/>
                <a:ea typeface="+mj-ea"/>
                <a:cs typeface="+mj-cs"/>
                <a:hlinkClick r:id="rId3"/>
              </a:rPr>
              <a:t>protocols</a:t>
            </a:r>
            <a:r>
              <a:rPr lang="en-IN" sz="2400" dirty="0">
                <a:latin typeface="+mj-lt"/>
                <a:ea typeface="+mj-ea"/>
                <a:cs typeface="+mj-cs"/>
              </a:rPr>
              <a:t>, and tools for building </a:t>
            </a:r>
            <a:r>
              <a:rPr lang="en-IN" sz="2400" dirty="0">
                <a:latin typeface="+mj-lt"/>
                <a:ea typeface="+mj-ea"/>
                <a:cs typeface="+mj-cs"/>
                <a:hlinkClick r:id="rId4"/>
              </a:rPr>
              <a:t>software </a:t>
            </a:r>
            <a:r>
              <a:rPr lang="en-IN" sz="2400" dirty="0" smtClean="0">
                <a:latin typeface="+mj-lt"/>
                <a:ea typeface="+mj-ea"/>
                <a:cs typeface="+mj-cs"/>
                <a:hlinkClick r:id="rId4"/>
              </a:rPr>
              <a:t>applications</a:t>
            </a:r>
            <a:endParaRPr lang="en-IN" sz="2400" dirty="0" smtClean="0">
              <a:latin typeface="+mj-lt"/>
              <a:ea typeface="+mj-ea"/>
              <a:cs typeface="+mj-cs"/>
            </a:endParaRPr>
          </a:p>
          <a:p>
            <a:r>
              <a:rPr lang="en-US" sz="2400" dirty="0" smtClean="0">
                <a:latin typeface="+mj-lt"/>
                <a:ea typeface="+mj-ea"/>
                <a:cs typeface="+mj-cs"/>
              </a:rPr>
              <a:t>APIs interact  between two systems and exchange information between them</a:t>
            </a:r>
          </a:p>
          <a:p>
            <a:r>
              <a:rPr lang="en-US" sz="2400" dirty="0" smtClean="0">
                <a:latin typeface="+mj-lt"/>
                <a:ea typeface="+mj-ea"/>
                <a:cs typeface="+mj-cs"/>
              </a:rPr>
              <a:t>Web Services are an example of APIs.</a:t>
            </a:r>
          </a:p>
          <a:p>
            <a:r>
              <a:rPr lang="en-US" sz="2400" dirty="0" smtClean="0">
                <a:latin typeface="+mj-lt"/>
                <a:ea typeface="+mj-ea"/>
                <a:cs typeface="+mj-cs"/>
              </a:rPr>
              <a:t>All Web Services are APIs but vice versa is not true</a:t>
            </a:r>
          </a:p>
          <a:p>
            <a:r>
              <a:rPr lang="en-US" sz="2400" dirty="0" smtClean="0">
                <a:latin typeface="+mj-lt"/>
                <a:ea typeface="+mj-ea"/>
                <a:cs typeface="+mj-cs"/>
              </a:rPr>
              <a:t>Types of Web Services- SOAP (Simple Object Access Protocol) and REST (Representation State Transfer)</a:t>
            </a:r>
          </a:p>
          <a:p>
            <a:endParaRPr lang="en-IN" sz="2400" dirty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Benefits of API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Testing can start early parallel with development</a:t>
            </a:r>
          </a:p>
          <a:p>
            <a:r>
              <a:rPr lang="en-IN" b="1" dirty="0"/>
              <a:t>Easier Test Maintenance</a:t>
            </a:r>
            <a:endParaRPr lang="en-IN" dirty="0"/>
          </a:p>
          <a:p>
            <a:r>
              <a:rPr lang="en-IN" b="1" dirty="0"/>
              <a:t>Faster Time To Resolution</a:t>
            </a:r>
            <a:endParaRPr lang="en-IN" dirty="0"/>
          </a:p>
          <a:p>
            <a:r>
              <a:rPr lang="en-IN" b="1" dirty="0"/>
              <a:t>Speed and Coverage of </a:t>
            </a:r>
            <a:r>
              <a:rPr lang="en-IN" b="1" dirty="0" smtClean="0"/>
              <a:t>Testing</a:t>
            </a:r>
          </a:p>
          <a:p>
            <a:r>
              <a:rPr lang="en-IN" b="1" dirty="0"/>
              <a:t>GUI independent</a:t>
            </a:r>
          </a:p>
          <a:p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to Test APIs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Postman (Will be covering in detail)</a:t>
            </a:r>
          </a:p>
          <a:p>
            <a:r>
              <a:rPr lang="en-US" dirty="0" smtClean="0"/>
              <a:t>SOAPUI</a:t>
            </a:r>
          </a:p>
          <a:p>
            <a:r>
              <a:rPr lang="en-US" dirty="0" smtClean="0"/>
              <a:t>Rest Assured</a:t>
            </a:r>
          </a:p>
          <a:p>
            <a:r>
              <a:rPr lang="en-US" dirty="0" smtClean="0"/>
              <a:t>Advanced REST Client</a:t>
            </a:r>
          </a:p>
          <a:p>
            <a:r>
              <a:rPr lang="en-US" dirty="0" smtClean="0"/>
              <a:t>Custom Utilities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Postman Topics Coverage in a nutshell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Download &amp; Install Postman</a:t>
            </a:r>
          </a:p>
          <a:p>
            <a:r>
              <a:rPr lang="en-US" dirty="0" smtClean="0"/>
              <a:t>Postman Navigation</a:t>
            </a:r>
          </a:p>
          <a:p>
            <a:r>
              <a:rPr lang="en-US" dirty="0" smtClean="0"/>
              <a:t>Create new Requests in Postman</a:t>
            </a:r>
          </a:p>
          <a:p>
            <a:r>
              <a:rPr lang="en-US" dirty="0" smtClean="0"/>
              <a:t>HTTP Status Code</a:t>
            </a:r>
          </a:p>
          <a:p>
            <a:r>
              <a:rPr lang="en-US" dirty="0" smtClean="0"/>
              <a:t>HTTP Status Text</a:t>
            </a:r>
          </a:p>
          <a:p>
            <a:r>
              <a:rPr lang="en-US" dirty="0" smtClean="0"/>
              <a:t>Request Parameters in Postman</a:t>
            </a:r>
          </a:p>
          <a:p>
            <a:r>
              <a:rPr lang="en-US" dirty="0" smtClean="0"/>
              <a:t>Authentications</a:t>
            </a:r>
          </a:p>
          <a:p>
            <a:r>
              <a:rPr lang="en-US" dirty="0" smtClean="0"/>
              <a:t>Environment Variables</a:t>
            </a:r>
          </a:p>
          <a:p>
            <a:r>
              <a:rPr lang="en-US" dirty="0" smtClean="0"/>
              <a:t>Collections in Postman</a:t>
            </a:r>
          </a:p>
          <a:p>
            <a:r>
              <a:rPr lang="en-US" dirty="0" smtClean="0"/>
              <a:t>Authentication</a:t>
            </a:r>
          </a:p>
          <a:p>
            <a:r>
              <a:rPr lang="en-US" dirty="0" smtClean="0"/>
              <a:t>Postman Newman</a:t>
            </a:r>
          </a:p>
          <a:p>
            <a:r>
              <a:rPr lang="en-US" dirty="0" smtClean="0"/>
              <a:t>CI with Jenkins</a:t>
            </a:r>
          </a:p>
          <a:p>
            <a:r>
              <a:rPr lang="en-US" dirty="0" smtClean="0"/>
              <a:t>Sample REST API Project Testin</a:t>
            </a:r>
            <a:r>
              <a:rPr lang="en-US" dirty="0"/>
              <a:t>g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Download and Install Postman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Please refer document Install_Postman.docx for steps and screen prints for installation</a:t>
            </a:r>
          </a:p>
          <a:p>
            <a:r>
              <a:rPr lang="en-US" dirty="0" smtClean="0"/>
              <a:t>Why Prefer </a:t>
            </a:r>
            <a:r>
              <a:rPr lang="en-US" dirty="0" err="1" smtClean="0"/>
              <a:t>PostMan</a:t>
            </a:r>
            <a:r>
              <a:rPr lang="en-US" dirty="0" smtClean="0"/>
              <a:t> as a stand alone application</a:t>
            </a:r>
          </a:p>
          <a:p>
            <a:pPr marL="457200" indent="-457200">
              <a:buAutoNum type="alphaLcPeriod"/>
            </a:pPr>
            <a:r>
              <a:rPr lang="en-IN" sz="2000" i="1" dirty="0" smtClean="0"/>
              <a:t>Postman as an application for chrome does not support all the features that the native app has.</a:t>
            </a:r>
          </a:p>
          <a:p>
            <a:pPr marL="457200" indent="-457200">
              <a:buAutoNum type="alphaLcPeriod"/>
            </a:pPr>
            <a:r>
              <a:rPr lang="en-IN" sz="2000" i="1" smtClean="0"/>
              <a:t>Postman </a:t>
            </a:r>
            <a:r>
              <a:rPr lang="en-IN" sz="2000" i="1" dirty="0" smtClean="0"/>
              <a:t>builders have stopped the support for the </a:t>
            </a:r>
            <a:r>
              <a:rPr lang="en-IN" sz="2000" i="1" smtClean="0"/>
              <a:t>chrome application.</a:t>
            </a:r>
            <a:endParaRPr lang="en-IN" sz="2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Dummy Rest APIs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Please use below link for sample dummy REST APIs:</a:t>
            </a:r>
          </a:p>
          <a:p>
            <a:pPr>
              <a:buNone/>
            </a:pPr>
            <a:r>
              <a:rPr lang="en-IN" dirty="0" smtClean="0">
                <a:hlinkClick r:id="rId2"/>
              </a:rPr>
              <a:t>http://dummy.restapiexample.com/</a:t>
            </a:r>
            <a:endParaRPr lang="en-IN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IN" dirty="0" smtClean="0"/>
              <a:t>These are Fake Online REST API for Testing and Prototyping of sample application which are using rest call to display listing and CRUD features</a:t>
            </a:r>
            <a:endParaRPr lang="en-US" dirty="0" smtClean="0"/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GET and POST APIs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Please refer document GET and POST Request.docx for screen prints.</a:t>
            </a:r>
          </a:p>
          <a:p>
            <a:endParaRPr lang="en-US" dirty="0" smtClean="0"/>
          </a:p>
          <a:p>
            <a:r>
              <a:rPr lang="en-US" dirty="0" err="1" smtClean="0"/>
              <a:t>GitHUb</a:t>
            </a:r>
            <a:r>
              <a:rPr lang="en-US" dirty="0" smtClean="0"/>
              <a:t> Location:</a:t>
            </a:r>
          </a:p>
          <a:p>
            <a:pPr>
              <a:buNone/>
            </a:pPr>
            <a:r>
              <a:rPr lang="en-IN" dirty="0" smtClean="0">
                <a:hlinkClick r:id="rId2"/>
              </a:rPr>
              <a:t>https://github.com/pridell/PostmanDocs</a:t>
            </a:r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PUT and DELETE Request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Please refer document PUT and DELETE Request.docx for screen prints.</a:t>
            </a:r>
          </a:p>
          <a:p>
            <a:endParaRPr lang="en-US" dirty="0" smtClean="0"/>
          </a:p>
          <a:p>
            <a:r>
              <a:rPr lang="en-US" dirty="0" err="1" smtClean="0"/>
              <a:t>GitHUb</a:t>
            </a:r>
            <a:r>
              <a:rPr lang="en-US" dirty="0" smtClean="0"/>
              <a:t> Location:</a:t>
            </a:r>
          </a:p>
          <a:p>
            <a:pPr>
              <a:buNone/>
            </a:pPr>
            <a:r>
              <a:rPr lang="en-IN" dirty="0" smtClean="0">
                <a:hlinkClick r:id="rId2"/>
              </a:rPr>
              <a:t>https://github.com/pridell/PostmanDocs</a:t>
            </a:r>
            <a:endParaRPr lang="en-IN" dirty="0" smtClean="0"/>
          </a:p>
          <a:p>
            <a:endParaRPr lang="en-US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527</TotalTime>
  <Words>601</Words>
  <Application>Microsoft Office PowerPoint</Application>
  <PresentationFormat>On-screen Show (4:3)</PresentationFormat>
  <Paragraphs>134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API &amp; Web Services Testing Training</vt:lpstr>
      <vt:lpstr>What are APIs and why are they required?</vt:lpstr>
      <vt:lpstr>The Benefits of API Testing</vt:lpstr>
      <vt:lpstr>Tools to Test APIs</vt:lpstr>
      <vt:lpstr>Postman Topics Coverage in a nutshell</vt:lpstr>
      <vt:lpstr>Download and Install Postman</vt:lpstr>
      <vt:lpstr>Sample Dummy Rest APIs </vt:lpstr>
      <vt:lpstr>Sample GET and POST APIs</vt:lpstr>
      <vt:lpstr>Sample PUT and DELETE Request</vt:lpstr>
      <vt:lpstr>Environments in Postman</vt:lpstr>
      <vt:lpstr>HTTP Status Codes &amp; Text</vt:lpstr>
      <vt:lpstr>Parameters in Postman</vt:lpstr>
      <vt:lpstr>Example</vt:lpstr>
      <vt:lpstr>Authentication in Postman</vt:lpstr>
      <vt:lpstr>Monitor Collections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API &amp; Web Services Testing Training</dc:title>
  <dc:creator>Priyam</dc:creator>
  <cp:lastModifiedBy>Priyam</cp:lastModifiedBy>
  <cp:revision>42</cp:revision>
  <dcterms:created xsi:type="dcterms:W3CDTF">2019-03-30T15:51:20Z</dcterms:created>
  <dcterms:modified xsi:type="dcterms:W3CDTF">2019-04-26T14:16:03Z</dcterms:modified>
</cp:coreProperties>
</file>