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9" roundtripDataSignature="AMtx7mgAXoRAyHIMB7x1eDMC8sXQWq9W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7"/>
          <p:cNvGrpSpPr/>
          <p:nvPr/>
        </p:nvGrpSpPr>
        <p:grpSpPr>
          <a:xfrm>
            <a:off x="830392" y="1191256"/>
            <a:ext cx="745763" cy="45826"/>
            <a:chOff x="4580561" y="2589004"/>
            <a:chExt cx="1064464" cy="25200"/>
          </a:xfrm>
        </p:grpSpPr>
        <p:sp>
          <p:nvSpPr>
            <p:cNvPr id="12" name="Google Shape;1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grpSp>
        <p:nvGrpSpPr>
          <p:cNvPr id="76" name="Google Shape;76;p17"/>
          <p:cNvGrpSpPr/>
          <p:nvPr/>
        </p:nvGrpSpPr>
        <p:grpSpPr>
          <a:xfrm>
            <a:off x="830392" y="4169130"/>
            <a:ext cx="745763" cy="45826"/>
            <a:chOff x="4580561" y="2589004"/>
            <a:chExt cx="1064464" cy="25200"/>
          </a:xfrm>
        </p:grpSpPr>
        <p:sp>
          <p:nvSpPr>
            <p:cNvPr id="77" name="Google Shape;7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9"/>
          <p:cNvGrpSpPr/>
          <p:nvPr/>
        </p:nvGrpSpPr>
        <p:grpSpPr>
          <a:xfrm>
            <a:off x="830392" y="1191256"/>
            <a:ext cx="745763" cy="45826"/>
            <a:chOff x="4580561" y="2589004"/>
            <a:chExt cx="1064464" cy="25200"/>
          </a:xfrm>
        </p:grpSpPr>
        <p:sp>
          <p:nvSpPr>
            <p:cNvPr id="21" name="Google Shape;21;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0"/>
          <p:cNvGrpSpPr/>
          <p:nvPr/>
        </p:nvGrpSpPr>
        <p:grpSpPr>
          <a:xfrm>
            <a:off x="830392" y="1191256"/>
            <a:ext cx="745763" cy="45826"/>
            <a:chOff x="4580561" y="2589004"/>
            <a:chExt cx="1064464" cy="25200"/>
          </a:xfrm>
        </p:grpSpPr>
        <p:sp>
          <p:nvSpPr>
            <p:cNvPr id="28" name="Google Shape;28;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1"/>
          <p:cNvGrpSpPr/>
          <p:nvPr/>
        </p:nvGrpSpPr>
        <p:grpSpPr>
          <a:xfrm>
            <a:off x="830392" y="1191256"/>
            <a:ext cx="745763" cy="45826"/>
            <a:chOff x="4580561" y="2589004"/>
            <a:chExt cx="1064464" cy="25200"/>
          </a:xfrm>
        </p:grpSpPr>
        <p:sp>
          <p:nvSpPr>
            <p:cNvPr id="36" name="Google Shape;36;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1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2"/>
          <p:cNvGrpSpPr/>
          <p:nvPr/>
        </p:nvGrpSpPr>
        <p:grpSpPr>
          <a:xfrm>
            <a:off x="830392" y="1191256"/>
            <a:ext cx="745763" cy="45826"/>
            <a:chOff x="4580561" y="2589004"/>
            <a:chExt cx="1064464" cy="25200"/>
          </a:xfrm>
        </p:grpSpPr>
        <p:sp>
          <p:nvSpPr>
            <p:cNvPr id="45" name="Google Shape;45;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13"/>
          <p:cNvGrpSpPr/>
          <p:nvPr/>
        </p:nvGrpSpPr>
        <p:grpSpPr>
          <a:xfrm>
            <a:off x="830392" y="1191256"/>
            <a:ext cx="745763" cy="45826"/>
            <a:chOff x="4580561" y="2589004"/>
            <a:chExt cx="1064464" cy="25200"/>
          </a:xfrm>
        </p:grpSpPr>
        <p:sp>
          <p:nvSpPr>
            <p:cNvPr id="52" name="Google Shape;52;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1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grpSp>
        <p:nvGrpSpPr>
          <p:cNvPr id="58" name="Google Shape;58;p14"/>
          <p:cNvGrpSpPr/>
          <p:nvPr/>
        </p:nvGrpSpPr>
        <p:grpSpPr>
          <a:xfrm>
            <a:off x="830392" y="4169130"/>
            <a:ext cx="745763" cy="45826"/>
            <a:chOff x="4580561" y="2589004"/>
            <a:chExt cx="1064464" cy="25200"/>
          </a:xfrm>
        </p:grpSpPr>
        <p:sp>
          <p:nvSpPr>
            <p:cNvPr id="59" name="Google Shape;59;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5"/>
          <p:cNvGrpSpPr/>
          <p:nvPr/>
        </p:nvGrpSpPr>
        <p:grpSpPr>
          <a:xfrm>
            <a:off x="830392" y="1191256"/>
            <a:ext cx="745763" cy="45826"/>
            <a:chOff x="4580561" y="2589004"/>
            <a:chExt cx="1064464" cy="25200"/>
          </a:xfrm>
        </p:grpSpPr>
        <p:sp>
          <p:nvSpPr>
            <p:cNvPr id="66" name="Google Shape;66;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1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1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hsus.cambridge.org/HSUSWeb/toc/showTable.do?id=De482-53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830725" y="1633800"/>
            <a:ext cx="7587000" cy="97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480"/>
              <a:t>Growth in Advertising Expenditures</a:t>
            </a:r>
            <a:endParaRPr sz="3480"/>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Clr>
                <a:srgbClr val="000000"/>
              </a:buClr>
              <a:buSzPct val="28447"/>
              <a:buFont typeface="Arial"/>
              <a:buNone/>
            </a:pPr>
            <a:r>
              <a:rPr b="1" lang="en" sz="3480">
                <a:solidFill>
                  <a:schemeClr val="dk2"/>
                </a:solidFill>
                <a:latin typeface="Raleway"/>
                <a:ea typeface="Raleway"/>
                <a:cs typeface="Raleway"/>
                <a:sym typeface="Raleway"/>
              </a:rPr>
              <a:t>Analysis of Emerging Technologies</a:t>
            </a:r>
            <a:endParaRPr b="1" sz="3480">
              <a:solidFill>
                <a:schemeClr val="dk2"/>
              </a:solidFill>
              <a:latin typeface="Raleway"/>
              <a:ea typeface="Raleway"/>
              <a:cs typeface="Raleway"/>
              <a:sym typeface="Raleway"/>
            </a:endParaRPr>
          </a:p>
          <a:p>
            <a:pPr indent="0" lvl="0" marL="0" rtl="0" algn="l">
              <a:lnSpc>
                <a:spcPct val="100000"/>
              </a:lnSpc>
              <a:spcBef>
                <a:spcPts val="0"/>
              </a:spcBef>
              <a:spcAft>
                <a:spcPts val="0"/>
              </a:spcAft>
              <a:buSzPct val="181818"/>
              <a:buNone/>
            </a:pPr>
            <a:r>
              <a:t/>
            </a:r>
            <a:endParaRPr/>
          </a:p>
        </p:txBody>
      </p:sp>
      <p:sp>
        <p:nvSpPr>
          <p:cNvPr id="88" name="Google Shape;88;p1"/>
          <p:cNvSpPr txBox="1"/>
          <p:nvPr/>
        </p:nvSpPr>
        <p:spPr>
          <a:xfrm>
            <a:off x="1974650" y="3932900"/>
            <a:ext cx="4719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By Diana Bernal</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633150" y="2687950"/>
            <a:ext cx="78777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This line is graphed by advertising expenditures from all mediums including magazines, direct mail, television, and the internet. Advertising expenditures slowly increased between 1867 to 1970.  Between 1970 to 1980, it began to exponentiate. After the 1980’s, it began to increase rapidly. There was slight downward slope in 1990, most likely from the early 1990’s recession. However, the most important thing to note is that advertising expenditures have kept going up with very minimal decrements. A lot of resources and money went into advertisements. In 1998, the total advertising expenditure was around 200 billion.  Business booms when there is an increase in consumption. Advertisements sell a concept that appeals to consumers and their emotions with the goal for products and services to be purchased.  </a:t>
            </a:r>
            <a:endParaRPr b="0" i="0" sz="1400" u="none" cap="none" strike="noStrike">
              <a:solidFill>
                <a:srgbClr val="000000"/>
              </a:solidFill>
              <a:latin typeface="Lato"/>
              <a:ea typeface="Lato"/>
              <a:cs typeface="Lato"/>
              <a:sym typeface="Lato"/>
            </a:endParaRPr>
          </a:p>
        </p:txBody>
      </p:sp>
      <p:pic>
        <p:nvPicPr>
          <p:cNvPr id="94" name="Google Shape;94;p2"/>
          <p:cNvPicPr preferRelativeResize="0"/>
          <p:nvPr/>
        </p:nvPicPr>
        <p:blipFill rotWithShape="1">
          <a:blip r:embed="rId3">
            <a:alphaModFix/>
          </a:blip>
          <a:srcRect b="0" l="0" r="0" t="0"/>
          <a:stretch/>
        </p:blipFill>
        <p:spPr>
          <a:xfrm>
            <a:off x="1794400" y="167763"/>
            <a:ext cx="3905250"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nvSpPr>
        <p:spPr>
          <a:xfrm>
            <a:off x="599600" y="2798000"/>
            <a:ext cx="8041200" cy="21240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In this graph, there are three lines representing the expenditures in internet, television, and radio throughout time. The earliest of these technologies was the radio with a slight exponential growth. And the next emerging technology was the television with a more prominent exponential growth than the one before. Finally, the most recent technology has been the internet. Although no exponential growth can be seen, advertising expenditures on the internet almost doubled in the span of one year from 600 million in 1997 to 1050 million in 1998.</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Through the emergence of technologies, companies were able to use technology to expand knowledge of their products and services by providing advertisements. Advertisements allow a wider range of consumers to view what products and services are available. </a:t>
            </a:r>
            <a:endParaRPr b="0" i="0" sz="1400" u="none" cap="none" strike="noStrike">
              <a:solidFill>
                <a:srgbClr val="000000"/>
              </a:solidFill>
              <a:latin typeface="Lato"/>
              <a:ea typeface="Lato"/>
              <a:cs typeface="Lato"/>
              <a:sym typeface="Lato"/>
            </a:endParaRPr>
          </a:p>
        </p:txBody>
      </p:sp>
      <p:pic>
        <p:nvPicPr>
          <p:cNvPr id="100" name="Google Shape;100;p3"/>
          <p:cNvPicPr preferRelativeResize="0"/>
          <p:nvPr/>
        </p:nvPicPr>
        <p:blipFill rotWithShape="1">
          <a:blip r:embed="rId3">
            <a:alphaModFix/>
          </a:blip>
          <a:srcRect b="0" l="0" r="0" t="0"/>
          <a:stretch/>
        </p:blipFill>
        <p:spPr>
          <a:xfrm>
            <a:off x="253000" y="111963"/>
            <a:ext cx="3886200" cy="2647950"/>
          </a:xfrm>
          <a:prstGeom prst="rect">
            <a:avLst/>
          </a:prstGeom>
          <a:noFill/>
          <a:ln>
            <a:noFill/>
          </a:ln>
        </p:spPr>
      </p:pic>
      <p:pic>
        <p:nvPicPr>
          <p:cNvPr id="101" name="Google Shape;101;p3"/>
          <p:cNvPicPr preferRelativeResize="0"/>
          <p:nvPr/>
        </p:nvPicPr>
        <p:blipFill rotWithShape="1">
          <a:blip r:embed="rId4">
            <a:alphaModFix/>
          </a:blip>
          <a:srcRect b="0" l="0" r="0" t="0"/>
          <a:stretch/>
        </p:blipFill>
        <p:spPr>
          <a:xfrm>
            <a:off x="5188225" y="204800"/>
            <a:ext cx="2960375" cy="2073000"/>
          </a:xfrm>
          <a:prstGeom prst="rect">
            <a:avLst/>
          </a:prstGeom>
          <a:noFill/>
          <a:ln>
            <a:noFill/>
          </a:ln>
        </p:spPr>
      </p:pic>
      <p:sp>
        <p:nvSpPr>
          <p:cNvPr id="102" name="Google Shape;102;p3"/>
          <p:cNvSpPr/>
          <p:nvPr/>
        </p:nvSpPr>
        <p:spPr>
          <a:xfrm>
            <a:off x="3654325" y="2064775"/>
            <a:ext cx="311400" cy="31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3"/>
          <p:cNvCxnSpPr>
            <a:stCxn id="102" idx="1"/>
          </p:cNvCxnSpPr>
          <p:nvPr/>
        </p:nvCxnSpPr>
        <p:spPr>
          <a:xfrm flipH="1" rot="10800000">
            <a:off x="3699928" y="409678"/>
            <a:ext cx="1757100" cy="1700700"/>
          </a:xfrm>
          <a:prstGeom prst="straightConnector1">
            <a:avLst/>
          </a:prstGeom>
          <a:noFill/>
          <a:ln cap="flat" cmpd="sng" w="9525">
            <a:solidFill>
              <a:schemeClr val="dk2"/>
            </a:solidFill>
            <a:prstDash val="solid"/>
            <a:round/>
            <a:headEnd len="sm" w="sm" type="none"/>
            <a:tailEnd len="sm" w="sm" type="none"/>
          </a:ln>
        </p:spPr>
      </p:cxnSp>
      <p:cxnSp>
        <p:nvCxnSpPr>
          <p:cNvPr id="104" name="Google Shape;104;p3"/>
          <p:cNvCxnSpPr>
            <a:stCxn id="102" idx="4"/>
          </p:cNvCxnSpPr>
          <p:nvPr/>
        </p:nvCxnSpPr>
        <p:spPr>
          <a:xfrm flipH="1" rot="10800000">
            <a:off x="3810025" y="2015575"/>
            <a:ext cx="1712400" cy="360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319500" y="2703875"/>
            <a:ext cx="85050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There was limited information for the internet sector. The dataset had only two values for the internet sector: 600 million for the year 1997 and 1050 million for the following year. So I was curious as to how long it took for certain sectors to go from 600 to 1050 million.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Advertising expenditures in the radio sector grew really slowly, taking 18 years for expenditures to go from 600 to 1050 million dollars.  Magazine and newspaper sectors both took 11 years with its key technology being the printing press. Direct mail took 5 years. The vast network of roads and transportation made by the postal service make direct mail advertising possible. It took the television 3 years. But the internet sector almost doubled within one year. As new technologies such as the television and the internet became available, companies invested money in producing and marketing their products and services.</a:t>
            </a:r>
            <a:endParaRPr b="0" i="0" sz="1400" u="none" cap="none" strike="noStrike">
              <a:solidFill>
                <a:srgbClr val="000000"/>
              </a:solidFill>
              <a:latin typeface="Lato"/>
              <a:ea typeface="Lato"/>
              <a:cs typeface="Lato"/>
              <a:sym typeface="Lato"/>
            </a:endParaRPr>
          </a:p>
        </p:txBody>
      </p:sp>
      <p:pic>
        <p:nvPicPr>
          <p:cNvPr id="110" name="Google Shape;110;p4"/>
          <p:cNvPicPr preferRelativeResize="0"/>
          <p:nvPr/>
        </p:nvPicPr>
        <p:blipFill rotWithShape="1">
          <a:blip r:embed="rId3">
            <a:alphaModFix/>
          </a:blip>
          <a:srcRect b="0" l="0" r="0" t="0"/>
          <a:stretch/>
        </p:blipFill>
        <p:spPr>
          <a:xfrm>
            <a:off x="2338388" y="129650"/>
            <a:ext cx="4467225" cy="26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1232650" y="4549575"/>
            <a:ext cx="688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Link to the Data Set used: </a:t>
            </a:r>
            <a:r>
              <a:rPr b="0" i="0" lang="en" sz="1400" u="sng" cap="none" strike="noStrike">
                <a:solidFill>
                  <a:schemeClr val="hlink"/>
                </a:solidFill>
                <a:latin typeface="Lato"/>
                <a:ea typeface="Lato"/>
                <a:cs typeface="Lato"/>
                <a:sym typeface="Lato"/>
                <a:hlinkClick r:id="rId3"/>
              </a:rPr>
              <a:t>Advertising Expenditures by Medium (1867 - 1998)</a:t>
            </a:r>
            <a:endParaRPr b="0" i="0" sz="1400" u="none" cap="none" strike="noStrike">
              <a:solidFill>
                <a:srgbClr val="000000"/>
              </a:solidFill>
              <a:latin typeface="Lato"/>
              <a:ea typeface="Lato"/>
              <a:cs typeface="Lato"/>
              <a:sym typeface="Lato"/>
            </a:endParaRPr>
          </a:p>
        </p:txBody>
      </p:sp>
      <p:sp>
        <p:nvSpPr>
          <p:cNvPr id="116" name="Google Shape;116;p5"/>
          <p:cNvSpPr txBox="1"/>
          <p:nvPr/>
        </p:nvSpPr>
        <p:spPr>
          <a:xfrm>
            <a:off x="526675" y="739600"/>
            <a:ext cx="8202600" cy="923400"/>
          </a:xfrm>
          <a:prstGeom prst="rect">
            <a:avLst/>
          </a:prstGeom>
          <a:noFill/>
          <a:ln>
            <a:noFill/>
          </a:ln>
        </p:spPr>
        <p:txBody>
          <a:bodyPr anchorCtr="0" anchor="t" bIns="91425" lIns="40005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Verdana"/>
                <a:ea typeface="Verdana"/>
                <a:cs typeface="Verdana"/>
                <a:sym typeface="Verdana"/>
              </a:rPr>
              <a:t>Raff, Daniel M. G. , “Advertising expenditures, by medium: 1867–1998.” Table De482-515 in </a:t>
            </a:r>
            <a:r>
              <a:rPr b="0" i="1" lang="en" sz="1200" u="none" cap="none" strike="noStrike">
                <a:solidFill>
                  <a:srgbClr val="000000"/>
                </a:solidFill>
                <a:latin typeface="Verdana"/>
                <a:ea typeface="Verdana"/>
                <a:cs typeface="Verdana"/>
                <a:sym typeface="Verdana"/>
              </a:rPr>
              <a:t>Historical Statistics of the United States, Earliest Times to the Present: Millennial Edition,</a:t>
            </a:r>
            <a:r>
              <a:rPr b="0" i="0" lang="en" sz="1200" u="none" cap="none" strike="noStrike">
                <a:solidFill>
                  <a:srgbClr val="000000"/>
                </a:solidFill>
                <a:latin typeface="Verdana"/>
                <a:ea typeface="Verdana"/>
                <a:cs typeface="Verdana"/>
                <a:sym typeface="Verdana"/>
              </a:rPr>
              <a:t> edited by Susan B. Carter, Scott Sigmund Gartner, Michael R. Haines, Alan L. Olmstead, Richard Sutch, and Gavin Wright. New York: Cambridge University Press, 2006. </a:t>
            </a:r>
            <a:endParaRPr b="0" i="0" sz="1200" u="none" cap="none" strike="noStrike">
              <a:solidFill>
                <a:srgbClr val="000000"/>
              </a:solidFill>
              <a:latin typeface="Verdana"/>
              <a:ea typeface="Verdana"/>
              <a:cs typeface="Verdana"/>
              <a:sym typeface="Verdana"/>
            </a:endParaRPr>
          </a:p>
        </p:txBody>
      </p:sp>
      <p:sp>
        <p:nvSpPr>
          <p:cNvPr id="117" name="Google Shape;117;p5"/>
          <p:cNvSpPr txBox="1"/>
          <p:nvPr/>
        </p:nvSpPr>
        <p:spPr>
          <a:xfrm>
            <a:off x="475225" y="336175"/>
            <a:ext cx="845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Work Cited:</a:t>
            </a:r>
            <a:endParaRPr b="0" i="0" sz="14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