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946-39FC-11D7-A6F0-8351138E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AF9E-0AFB-AF56-8B07-73EDFDCA2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01EF-65B6-8D84-2655-BDC68DBF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894B-DF68-0881-3567-274B55D8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7580-07D6-D9B4-B015-CEA20CEA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EA34-95F1-F981-F018-EEE24662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CB38E-DCE9-A319-A651-BA252BAA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3B11-6292-B0BE-9E28-668CB184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63D7-8DE7-3119-EE65-4D672EAA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4924-4CBB-0B9D-5568-7926C549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DEF71-032D-F47B-CF9F-4398E2C0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8785F-ACE5-9D07-AB93-DD059A2B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C65E-EE4A-03BB-0616-E2A813C3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8579-F030-FD10-1172-C2C2F656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6A6F-8896-E66A-A249-9F377218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F7C8-4650-483B-9B4C-2630F8B8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0F5-AA7A-E9F0-8C53-E5F04607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502C-2C20-638F-E4DA-C43E3A92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0670-9CD6-130B-3E97-ABBE0B45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9589-779C-A1F7-5FE2-22F0BEB3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B1CB-DC02-2366-FE03-272DB54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458C-ABAC-7FA3-5280-5BBA497D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C30B-E804-B782-4100-57276D8F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4C3E-4D42-ACCD-BED5-85680913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D158-0F8E-58F7-967F-1F133FC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32EC-8050-FF70-59C4-2CCCA388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E4CE-D9B8-5B85-74FC-0F5829FC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C5B04-D726-96CE-A657-C0FCDE0E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C5CC8-8EE9-155E-1E45-FC70DD22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1F7D3-5D87-1B50-BFBD-58627BAE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8CA5-D2C9-CE5A-BA14-B4862F92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EAFA-6C17-8F0A-A6C7-9681EF13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35D2-DB8E-03AB-A243-80BFDE6B4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18AEC-EFBC-97A9-E8E8-E47844C87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C949F-B19B-D2DF-A733-A89A3955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BFC22-0765-4EB7-D588-DE6F5308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41AF2-65AA-0BCD-5E13-74835F43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D2DA4-6965-5CE4-8ABC-6F0B130E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56C81-241A-517B-B459-C32DE2B0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E682-CC57-C7D3-008F-32FB20AC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97C6D-711A-381B-9DE0-F7E38895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76776-560E-592D-38EE-6205414E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2FA90-D0BD-1B08-F4D6-29B423EF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67A4C-C6F7-4F38-B813-A623D481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91E91-4923-A950-F1F6-AD91FECF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6DFB6-B2D3-0113-2138-49E61954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DD0E-4CE6-5AB3-16CB-4AD44BDD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AFD4-CDE6-4961-5BA3-97CB7FA6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99779-8F16-0385-A3E2-E7F0B3119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C7BC1-3425-B1CE-D3B3-C595F27C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D205-CFC5-F179-E5F3-17C26277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0E3B-510B-29BB-EDD4-79B094C4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24B7-2DB3-7EEB-C532-0A8D7E6F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8B7C7-DFAB-592A-AC4C-2887273C9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92EF-16F4-5C9E-77D2-5A2E0BC0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342A3-3958-03B9-4491-AE9DF1E3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957C-CB8F-4B78-BC64-E55CBD45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72831-D175-E525-8199-849BA329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21905-8B35-14BE-BFB5-FE0F5D73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77EB-8197-E6BD-73D7-17E70161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40AA7-373A-58F3-09F3-EE6A350C1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CD993-5A43-4B58-A07F-F0B7F36DAEA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524-912D-4EAE-D145-AA9E2F1A9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B892-39AA-34D2-0A45-0F01B3846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3872-B9A0-414F-BA2E-21E3D31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12.png"/><Relationship Id="rId5" Type="http://schemas.openxmlformats.org/officeDocument/2006/relationships/image" Target="../media/image3.jpeg"/><Relationship Id="rId10" Type="http://schemas.openxmlformats.org/officeDocument/2006/relationships/image" Target="../media/image10.jpeg"/><Relationship Id="rId4" Type="http://schemas.openxmlformats.org/officeDocument/2006/relationships/image" Target="../media/image2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8E95-A0EA-5072-B220-7BEEF20A9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1E9E3-8141-223E-CF38-0733114FB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I: how are schools using the technology in classrooms?">
            <a:extLst>
              <a:ext uri="{FF2B5EF4-FFF2-40B4-BE49-F238E27FC236}">
                <a16:creationId xmlns:a16="http://schemas.microsoft.com/office/drawing/2014/main" id="{34401697-AA6F-6303-B41A-BBB371D67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4"/>
          <a:stretch/>
        </p:blipFill>
        <p:spPr bwMode="auto">
          <a:xfrm>
            <a:off x="277421" y="58839"/>
            <a:ext cx="2793613" cy="214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FC692B-0D8C-DA60-971F-2D13CA3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58113"/>
              </p:ext>
            </p:extLst>
          </p:nvPr>
        </p:nvGraphicFramePr>
        <p:xfrm>
          <a:off x="292963" y="62144"/>
          <a:ext cx="11187451" cy="678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410">
                  <a:extLst>
                    <a:ext uri="{9D8B030D-6E8A-4147-A177-3AD203B41FA5}">
                      <a16:colId xmlns:a16="http://schemas.microsoft.com/office/drawing/2014/main" val="1782616221"/>
                    </a:ext>
                  </a:extLst>
                </a:gridCol>
                <a:gridCol w="2802347">
                  <a:extLst>
                    <a:ext uri="{9D8B030D-6E8A-4147-A177-3AD203B41FA5}">
                      <a16:colId xmlns:a16="http://schemas.microsoft.com/office/drawing/2014/main" val="3395808254"/>
                    </a:ext>
                  </a:extLst>
                </a:gridCol>
                <a:gridCol w="2802347">
                  <a:extLst>
                    <a:ext uri="{9D8B030D-6E8A-4147-A177-3AD203B41FA5}">
                      <a16:colId xmlns:a16="http://schemas.microsoft.com/office/drawing/2014/main" val="327048867"/>
                    </a:ext>
                  </a:extLst>
                </a:gridCol>
                <a:gridCol w="2802347">
                  <a:extLst>
                    <a:ext uri="{9D8B030D-6E8A-4147-A177-3AD203B41FA5}">
                      <a16:colId xmlns:a16="http://schemas.microsoft.com/office/drawing/2014/main" val="3306308156"/>
                    </a:ext>
                  </a:extLst>
                </a:gridCol>
              </a:tblGrid>
              <a:tr h="214492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302355"/>
                  </a:ext>
                </a:extLst>
              </a:tr>
              <a:tr h="2321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205521"/>
                  </a:ext>
                </a:extLst>
              </a:tr>
              <a:tr h="23214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7892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EB3373-AD43-5605-01AF-BE0232C0FE11}"/>
              </a:ext>
            </a:extLst>
          </p:cNvPr>
          <p:cNvSpPr txBox="1"/>
          <p:nvPr/>
        </p:nvSpPr>
        <p:spPr>
          <a:xfrm>
            <a:off x="487442" y="1556734"/>
            <a:ext cx="230826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Education</a:t>
            </a:r>
          </a:p>
          <a:p>
            <a:endParaRPr lang="en-US" sz="3200" dirty="0"/>
          </a:p>
        </p:txBody>
      </p:sp>
      <p:pic>
        <p:nvPicPr>
          <p:cNvPr id="7" name="Picture 6" descr="How AI Can Transform The Transportation Industry">
            <a:extLst>
              <a:ext uri="{FF2B5EF4-FFF2-40B4-BE49-F238E27FC236}">
                <a16:creationId xmlns:a16="http://schemas.microsoft.com/office/drawing/2014/main" id="{2B7B521E-BC63-4855-F5E1-0366C29E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89" y="58839"/>
            <a:ext cx="2793613" cy="21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7005B-6E78-EB65-93D1-BA0BCBF0F616}"/>
              </a:ext>
            </a:extLst>
          </p:cNvPr>
          <p:cNvSpPr txBox="1"/>
          <p:nvPr/>
        </p:nvSpPr>
        <p:spPr>
          <a:xfrm>
            <a:off x="6139978" y="1556730"/>
            <a:ext cx="218444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Transport</a:t>
            </a:r>
          </a:p>
          <a:p>
            <a:endParaRPr lang="en-US" sz="3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9" name="Picture 8" descr="How Artificial Intelligence Can Be Used in Agriculture">
            <a:extLst>
              <a:ext uri="{FF2B5EF4-FFF2-40B4-BE49-F238E27FC236}">
                <a16:creationId xmlns:a16="http://schemas.microsoft.com/office/drawing/2014/main" id="{C9EF827B-6C7E-FE23-E649-4322BBF6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35" y="78241"/>
            <a:ext cx="2793613" cy="21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88B10F-7471-416A-E47C-A35B1AF6B715}"/>
              </a:ext>
            </a:extLst>
          </p:cNvPr>
          <p:cNvSpPr txBox="1"/>
          <p:nvPr/>
        </p:nvSpPr>
        <p:spPr>
          <a:xfrm>
            <a:off x="8825913" y="1547851"/>
            <a:ext cx="25179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008000"/>
                </a:highlight>
              </a:rPr>
              <a:t>Agriculture</a:t>
            </a:r>
          </a:p>
          <a:p>
            <a:endParaRPr lang="en-US" sz="32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pic>
        <p:nvPicPr>
          <p:cNvPr id="11" name="Picture 10" descr="Generative AI in E-commerce: 6 Top Use Cases | Persado">
            <a:extLst>
              <a:ext uri="{FF2B5EF4-FFF2-40B4-BE49-F238E27FC236}">
                <a16:creationId xmlns:a16="http://schemas.microsoft.com/office/drawing/2014/main" id="{FB666D43-33D5-23D7-5E52-D2690366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03" y="2188413"/>
            <a:ext cx="2822154" cy="23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DBFDF3-A85D-3A74-A0B0-BFA54F27C3C9}"/>
              </a:ext>
            </a:extLst>
          </p:cNvPr>
          <p:cNvSpPr txBox="1"/>
          <p:nvPr/>
        </p:nvSpPr>
        <p:spPr>
          <a:xfrm>
            <a:off x="8825913" y="3920461"/>
            <a:ext cx="2581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highlight>
                  <a:srgbClr val="000000"/>
                </a:highlight>
              </a:rPr>
              <a:t>E-commerce</a:t>
            </a:r>
          </a:p>
          <a:p>
            <a:endParaRPr lang="en-US" sz="3200" dirty="0"/>
          </a:p>
        </p:txBody>
      </p:sp>
      <p:pic>
        <p:nvPicPr>
          <p:cNvPr id="5" name="Picture 4" descr="AI In HealthCare Is Making Our World Healthier">
            <a:extLst>
              <a:ext uri="{FF2B5EF4-FFF2-40B4-BE49-F238E27FC236}">
                <a16:creationId xmlns:a16="http://schemas.microsoft.com/office/drawing/2014/main" id="{73187995-9D3B-EDB9-EE5B-814FCB8B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34" y="58839"/>
            <a:ext cx="2793613" cy="214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BD1C8-054C-1AF0-5B32-DD91C3BEC103}"/>
              </a:ext>
            </a:extLst>
          </p:cNvPr>
          <p:cNvSpPr txBox="1"/>
          <p:nvPr/>
        </p:nvSpPr>
        <p:spPr>
          <a:xfrm>
            <a:off x="3281923" y="1556733"/>
            <a:ext cx="25256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highlight>
                  <a:srgbClr val="C0C0C0"/>
                </a:highlight>
              </a:rPr>
              <a:t>Healthcare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3" name="Picture 12" descr="The Future of Entertainment: Age of Convergence">
            <a:extLst>
              <a:ext uri="{FF2B5EF4-FFF2-40B4-BE49-F238E27FC236}">
                <a16:creationId xmlns:a16="http://schemas.microsoft.com/office/drawing/2014/main" id="{FFD02582-6C41-B232-58A8-F9FD0A39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" y="2189551"/>
            <a:ext cx="2820399" cy="23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EB0323-C8C3-FC76-1694-391367F1F124}"/>
              </a:ext>
            </a:extLst>
          </p:cNvPr>
          <p:cNvSpPr txBox="1"/>
          <p:nvPr/>
        </p:nvSpPr>
        <p:spPr>
          <a:xfrm>
            <a:off x="312870" y="3920461"/>
            <a:ext cx="2545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Entertainment</a:t>
            </a:r>
          </a:p>
          <a:p>
            <a:endParaRPr lang="en-US" sz="2800" dirty="0">
              <a:highlight>
                <a:srgbClr val="000080"/>
              </a:highlight>
            </a:endParaRPr>
          </a:p>
        </p:txBody>
      </p:sp>
      <p:pic>
        <p:nvPicPr>
          <p:cNvPr id="15" name="Picture 14" descr="Robotics">
            <a:extLst>
              <a:ext uri="{FF2B5EF4-FFF2-40B4-BE49-F238E27FC236}">
                <a16:creationId xmlns:a16="http://schemas.microsoft.com/office/drawing/2014/main" id="{CCEFAD35-7FE2-2647-D6D6-F266C66F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54" y="2186574"/>
            <a:ext cx="3247683" cy="23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820607-49A8-DBF8-13A6-5EE23E35A42E}"/>
              </a:ext>
            </a:extLst>
          </p:cNvPr>
          <p:cNvSpPr txBox="1"/>
          <p:nvPr/>
        </p:nvSpPr>
        <p:spPr>
          <a:xfrm>
            <a:off x="6248508" y="3858905"/>
            <a:ext cx="20569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808080"/>
                </a:highlight>
              </a:rPr>
              <a:t>Robotics</a:t>
            </a:r>
          </a:p>
          <a:p>
            <a:endParaRPr lang="en-US" sz="3200" dirty="0">
              <a:highlight>
                <a:srgbClr val="80808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71A93F-17FF-25AD-29B4-A5D034B78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2223" y="2175100"/>
            <a:ext cx="2837965" cy="23646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68FB3-D451-97AC-6192-BDCAD9398892}"/>
              </a:ext>
            </a:extLst>
          </p:cNvPr>
          <p:cNvSpPr txBox="1"/>
          <p:nvPr/>
        </p:nvSpPr>
        <p:spPr>
          <a:xfrm>
            <a:off x="3126559" y="3873191"/>
            <a:ext cx="2574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highlight>
                  <a:srgbClr val="000000"/>
                </a:highlight>
              </a:rPr>
              <a:t>Social Media</a:t>
            </a:r>
          </a:p>
          <a:p>
            <a:endParaRPr lang="en-US" sz="3200" dirty="0"/>
          </a:p>
        </p:txBody>
      </p:sp>
      <p:pic>
        <p:nvPicPr>
          <p:cNvPr id="19" name="Picture 18" descr="AI Based Video Surveillance, 46% OFF | jadlogcuritiba.com.br">
            <a:extLst>
              <a:ext uri="{FF2B5EF4-FFF2-40B4-BE49-F238E27FC236}">
                <a16:creationId xmlns:a16="http://schemas.microsoft.com/office/drawing/2014/main" id="{F08A9310-7E89-0EA7-3EE3-10094EC3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22" y="4539793"/>
            <a:ext cx="2837965" cy="23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4A00CB-EA52-7A0A-3001-6488EF677CD1}"/>
              </a:ext>
            </a:extLst>
          </p:cNvPr>
          <p:cNvSpPr txBox="1"/>
          <p:nvPr/>
        </p:nvSpPr>
        <p:spPr>
          <a:xfrm>
            <a:off x="3283527" y="6211322"/>
            <a:ext cx="2524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808080"/>
                </a:highlight>
              </a:rPr>
              <a:t>Surveillance</a:t>
            </a:r>
            <a:endParaRPr lang="en-US" sz="3200" dirty="0">
              <a:highlight>
                <a:srgbClr val="808080"/>
              </a:highlight>
            </a:endParaRPr>
          </a:p>
        </p:txBody>
      </p:sp>
      <p:pic>
        <p:nvPicPr>
          <p:cNvPr id="1036" name="Picture 12" descr="AI in Finance: Applications, Use Cases, and Future Prospects">
            <a:extLst>
              <a:ext uri="{FF2B5EF4-FFF2-40B4-BE49-F238E27FC236}">
                <a16:creationId xmlns:a16="http://schemas.microsoft.com/office/drawing/2014/main" id="{274960E2-0F45-01DB-FFDB-3D4DE862D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" y="4522064"/>
            <a:ext cx="2857500" cy="23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725144-D9D9-09F9-6A31-2D863A5232BE}"/>
              </a:ext>
            </a:extLst>
          </p:cNvPr>
          <p:cNvSpPr txBox="1"/>
          <p:nvPr/>
        </p:nvSpPr>
        <p:spPr>
          <a:xfrm>
            <a:off x="740544" y="6112265"/>
            <a:ext cx="18540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Finance</a:t>
            </a:r>
          </a:p>
          <a:p>
            <a:endParaRPr lang="en-US" sz="3200" dirty="0"/>
          </a:p>
        </p:txBody>
      </p:sp>
      <p:pic>
        <p:nvPicPr>
          <p:cNvPr id="23" name="Picture 10" descr="Using Adaptive AI to Improve the Gaming Experience | Bench Talk">
            <a:extLst>
              <a:ext uri="{FF2B5EF4-FFF2-40B4-BE49-F238E27FC236}">
                <a16:creationId xmlns:a16="http://schemas.microsoft.com/office/drawing/2014/main" id="{65404821-BB67-41E5-C0BE-A09153A6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48" y="4539793"/>
            <a:ext cx="2837686" cy="22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351EAF-0932-B10E-32BA-877863E110FC}"/>
              </a:ext>
            </a:extLst>
          </p:cNvPr>
          <p:cNvSpPr txBox="1"/>
          <p:nvPr/>
        </p:nvSpPr>
        <p:spPr>
          <a:xfrm>
            <a:off x="9211337" y="6179594"/>
            <a:ext cx="1808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highlight>
                  <a:srgbClr val="C0C0C0"/>
                </a:highlight>
              </a:rPr>
              <a:t>Gaming</a:t>
            </a:r>
          </a:p>
          <a:p>
            <a:endParaRPr lang="en-US" sz="3600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BD9277-1001-F434-1A0E-8CC651F2DB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1968" y="4490289"/>
            <a:ext cx="2854780" cy="23311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C4330A-544D-34FC-5CC8-B3B38428E5CC}"/>
              </a:ext>
            </a:extLst>
          </p:cNvPr>
          <p:cNvSpPr txBox="1"/>
          <p:nvPr/>
        </p:nvSpPr>
        <p:spPr>
          <a:xfrm>
            <a:off x="6052231" y="6151859"/>
            <a:ext cx="24724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Astronomy</a:t>
            </a:r>
          </a:p>
          <a:p>
            <a:endParaRPr lang="en-US" sz="32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38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: how are schools using the technology in classrooms?">
            <a:extLst>
              <a:ext uri="{FF2B5EF4-FFF2-40B4-BE49-F238E27FC236}">
                <a16:creationId xmlns:a16="http://schemas.microsoft.com/office/drawing/2014/main" id="{F12C4042-80B0-0FCB-76EB-B40ABE353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4"/>
          <a:stretch/>
        </p:blipFill>
        <p:spPr bwMode="auto">
          <a:xfrm>
            <a:off x="4263571" y="2466974"/>
            <a:ext cx="430893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 In HealthCare Is Making Our World Healthier">
            <a:extLst>
              <a:ext uri="{FF2B5EF4-FFF2-40B4-BE49-F238E27FC236}">
                <a16:creationId xmlns:a16="http://schemas.microsoft.com/office/drawing/2014/main" id="{02C10C91-FDD6-DD20-0680-2CDCF283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800474"/>
            <a:ext cx="39116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AI Can Transform The Transportation Industry">
            <a:extLst>
              <a:ext uri="{FF2B5EF4-FFF2-40B4-BE49-F238E27FC236}">
                <a16:creationId xmlns:a16="http://schemas.microsoft.com/office/drawing/2014/main" id="{B68EB1A1-A8C3-0414-B2E6-E3A94737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0" y="200024"/>
            <a:ext cx="3849389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Artificial Intelligence Can Be Used in Agriculture">
            <a:extLst>
              <a:ext uri="{FF2B5EF4-FFF2-40B4-BE49-F238E27FC236}">
                <a16:creationId xmlns:a16="http://schemas.microsoft.com/office/drawing/2014/main" id="{B0231B0C-E128-6E42-2A23-CC73B7FF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5" y="100387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enerative AI in E-commerce: 6 Top Use Cases | Persado">
            <a:extLst>
              <a:ext uri="{FF2B5EF4-FFF2-40B4-BE49-F238E27FC236}">
                <a16:creationId xmlns:a16="http://schemas.microsoft.com/office/drawing/2014/main" id="{9E17115C-2B99-BD25-AC00-07E4032A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65747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e Future of Entertainment: Age of Convergence">
            <a:extLst>
              <a:ext uri="{FF2B5EF4-FFF2-40B4-BE49-F238E27FC236}">
                <a16:creationId xmlns:a16="http://schemas.microsoft.com/office/drawing/2014/main" id="{1D43C916-E8F1-1659-9A5E-D9B91743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7" y="2991684"/>
            <a:ext cx="3849390" cy="22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obotics">
            <a:extLst>
              <a:ext uri="{FF2B5EF4-FFF2-40B4-BE49-F238E27FC236}">
                <a16:creationId xmlns:a16="http://schemas.microsoft.com/office/drawing/2014/main" id="{84FC2FEE-60C7-93C1-E583-49327AAF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06" y="2370338"/>
            <a:ext cx="5016993" cy="334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6" descr="AI in Social Media: The Benefits and Risks">
            <a:extLst>
              <a:ext uri="{FF2B5EF4-FFF2-40B4-BE49-F238E27FC236}">
                <a16:creationId xmlns:a16="http://schemas.microsoft.com/office/drawing/2014/main" id="{4AFD5B06-CB70-B708-1245-4D4799B28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AI Based Video Surveillance, 46% OFF | jadlogcuritiba.com.br">
            <a:extLst>
              <a:ext uri="{FF2B5EF4-FFF2-40B4-BE49-F238E27FC236}">
                <a16:creationId xmlns:a16="http://schemas.microsoft.com/office/drawing/2014/main" id="{37B79EB7-7A03-32B3-44D8-C7B72057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5527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I in Finance: Applications, Use Cases, and Future Prospects">
            <a:extLst>
              <a:ext uri="{FF2B5EF4-FFF2-40B4-BE49-F238E27FC236}">
                <a16:creationId xmlns:a16="http://schemas.microsoft.com/office/drawing/2014/main" id="{BDF6DEED-AEC8-B3CA-B710-DD93057A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The Evolution of Astronomical AI - DataScienceCentral.com">
            <a:extLst>
              <a:ext uri="{FF2B5EF4-FFF2-40B4-BE49-F238E27FC236}">
                <a16:creationId xmlns:a16="http://schemas.microsoft.com/office/drawing/2014/main" id="{69355835-5306-950D-DDC2-CBA3631B6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E6FB6-7901-3912-E034-3D17B4C05D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4437" y="300037"/>
            <a:ext cx="97631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I in Social Media: The Benefits and Risks">
            <a:extLst>
              <a:ext uri="{FF2B5EF4-FFF2-40B4-BE49-F238E27FC236}">
                <a16:creationId xmlns:a16="http://schemas.microsoft.com/office/drawing/2014/main" id="{A0B19A50-E63E-F442-53EC-8705AB7E2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I in Social Media: The Benefits and Risks">
            <a:extLst>
              <a:ext uri="{FF2B5EF4-FFF2-40B4-BE49-F238E27FC236}">
                <a16:creationId xmlns:a16="http://schemas.microsoft.com/office/drawing/2014/main" id="{3D7B60AC-10AA-95CD-66F8-1C8304F4B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07AD318-9100-679C-0CBE-BE174BD49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FF7B2598-FC82-F587-EE43-D9DE60749D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E6BC2-8310-CA28-8313-1F8D545B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  <p:pic>
        <p:nvPicPr>
          <p:cNvPr id="4106" name="Picture 10" descr="Using Adaptive AI to Improve the Gaming Experience | Bench Talk">
            <a:extLst>
              <a:ext uri="{FF2B5EF4-FFF2-40B4-BE49-F238E27FC236}">
                <a16:creationId xmlns:a16="http://schemas.microsoft.com/office/drawing/2014/main" id="{E1064797-18EC-CA47-285A-3C5F76CB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5574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Priyanga Dilini Talagala</dc:creator>
  <cp:lastModifiedBy>Priyanga Dilini Talagala</cp:lastModifiedBy>
  <cp:revision>2</cp:revision>
  <dcterms:created xsi:type="dcterms:W3CDTF">2024-03-16T13:57:17Z</dcterms:created>
  <dcterms:modified xsi:type="dcterms:W3CDTF">2024-03-16T14:45:28Z</dcterms:modified>
</cp:coreProperties>
</file>