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63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11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5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8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6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783680" y="1785143"/>
            <a:ext cx="5795543" cy="4750128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7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783680" y="1785143"/>
            <a:ext cx="5795543" cy="4750128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02711b4b-cb43-4269-bfa1-f52f7ad82f14"/>
          <p:cNvSpPr/>
          <p:nvPr userDrawn="1"/>
        </p:nvSpPr>
        <p:spPr bwMode="auto">
          <a:xfrm>
            <a:off x="4626239" y="3110706"/>
            <a:ext cx="2706688" cy="287338"/>
          </a:xfrm>
          <a:custGeom>
            <a:avLst/>
            <a:gdLst>
              <a:gd name="connsiteX0" fmla="*/ 0 w 5046133"/>
              <a:gd name="connsiteY0" fmla="*/ 0 h 857955"/>
              <a:gd name="connsiteX1" fmla="*/ 5046133 w 5046133"/>
              <a:gd name="connsiteY1" fmla="*/ 22577 h 857955"/>
              <a:gd name="connsiteX2" fmla="*/ 5046133 w 5046133"/>
              <a:gd name="connsiteY2" fmla="*/ 767644 h 857955"/>
              <a:gd name="connsiteX3" fmla="*/ 11289 w 5046133"/>
              <a:gd name="connsiteY3" fmla="*/ 857955 h 857955"/>
              <a:gd name="connsiteX4" fmla="*/ 0 w 5046133"/>
              <a:gd name="connsiteY4" fmla="*/ 0 h 8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133" h="857955">
                <a:moveTo>
                  <a:pt x="0" y="0"/>
                </a:moveTo>
                <a:lnTo>
                  <a:pt x="5046133" y="22577"/>
                </a:lnTo>
                <a:lnTo>
                  <a:pt x="5046133" y="767644"/>
                </a:lnTo>
                <a:lnTo>
                  <a:pt x="11289" y="857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2" name="02711b4b-cb43-4269-bfa1-f52f7ad82f14"/>
          <p:cNvSpPr/>
          <p:nvPr userDrawn="1"/>
        </p:nvSpPr>
        <p:spPr bwMode="auto">
          <a:xfrm>
            <a:off x="4520406" y="3507581"/>
            <a:ext cx="2706688" cy="287338"/>
          </a:xfrm>
          <a:custGeom>
            <a:avLst/>
            <a:gdLst>
              <a:gd name="connsiteX0" fmla="*/ 0 w 5046133"/>
              <a:gd name="connsiteY0" fmla="*/ 0 h 857955"/>
              <a:gd name="connsiteX1" fmla="*/ 5046133 w 5046133"/>
              <a:gd name="connsiteY1" fmla="*/ 22577 h 857955"/>
              <a:gd name="connsiteX2" fmla="*/ 5046133 w 5046133"/>
              <a:gd name="connsiteY2" fmla="*/ 767644 h 857955"/>
              <a:gd name="connsiteX3" fmla="*/ 11289 w 5046133"/>
              <a:gd name="connsiteY3" fmla="*/ 857955 h 857955"/>
              <a:gd name="connsiteX4" fmla="*/ 0 w 5046133"/>
              <a:gd name="connsiteY4" fmla="*/ 0 h 8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133" h="857955">
                <a:moveTo>
                  <a:pt x="0" y="0"/>
                </a:moveTo>
                <a:lnTo>
                  <a:pt x="5046133" y="22577"/>
                </a:lnTo>
                <a:lnTo>
                  <a:pt x="5046133" y="767644"/>
                </a:lnTo>
                <a:lnTo>
                  <a:pt x="11289" y="8579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3" name="75d85286-1188-4611-9061-0858af78e8d5"/>
          <p:cNvSpPr/>
          <p:nvPr userDrawn="1"/>
        </p:nvSpPr>
        <p:spPr>
          <a:xfrm>
            <a:off x="6295760" y="3948642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Cancel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4" name="142383ea-d05e-43a2-b1c7-a696b209f7a2"/>
          <p:cNvSpPr/>
          <p:nvPr userDrawn="1"/>
        </p:nvSpPr>
        <p:spPr>
          <a:xfrm>
            <a:off x="5100469" y="3916322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Login</a:t>
            </a:r>
            <a:endParaRPr lang="en-CA" sz="1400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45" name="89b5dca9-4d3b-45fb-8a05-2f755f448670"/>
          <p:cNvSpPr txBox="1">
            <a:spLocks noChangeArrowheads="1"/>
          </p:cNvSpPr>
          <p:nvPr userDrawn="1"/>
        </p:nvSpPr>
        <p:spPr bwMode="auto">
          <a:xfrm>
            <a:off x="3743854" y="3100388"/>
            <a:ext cx="8495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400" dirty="0" smtClean="0">
                <a:latin typeface="Buxton Sketch" panose="03080500000500000004" pitchFamily="66" charset="0"/>
              </a:rPr>
              <a:t>User Name</a:t>
            </a:r>
            <a:endParaRPr lang="en-CA" sz="1400" dirty="0">
              <a:latin typeface="Buxton Sketch" panose="03080500000500000004" pitchFamily="66" charset="0"/>
            </a:endParaRPr>
          </a:p>
        </p:txBody>
      </p:sp>
      <p:sp>
        <p:nvSpPr>
          <p:cNvPr id="46" name="89b5dca9-4d3b-45fb-8a05-2f755f448670"/>
          <p:cNvSpPr txBox="1">
            <a:spLocks noChangeArrowheads="1"/>
          </p:cNvSpPr>
          <p:nvPr userDrawn="1"/>
        </p:nvSpPr>
        <p:spPr bwMode="auto">
          <a:xfrm>
            <a:off x="3717396" y="3470804"/>
            <a:ext cx="803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sz="1400" dirty="0" smtClean="0">
                <a:latin typeface="Buxton Sketch" panose="03080500000500000004" pitchFamily="66" charset="0"/>
              </a:rPr>
              <a:t>Password</a:t>
            </a:r>
            <a:endParaRPr lang="en-CA" sz="1400" dirty="0">
              <a:latin typeface="Buxton Sketch" panose="03080500000500000004" pitchFamily="66" charset="0"/>
            </a:endParaRPr>
          </a:p>
        </p:txBody>
      </p:sp>
      <p:sp>
        <p:nvSpPr>
          <p:cNvPr id="47" name="992f4103-b74d-4f8b-af52-fa46e5c2923a"/>
          <p:cNvSpPr/>
          <p:nvPr userDrawn="1">
            <p:custDataLst>
              <p:tags r:id="rId1"/>
            </p:custDataLst>
          </p:nvPr>
        </p:nvSpPr>
        <p:spPr>
          <a:xfrm rot="20359169">
            <a:off x="5817393" y="410630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8644-4659-4977-884C-6BE3181A75AB}" type="datetimeFigureOut">
              <a:rPr lang="en-GB" smtClean="0"/>
              <a:t>24/04/2015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8D2A-8139-46B8-9DE1-5655ED8C7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" Target="slide2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1.&lt;user&gt; navigates to login page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3.1.1.3.&lt;user&gt; decides to cancel the login process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6787752" y="5470678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1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3.1.1.3.1.&lt;system&gt; presents a good bye message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71950" y="3886200"/>
            <a:ext cx="21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Thanks and good bye</a:t>
            </a:r>
            <a:endParaRPr lang="en-GB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2.&lt;system&gt; presents the login page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9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3.&lt;user&gt; provides valid credentials and clicks Login button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280371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4" action="ppaction://hlinksldjump"/>
              </a:rPr>
              <a:t>AF 3.1. &lt;user&gt; provides invalid credentials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4.&lt;system&gt; presents the home page</a:t>
            </a:r>
            <a:endParaRPr lang="en-GB"/>
          </a:p>
        </p:txBody>
      </p:sp>
      <p:grpSp>
        <p:nvGrpSpPr>
          <p:cNvPr id="5" name="b5f2d2ce-8e49-43b4-ab89-927353186a05"/>
          <p:cNvGrpSpPr>
            <a:grpSpLocks/>
          </p:cNvGrpSpPr>
          <p:nvPr/>
        </p:nvGrpSpPr>
        <p:grpSpPr bwMode="auto">
          <a:xfrm>
            <a:off x="3067050" y="2247900"/>
            <a:ext cx="5124450" cy="3867150"/>
            <a:chOff x="862966" y="1272679"/>
            <a:chExt cx="7418068" cy="4892625"/>
          </a:xfrm>
        </p:grpSpPr>
        <p:sp>
          <p:nvSpPr>
            <p:cNvPr id="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11144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4800">
                  <a:latin typeface="Segoe UI Light" panose="020B0502040204020203" pitchFamily="34" charset="0"/>
                </a:rPr>
                <a:t>title</a:t>
              </a:r>
              <a:endParaRPr lang="en-US" sz="4000">
                <a:latin typeface="Segoe UI Light" panose="020B0502040204020203" pitchFamily="34" charset="0"/>
              </a:endParaRPr>
            </a:p>
          </p:txBody>
        </p:sp>
        <p:sp>
          <p:nvSpPr>
            <p:cNvPr id="7" name="Tile1"/>
            <p:cNvSpPr/>
            <p:nvPr/>
          </p:nvSpPr>
          <p:spPr>
            <a:xfrm>
              <a:off x="978849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8" name="Tile2"/>
            <p:cNvSpPr/>
            <p:nvPr/>
          </p:nvSpPr>
          <p:spPr>
            <a:xfrm>
              <a:off x="2144024" y="2793488"/>
              <a:ext cx="1088978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9" name="Tile5"/>
            <p:cNvSpPr/>
            <p:nvPr/>
          </p:nvSpPr>
          <p:spPr>
            <a:xfrm>
              <a:off x="3298086" y="2793488"/>
              <a:ext cx="2254153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0" name="Tile3"/>
            <p:cNvSpPr/>
            <p:nvPr/>
          </p:nvSpPr>
          <p:spPr>
            <a:xfrm>
              <a:off x="978849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1" name="Tile4"/>
            <p:cNvSpPr/>
            <p:nvPr/>
          </p:nvSpPr>
          <p:spPr>
            <a:xfrm>
              <a:off x="2144024" y="3934890"/>
              <a:ext cx="1088978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2" name="Tile6"/>
            <p:cNvSpPr/>
            <p:nvPr/>
          </p:nvSpPr>
          <p:spPr>
            <a:xfrm>
              <a:off x="978849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3" name="Tile3"/>
            <p:cNvSpPr/>
            <p:nvPr/>
          </p:nvSpPr>
          <p:spPr>
            <a:xfrm>
              <a:off x="3298086" y="3934890"/>
              <a:ext cx="1088978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sp>
          <p:nvSpPr>
            <p:cNvPr id="1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</a:endParaRPr>
            </a:p>
          </p:txBody>
        </p:sp>
        <p:grpSp>
          <p:nvGrpSpPr>
            <p:cNvPr id="19" name="Group 314"/>
            <p:cNvGrpSpPr>
              <a:grpSpLocks/>
            </p:cNvGrpSpPr>
            <p:nvPr/>
          </p:nvGrpSpPr>
          <p:grpSpPr bwMode="auto">
            <a:xfrm>
              <a:off x="4463578" y="3937704"/>
              <a:ext cx="1088135" cy="1088136"/>
              <a:chOff x="559675" y="965062"/>
              <a:chExt cx="2278867" cy="2278748"/>
            </a:xfrm>
          </p:grpSpPr>
          <p:sp>
            <p:nvSpPr>
              <p:cNvPr id="22" name="SelectedTile"/>
              <p:cNvSpPr/>
              <p:nvPr/>
            </p:nvSpPr>
            <p:spPr>
              <a:xfrm>
                <a:off x="559011" y="965818"/>
                <a:ext cx="2280632" cy="22772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Corner"/>
              <p:cNvSpPr/>
              <p:nvPr/>
            </p:nvSpPr>
            <p:spPr>
              <a:xfrm rot="16200000" flipH="1">
                <a:off x="2335187" y="951823"/>
                <a:ext cx="477746" cy="525344"/>
              </a:xfrm>
              <a:prstGeom prst="rtTriangle">
                <a:avLst/>
              </a:prstGeom>
              <a:solidFill>
                <a:srgbClr val="00B0F0"/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tIns="182880" rIns="182880" bIns="0" anchor="ctr">
                <a:scene3d>
                  <a:camera prst="orthographicFront">
                    <a:rot lat="0" lon="0" rev="15600000"/>
                  </a:camera>
                  <a:lightRig rig="threePt" dir="t"/>
                </a:scene3d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Segoe UI Symbol"/>
                  </a:rPr>
                  <a:t>✔</a:t>
                </a:r>
                <a:endParaRPr lang="en-US" sz="1000" dirty="0">
                  <a:latin typeface="Symbol" pitchFamily="18" charset="2"/>
                  <a:ea typeface="Segoe UI" pitchFamily="34" charset="0"/>
                  <a:cs typeface="Segoe UI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20" name="Tile"/>
            <p:cNvSpPr/>
            <p:nvPr/>
          </p:nvSpPr>
          <p:spPr>
            <a:xfrm>
              <a:off x="3299674" y="5074703"/>
              <a:ext cx="1087390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Content"/>
            <p:cNvSpPr/>
            <p:nvPr/>
          </p:nvSpPr>
          <p:spPr>
            <a:xfrm>
              <a:off x="3298086" y="5901782"/>
              <a:ext cx="1088978" cy="263522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text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72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3.1.&lt;user&gt; provides invalid credentials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1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3.1.1.&lt;system&gt; provides error message and options to reset password and try again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3513654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4" action="ppaction://hlinksldjump"/>
              </a:rPr>
              <a:t>AF 3.1.1.1. &lt;user&gt; decides to try again</a:t>
            </a:r>
            <a:endParaRPr lang="en-GB" sz="1200" smtClean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  <a:hlinkClick r:id="rId5" action="ppaction://hlinksldjump"/>
            </a:endParaRPr>
          </a:p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5" action="ppaction://hlinksldjump"/>
              </a:rPr>
              <a:t>AF 3.1.1.2. &lt;user&gt; decides to reset the password</a:t>
            </a:r>
            <a:endParaRPr lang="en-GB" sz="1200" smtClean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  <a:hlinkClick r:id="rId6" action="ppaction://hlinksldjump"/>
            </a:endParaRPr>
          </a:p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6" action="ppaction://hlinksldjump"/>
              </a:rPr>
              <a:t>AF 3.1.1.3. &lt;user&gt; decides to cancel the login process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8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3.1.1.1.&lt;user&gt; decides to try again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4972843" y="5495925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70718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  <a:hlinkClick r:id="rId5" action="ppaction://hlinksldjump"/>
              </a:rPr>
              <a:t>(Step 2.)</a:t>
            </a:r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3.1.1.2.&lt;user&gt; decides to reset the password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86300" y="3022600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jeremypp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84700" y="35433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*******</a:t>
            </a:r>
            <a:endParaRPr lang="en-GB" dirty="0"/>
          </a:p>
        </p:txBody>
      </p:sp>
      <p:grpSp>
        <p:nvGrpSpPr>
          <p:cNvPr id="6" name="95f050f6-4e8c-4ff7-9be3-aff3539f34c9"/>
          <p:cNvGrpSpPr>
            <a:grpSpLocks/>
          </p:cNvGrpSpPr>
          <p:nvPr/>
        </p:nvGrpSpPr>
        <p:grpSpPr bwMode="auto">
          <a:xfrm>
            <a:off x="3917950" y="3483768"/>
            <a:ext cx="3632200" cy="2214563"/>
            <a:chOff x="2740257" y="2870086"/>
            <a:chExt cx="3631943" cy="2215098"/>
          </a:xfrm>
        </p:grpSpPr>
        <p:grpSp>
          <p:nvGrpSpPr>
            <p:cNvPr id="7" name="Group 1320"/>
            <p:cNvGrpSpPr>
              <a:grpSpLocks/>
            </p:cNvGrpSpPr>
            <p:nvPr/>
          </p:nvGrpSpPr>
          <p:grpSpPr bwMode="auto">
            <a:xfrm>
              <a:off x="2740257" y="2870086"/>
              <a:ext cx="3631943" cy="2215098"/>
              <a:chOff x="2740257" y="2870086"/>
              <a:chExt cx="3631943" cy="2215098"/>
            </a:xfrm>
          </p:grpSpPr>
          <p:grpSp>
            <p:nvGrpSpPr>
              <p:cNvPr id="11" name="6cb83917-3849-4e0f-a49e-1cab1c04cbd8"/>
              <p:cNvGrpSpPr>
                <a:grpSpLocks/>
              </p:cNvGrpSpPr>
              <p:nvPr/>
            </p:nvGrpSpPr>
            <p:grpSpPr bwMode="auto">
              <a:xfrm>
                <a:off x="2913283" y="2870086"/>
                <a:ext cx="3458917" cy="2215098"/>
                <a:chOff x="1835696" y="1734424"/>
                <a:chExt cx="2867025" cy="925047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Freeform 3128"/>
                <p:cNvSpPr/>
                <p:nvPr/>
              </p:nvSpPr>
              <p:spPr bwMode="auto">
                <a:xfrm>
                  <a:off x="1835696" y="1734424"/>
                  <a:ext cx="2867025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2" name="6cb83917-3849-4e0f-a49e-1cab1c04cbd8"/>
              <p:cNvGrpSpPr>
                <a:grpSpLocks/>
              </p:cNvGrpSpPr>
              <p:nvPr/>
            </p:nvGrpSpPr>
            <p:grpSpPr bwMode="auto">
              <a:xfrm>
                <a:off x="2740257" y="3187663"/>
                <a:ext cx="3550987" cy="1826066"/>
                <a:chOff x="1631021" y="1734424"/>
                <a:chExt cx="3071700" cy="9250473"/>
              </a:xfrm>
              <a:solidFill>
                <a:schemeClr val="bg1"/>
              </a:solidFill>
            </p:grpSpPr>
            <p:sp>
              <p:nvSpPr>
                <p:cNvPr id="17" name="Freeform 3125"/>
                <p:cNvSpPr/>
                <p:nvPr/>
              </p:nvSpPr>
              <p:spPr bwMode="auto">
                <a:xfrm>
                  <a:off x="1835618" y="1734424"/>
                  <a:ext cx="2867103" cy="9250473"/>
                </a:xfrm>
                <a:custGeom>
                  <a:avLst/>
                  <a:gdLst>
                    <a:gd name="connsiteX0" fmla="*/ 0 w 2867025"/>
                    <a:gd name="connsiteY0" fmla="*/ 66675 h 3362325"/>
                    <a:gd name="connsiteX1" fmla="*/ 28575 w 2867025"/>
                    <a:gd name="connsiteY1" fmla="*/ 3362325 h 3362325"/>
                    <a:gd name="connsiteX2" fmla="*/ 2867025 w 2867025"/>
                    <a:gd name="connsiteY2" fmla="*/ 3267075 h 3362325"/>
                    <a:gd name="connsiteX3" fmla="*/ 2847975 w 2867025"/>
                    <a:gd name="connsiteY3" fmla="*/ 0 h 3362325"/>
                    <a:gd name="connsiteX4" fmla="*/ 0 w 2867025"/>
                    <a:gd name="connsiteY4" fmla="*/ 66675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025" h="3362325">
                      <a:moveTo>
                        <a:pt x="0" y="66675"/>
                      </a:moveTo>
                      <a:lnTo>
                        <a:pt x="28575" y="3362325"/>
                      </a:lnTo>
                      <a:lnTo>
                        <a:pt x="2867025" y="3267075"/>
                      </a:lnTo>
                      <a:lnTo>
                        <a:pt x="2847975" y="0"/>
                      </a:lnTo>
                      <a:lnTo>
                        <a:pt x="0" y="66675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CA" sz="1200" dirty="0">
                    <a:solidFill>
                      <a:schemeClr val="tx1"/>
                    </a:solidFill>
                    <a:latin typeface="Buxton Sketch" pitchFamily="66" charset="0"/>
                    <a:cs typeface="Segoe UI" pitchFamily="34" charset="0"/>
                  </a:endParaRPr>
                </a:p>
              </p:txBody>
            </p:sp>
            <p:cxnSp>
              <p:nvCxnSpPr>
                <p:cNvPr id="18" name="Straight Connector 3126"/>
                <p:cNvCxnSpPr/>
                <p:nvPr/>
              </p:nvCxnSpPr>
              <p:spPr>
                <a:xfrm flipV="1">
                  <a:off x="1835696" y="1750127"/>
                  <a:ext cx="2867025" cy="691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52690a4f-081e-4aee-b903-4d1592b50a14"/>
              <p:cNvSpPr txBox="1">
                <a:spLocks noChangeArrowheads="1"/>
              </p:cNvSpPr>
              <p:nvPr/>
            </p:nvSpPr>
            <p:spPr bwMode="auto">
              <a:xfrm>
                <a:off x="2829152" y="2908195"/>
                <a:ext cx="1240542" cy="307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CA" sz="1400" dirty="0" smtClean="0">
                    <a:latin typeface="Buxton Sketch" panose="03080500000500000004" pitchFamily="66" charset="0"/>
                    <a:ea typeface="MV Boli" panose="02000500030200090000" pitchFamily="2" charset="0"/>
                    <a:cs typeface="MV Boli" panose="02000500030200090000" pitchFamily="2" charset="0"/>
                  </a:rPr>
                  <a:t>Login Failed</a:t>
                </a:r>
                <a:endParaRPr lang="en-CA" sz="1400" dirty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14" name="c9d8db17-8bcf-49cf-8faa-83d10dc31a54"/>
              <p:cNvGrpSpPr>
                <a:grpSpLocks/>
              </p:cNvGrpSpPr>
              <p:nvPr/>
            </p:nvGrpSpPr>
            <p:grpSpPr bwMode="auto">
              <a:xfrm>
                <a:off x="6119806" y="2908194"/>
                <a:ext cx="107942" cy="160377"/>
                <a:chOff x="529817" y="1400423"/>
                <a:chExt cx="371968" cy="378250"/>
              </a:xfrm>
            </p:grpSpPr>
            <p:sp>
              <p:nvSpPr>
                <p:cNvPr id="15" name="Line 2"/>
                <p:cNvSpPr>
                  <a:spLocks/>
                </p:cNvSpPr>
                <p:nvPr/>
              </p:nvSpPr>
              <p:spPr bwMode="auto">
                <a:xfrm>
                  <a:off x="546226" y="1437876"/>
                  <a:ext cx="344619" cy="340800"/>
                </a:xfrm>
                <a:custGeom>
                  <a:avLst/>
                  <a:gdLst>
                    <a:gd name="connsiteX0" fmla="*/ 0 w 342900"/>
                    <a:gd name="connsiteY0" fmla="*/ 344488 h 344488"/>
                    <a:gd name="connsiteX1" fmla="*/ 342900 w 342900"/>
                    <a:gd name="connsiteY1" fmla="*/ 0 h 34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2900" h="344488">
                      <a:moveTo>
                        <a:pt x="0" y="344488"/>
                      </a:moveTo>
                      <a:cubicBezTo>
                        <a:pt x="119069" y="239523"/>
                        <a:pt x="153682" y="96410"/>
                        <a:pt x="34290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  <p:sp>
              <p:nvSpPr>
                <p:cNvPr id="16" name="Line 1"/>
                <p:cNvSpPr>
                  <a:spLocks/>
                </p:cNvSpPr>
                <p:nvPr/>
              </p:nvSpPr>
              <p:spPr bwMode="auto">
                <a:xfrm>
                  <a:off x="529817" y="1400425"/>
                  <a:ext cx="371968" cy="359524"/>
                </a:xfrm>
                <a:custGeom>
                  <a:avLst/>
                  <a:gdLst>
                    <a:gd name="connsiteX0" fmla="*/ 1507 w 371396"/>
                    <a:gd name="connsiteY0" fmla="*/ 12 h 359883"/>
                    <a:gd name="connsiteX1" fmla="*/ 371396 w 371396"/>
                    <a:gd name="connsiteY1" fmla="*/ 359883 h 359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1396" h="359883">
                      <a:moveTo>
                        <a:pt x="1507" y="12"/>
                      </a:moveTo>
                      <a:cubicBezTo>
                        <a:pt x="-23891" y="-2067"/>
                        <a:pt x="279039" y="275112"/>
                        <a:pt x="371396" y="359883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>
                    <a:latin typeface="Buxton Sketch" pitchFamily="66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8" name="f888d69f-3a04-4e6e-b113-917adb0b2417"/>
            <p:cNvSpPr/>
            <p:nvPr/>
          </p:nvSpPr>
          <p:spPr>
            <a:xfrm>
              <a:off x="5148325" y="4588176"/>
              <a:ext cx="1007991" cy="303286"/>
            </a:xfrm>
            <a:custGeom>
              <a:avLst/>
              <a:gdLst>
                <a:gd name="connsiteX0" fmla="*/ 56445 w 1083734"/>
                <a:gd name="connsiteY0" fmla="*/ 0 h 304800"/>
                <a:gd name="connsiteX1" fmla="*/ 1061156 w 1083734"/>
                <a:gd name="connsiteY1" fmla="*/ 11289 h 304800"/>
                <a:gd name="connsiteX2" fmla="*/ 1083734 w 1083734"/>
                <a:gd name="connsiteY2" fmla="*/ 45156 h 304800"/>
                <a:gd name="connsiteX3" fmla="*/ 1083734 w 1083734"/>
                <a:gd name="connsiteY3" fmla="*/ 259645 h 304800"/>
                <a:gd name="connsiteX4" fmla="*/ 1061156 w 1083734"/>
                <a:gd name="connsiteY4" fmla="*/ 304800 h 304800"/>
                <a:gd name="connsiteX5" fmla="*/ 22578 w 1083734"/>
                <a:gd name="connsiteY5" fmla="*/ 304800 h 304800"/>
                <a:gd name="connsiteX6" fmla="*/ 0 w 1083734"/>
                <a:gd name="connsiteY6" fmla="*/ 270934 h 304800"/>
                <a:gd name="connsiteX7" fmla="*/ 0 w 1083734"/>
                <a:gd name="connsiteY7" fmla="*/ 67734 h 304800"/>
                <a:gd name="connsiteX8" fmla="*/ 0 w 1083734"/>
                <a:gd name="connsiteY8" fmla="*/ 67734 h 304800"/>
                <a:gd name="connsiteX9" fmla="*/ 56445 w 1083734"/>
                <a:gd name="connsiteY9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3734" h="304800">
                  <a:moveTo>
                    <a:pt x="56445" y="0"/>
                  </a:moveTo>
                  <a:lnTo>
                    <a:pt x="1061156" y="11289"/>
                  </a:lnTo>
                  <a:lnTo>
                    <a:pt x="1083734" y="45156"/>
                  </a:lnTo>
                  <a:lnTo>
                    <a:pt x="1083734" y="259645"/>
                  </a:lnTo>
                  <a:lnTo>
                    <a:pt x="1061156" y="304800"/>
                  </a:lnTo>
                  <a:lnTo>
                    <a:pt x="22578" y="304800"/>
                  </a:lnTo>
                  <a:lnTo>
                    <a:pt x="0" y="270934"/>
                  </a:lnTo>
                  <a:lnTo>
                    <a:pt x="0" y="67734"/>
                  </a:lnTo>
                  <a:lnTo>
                    <a:pt x="0" y="67734"/>
                  </a:lnTo>
                  <a:lnTo>
                    <a:pt x="5644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</a:rPr>
                <a:t>Cancel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</a:endParaRPr>
            </a:p>
          </p:txBody>
        </p:sp>
        <p:sp>
          <p:nvSpPr>
            <p:cNvPr id="9" name="WarningIcon"/>
            <p:cNvSpPr/>
            <p:nvPr/>
          </p:nvSpPr>
          <p:spPr>
            <a:xfrm>
              <a:off x="3046623" y="3559227"/>
              <a:ext cx="279380" cy="231831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45720" tIns="0" rIns="45720" bIns="9144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latin typeface="Segoe UI"/>
                </a:rPr>
                <a:t>!</a:t>
              </a:r>
            </a:p>
          </p:txBody>
        </p:sp>
        <p:sp>
          <p:nvSpPr>
            <p:cNvPr id="1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373626" y="3554464"/>
              <a:ext cx="2746180" cy="30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Invalid Username/Password provided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0" name="75d85286-1188-4611-9061-0858af78e8d5"/>
          <p:cNvSpPr/>
          <p:nvPr/>
        </p:nvSpPr>
        <p:spPr>
          <a:xfrm>
            <a:off x="5249068" y="52387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Reset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1" name="75d85286-1188-4611-9061-0858af78e8d5"/>
          <p:cNvSpPr/>
          <p:nvPr/>
        </p:nvSpPr>
        <p:spPr>
          <a:xfrm>
            <a:off x="4239418" y="522049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OK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22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5696740" y="5492109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>
            <a:off x="838200" y="1690688"/>
            <a:ext cx="1847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 sz="120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4" name="70447025-8e44-44dd-ac69-56b2baadfa3d"/>
          <p:cNvGrpSpPr>
            <a:grpSpLocks/>
          </p:cNvGrpSpPr>
          <p:nvPr/>
        </p:nvGrpSpPr>
        <p:grpSpPr bwMode="auto">
          <a:xfrm>
            <a:off x="3760788" y="2455863"/>
            <a:ext cx="2498725" cy="307975"/>
            <a:chOff x="5241490" y="1063769"/>
            <a:chExt cx="2498862" cy="307777"/>
          </a:xfrm>
        </p:grpSpPr>
        <p:sp>
          <p:nvSpPr>
            <p:cNvPr id="25" name="TextBox 2496"/>
            <p:cNvSpPr txBox="1">
              <a:spLocks noChangeArrowheads="1"/>
            </p:cNvSpPr>
            <p:nvPr/>
          </p:nvSpPr>
          <p:spPr bwMode="auto">
            <a:xfrm>
              <a:off x="5582822" y="1063769"/>
              <a:ext cx="2157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err="1" smtClean="0">
                  <a:latin typeface="Buxton Sketch" panose="03080500000500000004" pitchFamily="66" charset="0"/>
                </a:rPr>
                <a:t>Radi</a:t>
              </a:r>
              <a:r>
                <a:rPr lang="en-CA" sz="1400" dirty="0" smtClean="0">
                  <a:latin typeface="Buxton Sketch" panose="03080500000500000004" pitchFamily="66" charset="0"/>
                </a:rPr>
                <a:t> </a:t>
              </a:r>
              <a:r>
                <a:rPr lang="en-CA" sz="1400" dirty="0">
                  <a:latin typeface="Buxton Sketch" panose="03080500000500000004" pitchFamily="66" charset="0"/>
                </a:rPr>
                <a:t>button selected</a:t>
              </a:r>
            </a:p>
          </p:txBody>
        </p:sp>
        <p:grpSp>
          <p:nvGrpSpPr>
            <p:cNvPr id="26" name="Group 913"/>
            <p:cNvGrpSpPr>
              <a:grpSpLocks/>
            </p:cNvGrpSpPr>
            <p:nvPr/>
          </p:nvGrpSpPr>
          <p:grpSpPr bwMode="auto">
            <a:xfrm>
              <a:off x="5241490" y="1118818"/>
              <a:ext cx="179135" cy="158699"/>
              <a:chOff x="4809288" y="1146011"/>
              <a:chExt cx="241176" cy="214956"/>
            </a:xfrm>
          </p:grpSpPr>
          <p:sp>
            <p:nvSpPr>
              <p:cNvPr id="27" name="Oval 44"/>
              <p:cNvSpPr>
                <a:spLocks noChangeArrowheads="1"/>
              </p:cNvSpPr>
              <p:nvPr/>
            </p:nvSpPr>
            <p:spPr bwMode="auto">
              <a:xfrm>
                <a:off x="4815701" y="1157403"/>
                <a:ext cx="235117" cy="204143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Oval 45"/>
              <p:cNvSpPr>
                <a:spLocks noChangeArrowheads="1"/>
              </p:cNvSpPr>
              <p:nvPr/>
            </p:nvSpPr>
            <p:spPr bwMode="auto">
              <a:xfrm>
                <a:off x="4871274" y="1213274"/>
                <a:ext cx="126108" cy="9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" name="70447025-8e44-44dd-ac69-56b2baadfa3d"/>
          <p:cNvGrpSpPr>
            <a:grpSpLocks/>
          </p:cNvGrpSpPr>
          <p:nvPr/>
        </p:nvGrpSpPr>
        <p:grpSpPr bwMode="auto">
          <a:xfrm>
            <a:off x="3817938" y="2760663"/>
            <a:ext cx="2498725" cy="307975"/>
            <a:chOff x="5241490" y="1063769"/>
            <a:chExt cx="2498862" cy="307777"/>
          </a:xfrm>
        </p:grpSpPr>
        <p:sp>
          <p:nvSpPr>
            <p:cNvPr id="30" name="TextBox 2496"/>
            <p:cNvSpPr txBox="1">
              <a:spLocks noChangeArrowheads="1"/>
            </p:cNvSpPr>
            <p:nvPr/>
          </p:nvSpPr>
          <p:spPr bwMode="auto">
            <a:xfrm>
              <a:off x="5582822" y="1063769"/>
              <a:ext cx="2157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>
                  <a:latin typeface="Buxton Sketch" panose="03080500000500000004" pitchFamily="66" charset="0"/>
                </a:rPr>
                <a:t>Radio button selected</a:t>
              </a:r>
            </a:p>
          </p:txBody>
        </p:sp>
        <p:grpSp>
          <p:nvGrpSpPr>
            <p:cNvPr id="31" name="Group 913"/>
            <p:cNvGrpSpPr>
              <a:grpSpLocks/>
            </p:cNvGrpSpPr>
            <p:nvPr/>
          </p:nvGrpSpPr>
          <p:grpSpPr bwMode="auto">
            <a:xfrm>
              <a:off x="5241490" y="1118818"/>
              <a:ext cx="179135" cy="158699"/>
              <a:chOff x="4809288" y="1146011"/>
              <a:chExt cx="241176" cy="214956"/>
            </a:xfrm>
          </p:grpSpPr>
          <p:sp>
            <p:nvSpPr>
              <p:cNvPr id="32" name="Oval 44"/>
              <p:cNvSpPr>
                <a:spLocks noChangeArrowheads="1"/>
              </p:cNvSpPr>
              <p:nvPr/>
            </p:nvSpPr>
            <p:spPr bwMode="auto">
              <a:xfrm>
                <a:off x="4815701" y="1157403"/>
                <a:ext cx="235117" cy="204143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45"/>
              <p:cNvSpPr>
                <a:spLocks noChangeArrowheads="1"/>
              </p:cNvSpPr>
              <p:nvPr/>
            </p:nvSpPr>
            <p:spPr bwMode="auto">
              <a:xfrm>
                <a:off x="4871274" y="1213274"/>
                <a:ext cx="126108" cy="9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CA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7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3.1.1.2.1.&lt;system&gt; performs "reset password" use case</a:t>
            </a:r>
            <a:endParaRPr lang="en-GB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38200" y="1690688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GB"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a29c7389-f828-4a22-9af4-8c16ab7fc29f"/>
  <p:tag name="FONTSIZE" val="12"/>
  <p:tag name="FONTTYPE" val="Calibri"/>
  <p:tag name="USESTEPSNAVIGATION" val="False"/>
  <p:tag name="SYNCNOTES" val="False"/>
  <p:tag name="SYNCTITLE" val="True"/>
  <p:tag name="SYNCTITLEDIRECTION" val="StepsToSlides"/>
  <p:tag name="SYNCAFLINKS" val="True"/>
  <p:tag name="SELECTEDFOLDER" val="Y:\IT\New FXCRM System\PowerStory Documents"/>
  <p:tag name="TREEVIEWMODE" val="True"/>
  <p:tag name="TESTPLANID" val="10"/>
  <p:tag name="USERDEFINITION" val="&lt;user&gt;"/>
  <p:tag name="SYSTEMDEFINITION" val="&lt;system&gt;"/>
  <p:tag name="UIMOCKUPID" val="7d50b14b-e214-431b-aa4e-c51116aaa3de"/>
  <p:tag name="SHOWUIMOCKUPEDITOR" val="True"/>
  <p:tag name="SMARTUIID" val="c986645d-ba23-4fd9-bf28-aac17a52880c"/>
  <p:tag name="SHOWSMARTUICONTROLEDITOR" val="True"/>
  <p:tag name="ID" val="5241e983-abb3-4b73-bb78-20e914025cb3"/>
  <p:tag name="SHOWSTEPSEDITOR" val="True"/>
  <p:tag name="TFSSETTINGS" val="&lt;?xml version=&quot;1.0&quot; encoding=&quot;utf-16&quot;?&gt;&lt;TfsSettings xmlns:i=&quot;http://www.w3.org/2001/XMLSchema-instance&quot; xmlns=&quot;http://schemas.datacontract.org/2004/07/SD.REQC.Editors.UseCase.Models&quot;&gt;&lt;AttachedItems&gt;&lt;AttachedItem&gt;&lt;Id&gt;25&lt;/Id&gt;&lt;IterationPath&gt;TestingSpecFlow&lt;/IterationPath&gt;&lt;Project&gt;TestingSpecFlow&lt;/Project&gt;&lt;Title&gt;US1 - login with a username and password&lt;/Title&gt;&lt;/AttachedItem&gt;&lt;AttachedItem&gt;&lt;Id&gt;26&lt;/Id&gt;&lt;IterationPath&gt;TestingSpecFlow&lt;/IterationPath&gt;&lt;Project&gt;TestingSpecFlow&lt;/Project&gt;&lt;Title&gt;US13 - have my login details remembered by the system&lt;/Title&gt;&lt;/AttachedItem&gt;&lt;AttachedItem&gt;&lt;Id&gt;36&lt;/Id&gt;&lt;IterationPath&gt;TestingSpecFlow&lt;/IterationPath&gt;&lt;Project&gt;TestingSpecFlow&lt;/Project&gt;&lt;Title&gt;UA3 - log in to the system&lt;/Title&gt;&lt;/AttachedItem&gt;&lt;/AttachedItems&gt;&lt;DefaultCollectionId&gt;5f5fe6c9-46ca-4477-970c-8b5796b04f7c&lt;/DefaultCollectionId&gt;&lt;DefaultServerUri&gt;https://cornhillfx.visualstudio.com/&lt;/DefaultServerUri&gt;&lt;Projects&gt;&lt;TfsProject&gt;&lt;Name&gt;TestingSpecFlow&lt;/Name&gt;&lt;Uri&gt;vstfs:///Classification/TeamProject/c06d088b-2cca-4e70-8ba9-7af7f9bb3445&lt;/Uri&gt;&lt;/TfsProject&gt;&lt;/Projects&gt;&lt;Uri&gt;https://cornhillfx.visualstudio.com/defaultcollection&lt;/Uri&gt;&lt;/TfsSetting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5133a14d-43c0-4979-8142-4e05a0446a18"/>
  <p:tag name="TITLE" val="&lt;system&gt; provides error message and options to reset password and try again"/>
  <p:tag name="PARENTID" val="afd74ae1-875a-42ee-a90a-d5ca06c3ad3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316fb2d-dcd2-48e9-b1a9-1fdc5af4c3b5"/>
  <p:tag name="TITLE" val="&lt;user&gt; decides to try again"/>
  <p:tag name="PARENTID" val="5133a14d-43c0-4979-8142-4e05a0446a18"/>
  <p:tag name="LINKID" val="c62f9b24-9669-4a2b-ad10-59be00e6c84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0ea24d4-b1ba-484d-9b4f-250ed00cd4cf"/>
  <p:tag name="TITLE" val="&lt;user&gt; decides to reset the password"/>
  <p:tag name="PARENTID" val="5133a14d-43c0-4979-8142-4e05a0446a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d1f55ae-0922-4049-85cc-14541879155f"/>
  <p:tag name="TITLE" val="&lt;system&gt; performs &quot;reset password&quot; use case"/>
  <p:tag name="PARENTID" val="a0ea24d4-b1ba-484d-9b4f-250ed00cd4c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ae625a3-af56-474e-82c3-304abb07af38"/>
  <p:tag name="TITLE" val="&lt;user&gt; decides to cancel the login process"/>
  <p:tag name="PARENTID" val="5133a14d-43c0-4979-8142-4e05a0446a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01bf49f-7f2d-4284-8bd9-891b5461fee5"/>
  <p:tag name="TITLE" val="&lt;system&gt; presents a good bye message"/>
  <p:tag name="PARENTID" val="aae625a3-af56-474e-82c3-304abb07af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d7661ed1-880f-4bf7-b1b2-d76df7966487"/>
  <p:tag name="TITLE" val="&lt;user&gt; navigates to login 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62f9b24-9669-4a2b-ad10-59be00e6c84a"/>
  <p:tag name="TITLE" val="&lt;system&gt; presents the login p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37689f9a-904d-41d6-82c9-7526059fc6d4"/>
  <p:tag name="TITLE" val="&lt;user&gt; provides valid credentials and clicks Login butt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ece8516-9386-469f-a687-7ac799cc582f"/>
  <p:tag name="TITLE" val="&lt;system&gt; presents the home 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afd74ae1-875a-42ee-a90a-d5ca06c3ad3c"/>
  <p:tag name="TITLE" val="&lt;user&gt; provides invalid credentials"/>
  <p:tag name="PARENTID" val="37689f9a-904d-41d6-82c9-7526059fc6d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Buxton Sketch</vt:lpstr>
      <vt:lpstr>Calibri</vt:lpstr>
      <vt:lpstr>Calibri Light</vt:lpstr>
      <vt:lpstr>MV Boli</vt:lpstr>
      <vt:lpstr>Segoe UI</vt:lpstr>
      <vt:lpstr>Segoe UI Light</vt:lpstr>
      <vt:lpstr>Segoe UI Symbol</vt:lpstr>
      <vt:lpstr>Symbol</vt:lpstr>
      <vt:lpstr>Office Theme</vt:lpstr>
      <vt:lpstr>1.&lt;user&gt; navigates to login page</vt:lpstr>
      <vt:lpstr>2.&lt;system&gt; presents the login page</vt:lpstr>
      <vt:lpstr>3.&lt;user&gt; provides valid credentials and clicks Login button</vt:lpstr>
      <vt:lpstr>4.&lt;system&gt; presents the home page</vt:lpstr>
      <vt:lpstr>3.1.&lt;user&gt; provides invalid credentials</vt:lpstr>
      <vt:lpstr>3.1.1.&lt;system&gt; provides error message and options to reset password and try again</vt:lpstr>
      <vt:lpstr>3.1.1.1.&lt;user&gt; decides to try again</vt:lpstr>
      <vt:lpstr>3.1.1.2.&lt;user&gt; decides to reset the password</vt:lpstr>
      <vt:lpstr>3.1.1.2.1.&lt;system&gt; performs "reset password" use case</vt:lpstr>
      <vt:lpstr>3.1.1.3.&lt;user&gt; decides to cancel the login process</vt:lpstr>
      <vt:lpstr>3.1.1.3.1.&lt;system&gt; presents a good bye message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Pridmore</dc:creator>
  <cp:lastModifiedBy>Jeremy Pridmore</cp:lastModifiedBy>
  <cp:revision>31</cp:revision>
  <dcterms:created xsi:type="dcterms:W3CDTF">2015-04-23T08:47:14Z</dcterms:created>
  <dcterms:modified xsi:type="dcterms:W3CDTF">2015-04-24T15:45:39Z</dcterms:modified>
</cp:coreProperties>
</file>