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19" d="100"/>
          <a:sy n="19" d="100"/>
        </p:scale>
        <p:origin x="2124" y="10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llege of Sciences">
            <a:extLst>
              <a:ext uri="{FF2B5EF4-FFF2-40B4-BE49-F238E27FC236}">
                <a16:creationId xmlns:a16="http://schemas.microsoft.com/office/drawing/2014/main" id="{3555D081-54AC-4A11-E99C-12497CDA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6781" y="-876540"/>
            <a:ext cx="15020729" cy="8449160"/>
          </a:xfrm>
          <a:prstGeom prst="rect">
            <a:avLst/>
          </a:prstGeom>
          <a:noFill/>
          <a:extLst>
            <a:ext uri="{909E8E84-426E-40DD-AFC4-6F175D3DCCD1}">
              <a14:hiddenFill xmlns:a14="http://schemas.microsoft.com/office/drawing/2010/main">
                <a:solidFill>
                  <a:srgbClr val="FFFFFF"/>
                </a:solidFill>
              </a14:hiddenFill>
            </a:ext>
          </a:extLst>
        </p:spPr>
      </p:pic>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6494063"/>
          </a:xfrm>
        </p:spPr>
        <p:txBody>
          <a:bodyPr/>
          <a:lstStyle/>
          <a:p>
            <a:pPr algn="just"/>
            <a:r>
              <a:rPr lang="en-US" sz="2800" dirty="0"/>
              <a:t>Stellar structure has been a topic of deep study for decades, in part because of its complexity. Stellar structure is a complicated interplay among a variety of different physical fields: quantum mechanics, statistical mechanics, thermodynamics, hydrodynamics, radiative transport, particle physics, nuclear processes, and electromagnetism, to name a few. For these reasons, modeling stellar structure is difficult, even numerically. In this project, I will attempt to build a model of stellar structure for main sequence stars, specifically considering the test case of the Sun. In particular, I will be attempting to model the zero-age main sequence (ZAMS); this allows for the simplification that the chemical composition is isotropic throughout the star. At later stages in a star’s life, this assumption is no longer valid (for example, the core will become enriched in heavier elements).</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1. 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5" y="12818582"/>
            <a:ext cx="10050462" cy="1323431"/>
          </a:xfrm>
        </p:spPr>
        <p:txBody>
          <a:bodyPr/>
          <a:lstStyle/>
          <a:p>
            <a:r>
              <a:rPr lang="en-US" dirty="0"/>
              <a:t>3. Equations of Stellar Structure</a:t>
            </a:r>
            <a:br>
              <a:rPr lang="en-US" dirty="0"/>
            </a:br>
            <a:r>
              <a:rPr lang="en-US" dirty="0"/>
              <a:t>and Boundary Conditions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7771336"/>
          </a:xfrm>
        </p:spPr>
        <p:txBody>
          <a:bodyPr/>
          <a:lstStyle/>
          <a:p>
            <a:pPr algn="just"/>
            <a:r>
              <a:rPr lang="en-US" dirty="0"/>
              <a:t>The variables used in this project include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with constants</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60162" y="5548749"/>
            <a:ext cx="10048875" cy="754045"/>
          </a:xfrm>
        </p:spPr>
        <p:txBody>
          <a:bodyPr/>
          <a:lstStyle/>
          <a:p>
            <a:r>
              <a:rPr lang="en-US" dirty="0"/>
              <a:t>2. Variables and Constants</a:t>
            </a:r>
          </a:p>
        </p:txBody>
      </p:sp>
      <mc:AlternateContent xmlns:mc="http://schemas.openxmlformats.org/markup-compatibility/2006">
        <mc:Choice xmlns:a14="http://schemas.microsoft.com/office/drawing/2010/main" Requires="a14">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2" y="6378481"/>
                <a:ext cx="21064937" cy="4608227"/>
              </a:xfrm>
            </p:spPr>
            <p:txBody>
              <a:bodyPr/>
              <a:lstStyle/>
              <a:p>
                <a:pPr algn="just"/>
                <a:r>
                  <a:rPr lang="en-US" sz="2600" dirty="0"/>
                  <a:t>The results from the initial (unperturbed) integration pass are shown below as </a:t>
                </a:r>
                <a:r>
                  <a:rPr lang="en-US" sz="2600" b="1" dirty="0"/>
                  <a:t>Pass 0</a:t>
                </a:r>
                <a:r>
                  <a:rPr lang="en-US" sz="2600" dirty="0"/>
                  <a:t>. The mass increases substantially when integrating outward, but sees very little change when integrating inward. For the outward integration, the limiting variable appears to be luminosity; for the inward integration, the limiting variable appears to be radius. There are clear discontinuities in all variables at the meeting point except luminosity. There appear to be additional discontinuities early in the inward integration; these may be due to a transition from convective to radiative transport in the outer envelope.</a:t>
                </a:r>
                <a:br>
                  <a:rPr lang="en-US" sz="2600" dirty="0"/>
                </a:br>
                <a:endParaRPr lang="en-US" sz="2600" dirty="0"/>
              </a:p>
              <a:p>
                <a:pPr algn="just"/>
                <a:r>
                  <a:rPr lang="en-US" sz="2600" dirty="0"/>
                  <a:t>After 6 perturbation passes, the results do not appear noticeably different. I can confirm that they are not identical, just very similar. Part of this is scale – since all variables span multiple orders of magnitude in this problem, discerning differences of </a:t>
                </a:r>
                <a14:m>
                  <m:oMath xmlns:m="http://schemas.openxmlformats.org/officeDocument/2006/math">
                    <m:r>
                      <a:rPr lang="en-US" sz="2600" i="1" smtClean="0">
                        <a:latin typeface="Cambria Math" panose="02040503050406030204" pitchFamily="18" charset="0"/>
                        <a:ea typeface="Cambria Math" panose="02040503050406030204" pitchFamily="18" charset="0"/>
                      </a:rPr>
                      <m:t>𝒪</m:t>
                    </m:r>
                    <m:d>
                      <m:dPr>
                        <m:ctrlPr>
                          <a:rPr lang="en-US" sz="2600" i="1" smtClean="0">
                            <a:latin typeface="Cambria Math" panose="02040503050406030204" pitchFamily="18" charset="0"/>
                            <a:ea typeface="Cambria Math" panose="02040503050406030204" pitchFamily="18" charset="0"/>
                          </a:rPr>
                        </m:ctrlPr>
                      </m:dPr>
                      <m:e>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10%</m:t>
                        </m:r>
                      </m:e>
                    </m:d>
                  </m:oMath>
                </a14:m>
                <a:r>
                  <a:rPr lang="en-US" sz="2600" dirty="0"/>
                  <a:t> (like the luminosity residual) is very difficult. There is an additional effect in that I imposed the constraint </a:t>
                </a:r>
                <a14:m>
                  <m:oMath xmlns:m="http://schemas.openxmlformats.org/officeDocument/2006/math">
                    <m:d>
                      <m:dPr>
                        <m:begChr m:val="|"/>
                        <m:endChr m:val="|"/>
                        <m:ctrlPr>
                          <a:rPr lang="en-US" sz="2600" i="1" smtClean="0">
                            <a:latin typeface="Cambria Math" panose="02040503050406030204" pitchFamily="18" charset="0"/>
                          </a:rPr>
                        </m:ctrlPr>
                      </m:dPr>
                      <m:e>
                        <m:f>
                          <m:fPr>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𝛿</m:t>
                            </m:r>
                            <m:sSub>
                              <m:sSubPr>
                                <m:ctrlPr>
                                  <a:rPr lang="en-US" sz="260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𝑖</m:t>
                                </m:r>
                              </m:sub>
                            </m:sSub>
                          </m:num>
                          <m:den>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𝑖</m:t>
                                </m:r>
                              </m:sub>
                            </m:sSub>
                          </m:den>
                        </m:f>
                      </m:e>
                    </m:d>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10%</m:t>
                    </m:r>
                  </m:oMath>
                </a14:m>
                <a:r>
                  <a:rPr lang="en-US" sz="2600" dirty="0"/>
                  <a:t> when updating the boundary conditions to ensure the integration was still well-behaved, which likely hindered the overall convergence rate.</a:t>
                </a:r>
              </a:p>
            </p:txBody>
          </p:sp>
        </mc:Choice>
        <mc:Fallback>
          <p:sp>
            <p:nvSpPr>
              <p:cNvPr id="92" name="Text Placeholder 91">
                <a:extLst>
                  <a:ext uri="{FF2B5EF4-FFF2-40B4-BE49-F238E27FC236}">
                    <a16:creationId xmlns:a16="http://schemas.microsoft.com/office/drawing/2014/main" id="{2EA51318-ADEE-ED41-AE79-D80086567C7D}"/>
                  </a:ext>
                </a:extLst>
              </p:cNvPr>
              <p:cNvSpPr>
                <a:spLocks noGrp="1" noRot="1" noChangeAspect="1" noMove="1" noResize="1" noEditPoints="1" noAdjustHandles="1" noChangeArrowheads="1" noChangeShapeType="1" noTextEdit="1"/>
              </p:cNvSpPr>
              <p:nvPr>
                <p:ph type="body" sz="quarter" idx="23"/>
              </p:nvPr>
            </p:nvSpPr>
            <p:spPr>
              <a:xfrm>
                <a:off x="22385342" y="6378481"/>
                <a:ext cx="21064937" cy="4608227"/>
              </a:xfrm>
              <a:blipFill>
                <a:blip r:embed="rId3"/>
                <a:stretch>
                  <a:fillRect/>
                </a:stretch>
              </a:blipFill>
            </p:spPr>
            <p:txBody>
              <a:bodyPr/>
              <a:lstStyle/>
              <a:p>
                <a:r>
                  <a:rPr lang="en-US">
                    <a:noFill/>
                  </a:rPr>
                  <a:t> </a:t>
                </a:r>
              </a:p>
            </p:txBody>
          </p:sp>
        </mc:Fallback>
      </mc:AlternateContent>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377404" y="5548749"/>
            <a:ext cx="21064938" cy="754045"/>
          </a:xfrm>
        </p:spPr>
        <p:txBody>
          <a:bodyPr/>
          <a:lstStyle/>
          <a:p>
            <a:r>
              <a:rPr lang="en-US" dirty="0"/>
              <a:t>5. 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22385343" y="25345780"/>
            <a:ext cx="10047018" cy="754045"/>
          </a:xfrm>
        </p:spPr>
        <p:txBody>
          <a:bodyPr/>
          <a:lstStyle/>
          <a:p>
            <a:r>
              <a:rPr lang="en-US" dirty="0"/>
              <a:t>6. Conclusions</a:t>
            </a:r>
          </a:p>
        </p:txBody>
      </p:sp>
      <mc:AlternateContent xmlns:mc="http://schemas.openxmlformats.org/markup-compatibility/2006">
        <mc:Choice xmlns:a14="http://schemas.microsoft.com/office/drawing/2010/main" Requires="a14">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22385343" y="26175512"/>
                <a:ext cx="10047018" cy="4684337"/>
              </a:xfrm>
            </p:spPr>
            <p:txBody>
              <a:bodyPr/>
              <a:lstStyle/>
              <a:p>
                <a:pPr algn="just"/>
                <a:r>
                  <a:rPr lang="en-US" sz="2800" dirty="0"/>
                  <a:t>Based on these results, integrating the equations of stellar structure for a continuous solution is possible, but it is computationally expensive and slow (especially in </a:t>
                </a:r>
                <a:r>
                  <a:rPr lang="en-US" sz="2800" dirty="0">
                    <a:latin typeface="Courier New" panose="02070309020205020404" pitchFamily="49" charset="0"/>
                    <a:cs typeface="Courier New" panose="02070309020205020404" pitchFamily="49" charset="0"/>
                  </a:rPr>
                  <a:t>Python</a:t>
                </a:r>
                <a:r>
                  <a:rPr lang="en-US" sz="2800" dirty="0"/>
                  <a:t>). The simulation correctly reproduces:</a:t>
                </a:r>
              </a:p>
              <a:p>
                <a:pPr marL="342900" indent="-342900" algn="just">
                  <a:buFont typeface="Arial" panose="020B0604020202020204" pitchFamily="34" charset="0"/>
                  <a:buChar char="•"/>
                </a:pPr>
                <a:r>
                  <a:rPr lang="en-US" sz="2800" dirty="0"/>
                  <a:t>Proper directional behavior for all variable</a:t>
                </a:r>
                <a:r>
                  <a:rPr lang="en-US" sz="2800" dirty="0">
                    <a:solidFill>
                      <a:schemeClr val="accent5">
                        <a:lumMod val="50000"/>
                      </a:schemeClr>
                    </a:solidFill>
                  </a:rPr>
                  <a:t>s</a:t>
                </a:r>
              </a:p>
              <a:p>
                <a:pPr marL="576072" lvl="1" indent="-342900" algn="just">
                  <a:buFont typeface="Courier New" panose="02070309020205020404" pitchFamily="49" charset="0"/>
                  <a:buChar char="o"/>
                </a:pPr>
                <a14:m>
                  <m:oMath xmlns:m="http://schemas.openxmlformats.org/officeDocument/2006/math">
                    <m:r>
                      <a:rPr lang="en-US" sz="2800" b="0" i="1" smtClean="0">
                        <a:solidFill>
                          <a:schemeClr val="accent5">
                            <a:lumMod val="50000"/>
                          </a:schemeClr>
                        </a:solidFill>
                        <a:latin typeface="Cambria Math" panose="02040503050406030204" pitchFamily="18" charset="0"/>
                      </a:rPr>
                      <m:t>𝑚</m:t>
                    </m:r>
                    <m:r>
                      <a:rPr lang="en-US" sz="2800" b="0" i="1" smtClean="0">
                        <a:solidFill>
                          <a:schemeClr val="accent5">
                            <a:lumMod val="50000"/>
                          </a:schemeClr>
                        </a:solidFill>
                        <a:latin typeface="Cambria Math" panose="02040503050406030204" pitchFamily="18" charset="0"/>
                      </a:rPr>
                      <m:t>,</m:t>
                    </m:r>
                    <m:r>
                      <a:rPr lang="en-US" sz="2800" b="0" i="1" smtClean="0">
                        <a:solidFill>
                          <a:schemeClr val="accent5">
                            <a:lumMod val="50000"/>
                          </a:schemeClr>
                        </a:solidFill>
                        <a:latin typeface="Cambria Math" panose="02040503050406030204" pitchFamily="18" charset="0"/>
                      </a:rPr>
                      <m:t>𝑟</m:t>
                    </m:r>
                    <m:r>
                      <a:rPr lang="en-US" sz="2800" b="0" i="1" smtClean="0">
                        <a:solidFill>
                          <a:schemeClr val="accent5">
                            <a:lumMod val="50000"/>
                          </a:schemeClr>
                        </a:solidFill>
                        <a:latin typeface="Cambria Math" panose="02040503050406030204" pitchFamily="18" charset="0"/>
                      </a:rPr>
                      <m:t>,</m:t>
                    </m:r>
                    <m:r>
                      <a:rPr lang="en-US" sz="2800" b="0" i="1" smtClean="0">
                        <a:solidFill>
                          <a:schemeClr val="accent5">
                            <a:lumMod val="50000"/>
                          </a:schemeClr>
                        </a:solidFill>
                        <a:latin typeface="Cambria Math" panose="02040503050406030204" pitchFamily="18" charset="0"/>
                      </a:rPr>
                      <m:t>𝐿</m:t>
                    </m:r>
                    <m:r>
                      <a:rPr lang="en-US" sz="2800" b="0" i="1" smtClean="0">
                        <a:solidFill>
                          <a:schemeClr val="accent5">
                            <a:lumMod val="50000"/>
                          </a:schemeClr>
                        </a:solidFill>
                        <a:latin typeface="Cambria Math" panose="02040503050406030204" pitchFamily="18" charset="0"/>
                      </a:rPr>
                      <m:t>,</m:t>
                    </m:r>
                    <m:r>
                      <a:rPr lang="en-US" sz="2800" b="0" i="1" smtClean="0">
                        <a:solidFill>
                          <a:schemeClr val="accent5">
                            <a:lumMod val="50000"/>
                          </a:schemeClr>
                        </a:solidFill>
                        <a:latin typeface="Cambria Math" panose="02040503050406030204" pitchFamily="18" charset="0"/>
                        <a:ea typeface="Cambria Math" panose="02040503050406030204" pitchFamily="18" charset="0"/>
                      </a:rPr>
                      <m:t>𝜅</m:t>
                    </m:r>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increase outward</a:t>
                </a:r>
              </a:p>
              <a:p>
                <a:pPr marL="576072" lvl="1" indent="-342900" algn="just">
                  <a:buFont typeface="Courier New" panose="02070309020205020404" pitchFamily="49" charset="0"/>
                  <a:buChar char="o"/>
                </a:pPr>
                <a14:m>
                  <m:oMath xmlns:m="http://schemas.openxmlformats.org/officeDocument/2006/math">
                    <m:r>
                      <a:rPr lang="en-US" sz="2800" b="0" i="1" smtClean="0">
                        <a:solidFill>
                          <a:schemeClr val="accent5">
                            <a:lumMod val="50000"/>
                          </a:schemeClr>
                        </a:solidFill>
                        <a:latin typeface="Cambria Math" panose="02040503050406030204" pitchFamily="18" charset="0"/>
                      </a:rPr>
                      <m:t>𝑃</m:t>
                    </m:r>
                    <m:r>
                      <a:rPr lang="en-US" sz="2800" b="0" i="1" smtClean="0">
                        <a:solidFill>
                          <a:schemeClr val="accent5">
                            <a:lumMod val="50000"/>
                          </a:schemeClr>
                        </a:solidFill>
                        <a:latin typeface="Cambria Math" panose="02040503050406030204" pitchFamily="18" charset="0"/>
                      </a:rPr>
                      <m:t>,</m:t>
                    </m:r>
                    <m:r>
                      <a:rPr lang="en-US" sz="2800" b="0" i="1" smtClean="0">
                        <a:solidFill>
                          <a:schemeClr val="accent5">
                            <a:lumMod val="50000"/>
                          </a:schemeClr>
                        </a:solidFill>
                        <a:latin typeface="Cambria Math" panose="02040503050406030204" pitchFamily="18" charset="0"/>
                      </a:rPr>
                      <m:t>𝑇</m:t>
                    </m:r>
                    <m:r>
                      <a:rPr lang="en-US" sz="2800" b="0" i="1" smtClean="0">
                        <a:solidFill>
                          <a:schemeClr val="accent5">
                            <a:lumMod val="50000"/>
                          </a:schemeClr>
                        </a:solidFill>
                        <a:latin typeface="Cambria Math" panose="02040503050406030204" pitchFamily="18" charset="0"/>
                      </a:rPr>
                      <m:t>,</m:t>
                    </m:r>
                    <m:r>
                      <a:rPr lang="en-US" sz="2800" b="0" i="1" smtClean="0">
                        <a:solidFill>
                          <a:schemeClr val="accent5">
                            <a:lumMod val="50000"/>
                          </a:schemeClr>
                        </a:solidFill>
                        <a:latin typeface="Cambria Math" panose="02040503050406030204" pitchFamily="18" charset="0"/>
                        <a:ea typeface="Cambria Math" panose="02040503050406030204" pitchFamily="18" charset="0"/>
                      </a:rPr>
                      <m:t>𝜌</m:t>
                    </m:r>
                    <m:r>
                      <a:rPr lang="en-US" sz="2800" b="0" i="1" smtClean="0">
                        <a:solidFill>
                          <a:schemeClr val="accent5">
                            <a:lumMod val="50000"/>
                          </a:schemeClr>
                        </a:solidFill>
                        <a:latin typeface="Cambria Math" panose="02040503050406030204" pitchFamily="18" charset="0"/>
                        <a:ea typeface="Cambria Math" panose="02040503050406030204" pitchFamily="18" charset="0"/>
                      </a:rPr>
                      <m:t>,</m:t>
                    </m:r>
                    <m:r>
                      <a:rPr lang="en-US" sz="2800" b="0" i="1" smtClean="0">
                        <a:solidFill>
                          <a:schemeClr val="accent5">
                            <a:lumMod val="50000"/>
                          </a:schemeClr>
                        </a:solidFill>
                        <a:latin typeface="Cambria Math" panose="02040503050406030204" pitchFamily="18" charset="0"/>
                        <a:ea typeface="Cambria Math" panose="02040503050406030204" pitchFamily="18" charset="0"/>
                      </a:rPr>
                      <m:t>𝜖</m:t>
                    </m:r>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increase inward (and all display similar behavior)</a:t>
                </a:r>
              </a:p>
              <a:p>
                <a:pPr marL="342900" indent="-342900" algn="just">
                  <a:buFont typeface="Arial" panose="020B0604020202020204" pitchFamily="34" charset="0"/>
                  <a:buChar char="•"/>
                </a:pPr>
                <a:r>
                  <a:rPr lang="en-US" sz="2800" dirty="0">
                    <a:solidFill>
                      <a:schemeClr val="accent5">
                        <a:lumMod val="50000"/>
                      </a:schemeClr>
                    </a:solidFill>
                  </a:rPr>
                  <a:t>Energy production is dominated by the </a:t>
                </a:r>
                <a14:m>
                  <m:oMath xmlns:m="http://schemas.openxmlformats.org/officeDocument/2006/math">
                    <m:r>
                      <a:rPr lang="en-US" sz="2800" b="0" i="1" smtClean="0">
                        <a:solidFill>
                          <a:schemeClr val="accent5">
                            <a:lumMod val="50000"/>
                          </a:schemeClr>
                        </a:solidFill>
                        <a:latin typeface="Cambria Math" panose="02040503050406030204" pitchFamily="18" charset="0"/>
                      </a:rPr>
                      <m:t>𝑝𝑝</m:t>
                    </m:r>
                  </m:oMath>
                </a14:m>
                <a:r>
                  <a:rPr lang="en-US" sz="2800" dirty="0"/>
                  <a:t>-chain at all points in the Sun</a:t>
                </a:r>
              </a:p>
            </p:txBody>
          </p:sp>
        </mc:Choice>
        <mc:Fallback>
          <p:sp>
            <p:nvSpPr>
              <p:cNvPr id="95" name="Text Placeholder 94">
                <a:extLst>
                  <a:ext uri="{FF2B5EF4-FFF2-40B4-BE49-F238E27FC236}">
                    <a16:creationId xmlns:a16="http://schemas.microsoft.com/office/drawing/2014/main" id="{C425D03E-96C1-804B-9990-78B2B8349537}"/>
                  </a:ext>
                </a:extLst>
              </p:cNvPr>
              <p:cNvSpPr>
                <a:spLocks noGrp="1" noRot="1" noChangeAspect="1" noMove="1" noResize="1" noEditPoints="1" noAdjustHandles="1" noChangeArrowheads="1" noChangeShapeType="1" noTextEdit="1"/>
              </p:cNvSpPr>
              <p:nvPr>
                <p:ph type="body" sz="quarter" idx="26"/>
              </p:nvPr>
            </p:nvSpPr>
            <p:spPr>
              <a:xfrm>
                <a:off x="22385343" y="26175512"/>
                <a:ext cx="10047018" cy="4684337"/>
              </a:xfrm>
              <a:blipFill>
                <a:blip r:embed="rId4"/>
                <a:stretch>
                  <a:fillRect/>
                </a:stretch>
              </a:blipFill>
            </p:spPr>
            <p:txBody>
              <a:bodyPr/>
              <a:lstStyle/>
              <a:p>
                <a:r>
                  <a:rPr lang="en-US">
                    <a:noFill/>
                  </a:rPr>
                  <a:t> </a:t>
                </a:r>
              </a:p>
            </p:txBody>
          </p:sp>
        </mc:Fallback>
      </mc:AlternateContent>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11462019" y="19627549"/>
            <a:ext cx="10047018" cy="754045"/>
          </a:xfrm>
        </p:spPr>
        <p:txBody>
          <a:bodyPr/>
          <a:lstStyle/>
          <a:p>
            <a:r>
              <a:rPr lang="en-US" dirty="0"/>
              <a:t>4. Computational Methods</a:t>
            </a:r>
          </a:p>
        </p:txBody>
      </p:sp>
      <mc:AlternateContent xmlns:mc="http://schemas.openxmlformats.org/markup-compatibility/2006">
        <mc:Choice xmlns:a14="http://schemas.microsoft.com/office/drawing/2010/main" Requires="a14">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11456985" y="20381594"/>
                <a:ext cx="10052050" cy="12669280"/>
              </a:xfrm>
            </p:spPr>
            <p:txBody>
              <a:bodyPr/>
              <a:lstStyle/>
              <a:p>
                <a:pPr algn="just"/>
                <a:r>
                  <a:rPr lang="en-US" dirty="0"/>
                  <a:t>This is a boundary value problem that we can solve with relaxation. However, we only know 4 of the 8 boundary conditions – we need to guess the other 4. Therefore, we can integrate in both directions until our solutions meet in the middle. If they don’t match, we can perturb our guessed boundary conditions to determine how we should update them for a better-matching solution. Therefore, the computational algorithm is:</a:t>
                </a:r>
              </a:p>
              <a:p>
                <a:pPr marL="457200" indent="-457200">
                  <a:buAutoNum type="arabicPeriod"/>
                </a:pPr>
                <a:r>
                  <a:rPr lang="en-US" dirty="0"/>
                  <a:t>Specify total mass </a:t>
                </a:r>
                <a14:m>
                  <m:oMath xmlns:m="http://schemas.openxmlformats.org/officeDocument/2006/math">
                    <m:r>
                      <a:rPr lang="en-US" b="0" i="1" smtClean="0">
                        <a:latin typeface="Cambria Math" panose="02040503050406030204" pitchFamily="18" charset="0"/>
                      </a:rPr>
                      <m:t>𝑀</m:t>
                    </m:r>
                  </m:oMath>
                </a14:m>
                <a:r>
                  <a:rPr lang="en-US" dirty="0"/>
                  <a:t> and chemical composition</a:t>
                </a:r>
                <a:br>
                  <a:rPr lang="en-US" dirty="0"/>
                </a:b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nor/>
                              </m:rPr>
                              <a:rPr lang="en-US" b="0" i="0" smtClean="0">
                                <a:latin typeface="Cambria Math" panose="02040503050406030204" pitchFamily="18" charset="0"/>
                              </a:rPr>
                              <m:t>H</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nor/>
                              </m:rPr>
                              <a:rPr lang="en-US" b="0" i="0" smtClean="0">
                                <a:latin typeface="Cambria Math" panose="02040503050406030204" pitchFamily="18" charset="0"/>
                              </a:rPr>
                              <m:t>He</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nor/>
                              </m:rPr>
                              <a:rPr lang="en-US" b="0" i="0" smtClean="0">
                                <a:latin typeface="Cambria Math" panose="02040503050406030204" pitchFamily="18" charset="0"/>
                              </a:rPr>
                              <m:t>Li</m:t>
                            </m:r>
                          </m:sub>
                        </m:sSub>
                        <m:r>
                          <a:rPr lang="en-US" b="0" i="1" smtClean="0">
                            <a:latin typeface="Cambria Math" panose="02040503050406030204" pitchFamily="18" charset="0"/>
                          </a:rPr>
                          <m:t>,…</m:t>
                        </m:r>
                      </m:e>
                    </m:d>
                  </m:oMath>
                </a14:m>
                <a:br>
                  <a:rPr lang="en-US" b="0" dirty="0"/>
                </a:br>
                <a:br>
                  <a:rPr lang="en-US" b="0" dirty="0"/>
                </a:br>
                <a:endParaRPr lang="en-US" b="0" dirty="0"/>
              </a:p>
              <a:p>
                <a:pPr marL="457200" indent="-457200">
                  <a:buAutoNum type="arabicPeriod"/>
                </a:pPr>
                <a:r>
                  <a:rPr lang="en-US" dirty="0"/>
                  <a:t>Specify internal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oMath>
                </a14:m>
                <a:r>
                  <a:rPr lang="en-US" dirty="0"/>
                  <a:t>) and surface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oMath>
                </a14:m>
                <a:r>
                  <a:rPr lang="en-US" dirty="0"/>
                  <a:t>) boundary conditions</a:t>
                </a:r>
              </a:p>
              <a:p>
                <a:pPr marL="457200" indent="-457200">
                  <a:buAutoNum type="arabicPeriod"/>
                </a:pPr>
                <a:r>
                  <a:rPr lang="en-US" dirty="0"/>
                  <a:t>Initialize variable arrays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1</m:t>
                        </m:r>
                      </m:sub>
                    </m:sSub>
                  </m:oMath>
                </a14:m>
                <a:r>
                  <a:rPr lang="en-US" dirty="0"/>
                  <a:t> (outward)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𝑧</m:t>
                            </m:r>
                          </m:e>
                        </m:acc>
                      </m:e>
                      <m:sub>
                        <m:r>
                          <a:rPr lang="en-US" b="0" i="1" smtClean="0">
                            <a:latin typeface="Cambria Math" panose="02040503050406030204" pitchFamily="18" charset="0"/>
                          </a:rPr>
                          <m:t>2</m:t>
                        </m:r>
                      </m:sub>
                    </m:sSub>
                  </m:oMath>
                </a14:m>
                <a:r>
                  <a:rPr lang="en-US" dirty="0"/>
                  <a:t> (inward)</a:t>
                </a:r>
                <a:br>
                  <a:rPr lang="en-US" dirty="0"/>
                </a:br>
                <a:endParaRPr lang="en-US" dirty="0"/>
              </a:p>
              <a:p>
                <a:pPr marL="457200" indent="-457200">
                  <a:buAutoNum type="arabicPeriod"/>
                </a:pPr>
                <a:r>
                  <a:rPr lang="en-US" dirty="0"/>
                  <a:t>Calculate intermediate variables (e.g.,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r>
                  <a:rPr lang="en-US" dirty="0"/>
                  <a:t>) using EOS</a:t>
                </a:r>
              </a:p>
              <a:p>
                <a:pPr marL="457200" indent="-457200">
                  <a:buAutoNum type="arabicPeriod"/>
                </a:pPr>
                <a:r>
                  <a:rPr lang="en-US" dirty="0"/>
                  <a:t>Calculate derivatives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e>
                          <m:sub>
                            <m:r>
                              <a:rPr lang="en-US" b="0" i="1" smtClean="0">
                                <a:latin typeface="Cambria Math" panose="02040503050406030204" pitchFamily="18" charset="0"/>
                                <a:ea typeface="Cambria Math" panose="02040503050406030204" pitchFamily="18" charset="0"/>
                              </a:rPr>
                              <m:t>𝑖</m:t>
                            </m:r>
                          </m:sub>
                        </m:sSub>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den>
                    </m:f>
                  </m:oMath>
                </a14:m>
                <a:endParaRPr lang="en-US" dirty="0"/>
              </a:p>
              <a:p>
                <a:pPr marL="457200" indent="-457200">
                  <a:buAutoNum type="arabicPeriod"/>
                </a:pPr>
                <a:r>
                  <a:rPr lang="en-US" dirty="0"/>
                  <a:t>Set </a:t>
                </a:r>
                <a:r>
                  <a:rPr lang="en-US" dirty="0" err="1"/>
                  <a:t>stepsizes</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min</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e>
                                      <m:sub>
                                        <m:r>
                                          <a:rPr lang="en-US" b="0" i="1" smtClean="0">
                                            <a:latin typeface="Cambria Math" panose="02040503050406030204" pitchFamily="18" charset="0"/>
                                            <a:ea typeface="Cambria Math" panose="02040503050406030204" pitchFamily="18" charset="0"/>
                                          </a:rPr>
                                          <m:t>𝑖</m:t>
                                        </m:r>
                                      </m:sub>
                                    </m:sSub>
                                  </m:e>
                                </m:d>
                              </m:e>
                            </m:fun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den>
                        </m:f>
                      </m:e>
                    </m:d>
                  </m:oMath>
                </a14:m>
                <a:r>
                  <a:rPr lang="en-US" dirty="0"/>
                  <a:t> with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&lt;0</m:t>
                    </m:r>
                  </m:oMath>
                </a14:m>
                <a:endParaRPr lang="en-US" dirty="0"/>
              </a:p>
              <a:p>
                <a:pPr marL="457200" indent="-457200">
                  <a:buAutoNum type="arabicPeriod"/>
                </a:pPr>
                <a:r>
                  <a:rPr lang="en-US" dirty="0"/>
                  <a:t>Update solutions using 4</a:t>
                </a:r>
                <a:r>
                  <a:rPr lang="en-US" baseline="30000" dirty="0"/>
                  <a:t>th</a:t>
                </a:r>
                <a:r>
                  <a:rPr lang="en-US" dirty="0"/>
                  <a:t>-order Runge-</a:t>
                </a:r>
                <a:r>
                  <a:rPr lang="en-US" dirty="0" err="1"/>
                  <a:t>Kutta</a:t>
                </a:r>
                <a:r>
                  <a:rPr lang="en-US" dirty="0"/>
                  <a:t> integration</a:t>
                </a:r>
              </a:p>
              <a:p>
                <a:pPr marL="457200" indent="-457200">
                  <a:buClr>
                    <a:schemeClr val="accent5">
                      <a:lumMod val="50000"/>
                    </a:schemeClr>
                  </a:buClr>
                  <a:buFont typeface="+mj-lt"/>
                  <a:buAutoNum type="arabicPeriod"/>
                </a:pPr>
                <a:r>
                  <a:rPr lang="en-US" dirty="0">
                    <a:solidFill>
                      <a:srgbClr val="0070C0"/>
                    </a:solidFill>
                  </a:rPr>
                  <a:t>Integration step</a:t>
                </a:r>
                <a:r>
                  <a:rPr lang="en-US" dirty="0"/>
                  <a:t> until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𝑚𝑖𝑑</m:t>
                        </m:r>
                      </m:sub>
                    </m:sSub>
                  </m:oMath>
                </a14:m>
                <a:endParaRPr lang="en-US" dirty="0"/>
              </a:p>
              <a:p>
                <a:pPr marL="457200" indent="-457200">
                  <a:buAutoNum type="arabicPeriod"/>
                </a:pPr>
                <a:r>
                  <a:rPr lang="en-US" dirty="0"/>
                  <a:t>Calculate residuals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ℛ</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𝑚𝑖𝑑</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𝑚𝑖𝑑</m:t>
                            </m:r>
                          </m:sub>
                        </m:sSub>
                      </m:e>
                    </m:d>
                  </m:oMath>
                </a14:m>
                <a:endParaRPr lang="en-US" dirty="0"/>
              </a:p>
              <a:p>
                <a:pPr marL="457200" indent="-457200">
                  <a:buAutoNum type="arabicPeriod"/>
                </a:pPr>
                <a:r>
                  <a:rPr lang="en-US" dirty="0"/>
                  <a:t>Perturb each guessed boundary condition and calculate new residuals (</a:t>
                </a:r>
                <a:r>
                  <a:rPr lang="en-US" dirty="0">
                    <a:solidFill>
                      <a:srgbClr val="00B050"/>
                    </a:solidFill>
                  </a:rPr>
                  <a:t>integration pass</a:t>
                </a:r>
                <a:r>
                  <a:rPr lang="en-US" dirty="0"/>
                  <a:t> for each)</a:t>
                </a:r>
              </a:p>
              <a:p>
                <a:pPr marL="457200" indent="-457200">
                  <a:buAutoNum type="arabicPeriod"/>
                </a:pPr>
                <a:r>
                  <a:rPr lang="en-US" dirty="0"/>
                  <a:t>Calculate updates to boundary conditions (</a:t>
                </a:r>
                <a14:m>
                  <m:oMath xmlns:m="http://schemas.openxmlformats.org/officeDocument/2006/math">
                    <m:r>
                      <a:rPr lang="en-US" i="1" smtClean="0">
                        <a:latin typeface="Cambria Math" panose="02040503050406030204" pitchFamily="18" charset="0"/>
                        <a:ea typeface="Cambria Math" panose="02040503050406030204" pitchFamily="18" charset="0"/>
                      </a:rPr>
                      <m:t>𝛿</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r>
                  <a:rPr lang="en-US" dirty="0"/>
                  <a:t>) by solving matrix equation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𝑖</m:t>
                        </m:r>
                      </m:sub>
                    </m:sSub>
                  </m:oMath>
                </a14:m>
                <a:endParaRPr lang="en-US" dirty="0"/>
              </a:p>
              <a:p>
                <a:pPr marL="457200" indent="-457200">
                  <a:buClr>
                    <a:schemeClr val="accent5">
                      <a:lumMod val="50000"/>
                    </a:schemeClr>
                  </a:buClr>
                  <a:buFont typeface="+mj-lt"/>
                  <a:buAutoNum type="arabicPeriod"/>
                </a:pPr>
                <a:r>
                  <a:rPr lang="en-US" dirty="0">
                    <a:solidFill>
                      <a:schemeClr val="accent2"/>
                    </a:solidFill>
                  </a:rPr>
                  <a:t>Perturbations pass</a:t>
                </a:r>
                <a:r>
                  <a:rPr lang="en-US" dirty="0"/>
                  <a:t> until residuals are below some desired error tolerance</a:t>
                </a:r>
              </a:p>
            </p:txBody>
          </p:sp>
        </mc:Choice>
        <mc:Fallback>
          <p:sp>
            <p:nvSpPr>
              <p:cNvPr id="97" name="Text Placeholder 96">
                <a:extLst>
                  <a:ext uri="{FF2B5EF4-FFF2-40B4-BE49-F238E27FC236}">
                    <a16:creationId xmlns:a16="http://schemas.microsoft.com/office/drawing/2014/main" id="{C9838796-29D9-8A4D-9392-4C51FAC609C9}"/>
                  </a:ext>
                </a:extLst>
              </p:cNvPr>
              <p:cNvSpPr>
                <a:spLocks noGrp="1" noRot="1" noChangeAspect="1" noMove="1" noResize="1" noEditPoints="1" noAdjustHandles="1" noChangeArrowheads="1" noChangeShapeType="1" noTextEdit="1"/>
              </p:cNvSpPr>
              <p:nvPr>
                <p:ph type="body" sz="quarter" idx="28"/>
              </p:nvPr>
            </p:nvSpPr>
            <p:spPr>
              <a:xfrm>
                <a:off x="11456985" y="20381594"/>
                <a:ext cx="10052050" cy="12669280"/>
              </a:xfrm>
              <a:blipFill>
                <a:blip r:embed="rId5"/>
                <a:stretch>
                  <a:fillRect/>
                </a:stretch>
              </a:blipFill>
            </p:spPr>
            <p:txBody>
              <a:bodyPr/>
              <a:lstStyle/>
              <a:p>
                <a:r>
                  <a:rPr lang="en-US">
                    <a:noFill/>
                  </a:rPr>
                  <a:t> </a:t>
                </a:r>
              </a:p>
            </p:txBody>
          </p:sp>
        </mc:Fallback>
      </mc:AlternateContent>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5345780"/>
            <a:ext cx="10047018" cy="754045"/>
          </a:xfrm>
        </p:spPr>
        <p:txBody>
          <a:bodyPr/>
          <a:lstStyle/>
          <a:p>
            <a:r>
              <a:rPr lang="en-US" dirty="0"/>
              <a:t>7. Future Work</a:t>
            </a:r>
          </a:p>
        </p:txBody>
      </p:sp>
      <mc:AlternateContent xmlns:mc="http://schemas.openxmlformats.org/markup-compatibility/2006">
        <mc:Choice xmlns:a14="http://schemas.microsoft.com/office/drawing/2010/main" Requires="a14">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6099825"/>
                <a:ext cx="10052050" cy="6540230"/>
              </a:xfrm>
            </p:spPr>
            <p:txBody>
              <a:bodyPr/>
              <a:lstStyle/>
              <a:p>
                <a:pPr algn="just"/>
                <a:r>
                  <a:rPr lang="en-US" dirty="0"/>
                  <a:t>There are a handful of ways in which this work could be improved, including but not limited to:</a:t>
                </a:r>
              </a:p>
              <a:p>
                <a:pPr marL="342900" indent="-342900" algn="just">
                  <a:buFont typeface="Arial" panose="020B0604020202020204" pitchFamily="34" charset="0"/>
                  <a:buChar char="•"/>
                </a:pPr>
                <a:r>
                  <a:rPr lang="en-US" dirty="0"/>
                  <a:t>More sophisticated perturbation calculations to improve convergence</a:t>
                </a:r>
              </a:p>
              <a:p>
                <a:pPr marL="342900" indent="-342900" algn="just">
                  <a:buFont typeface="Arial" panose="020B0604020202020204" pitchFamily="34" charset="0"/>
                  <a:buChar char="•"/>
                </a:pPr>
                <a:r>
                  <a:rPr lang="en-US" dirty="0"/>
                  <a:t>Running for additional masses/chemical compositions (does it recover the zero-age main sequence?)</a:t>
                </a:r>
              </a:p>
              <a:p>
                <a:pPr marL="342900" indent="-342900" algn="just">
                  <a:buFont typeface="Arial" panose="020B0604020202020204" pitchFamily="34" charset="0"/>
                  <a:buChar char="•"/>
                </a:pPr>
                <a:r>
                  <a:rPr lang="en-US" dirty="0"/>
                  <a:t>Extending to non-main sequence stars:</a:t>
                </a:r>
              </a:p>
              <a:p>
                <a:pPr marL="576072" lvl="1" indent="-342900" algn="just">
                  <a:buFont typeface="Courier New" panose="02070309020205020404" pitchFamily="49" charset="0"/>
                  <a:buChar char="o"/>
                </a:pPr>
                <a:r>
                  <a:rPr lang="en-US" dirty="0">
                    <a:solidFill>
                      <a:schemeClr val="accent5">
                        <a:lumMod val="50000"/>
                      </a:schemeClr>
                    </a:solidFill>
                    <a:latin typeface="Times New Roman" panose="02020603050405020304" pitchFamily="18" charset="0"/>
                    <a:cs typeface="Times New Roman" panose="02020603050405020304" pitchFamily="18" charset="0"/>
                  </a:rPr>
                  <a:t>Giant stars</a:t>
                </a:r>
              </a:p>
              <a:p>
                <a:pPr marL="1152144" lvl="2" indent="-342900" algn="just">
                  <a:buFont typeface="Wingdings" panose="05000000000000000000" pitchFamily="2" charset="2"/>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Requires new boundary conditions (different scaling relations)</a:t>
                </a:r>
              </a:p>
              <a:p>
                <a:pPr marL="1152144" lvl="2" indent="-342900" algn="just">
                  <a:buFont typeface="Wingdings" panose="05000000000000000000" pitchFamily="2" charset="2"/>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Chemical composition will vary throughout the star (e.g., </a:t>
                </a:r>
                <a:br>
                  <a:rPr lang="en-US" dirty="0">
                    <a:solidFill>
                      <a:schemeClr val="accent5">
                        <a:lumMod val="50000"/>
                      </a:schemeClr>
                    </a:solidFill>
                    <a:latin typeface="Times New Roman" panose="02020603050405020304" pitchFamily="18" charset="0"/>
                    <a:cs typeface="Times New Roman" panose="02020603050405020304" pitchFamily="18" charset="0"/>
                  </a:rPr>
                </a:br>
                <a14:m>
                  <m:oMath xmlns:m="http://schemas.openxmlformats.org/officeDocument/2006/math">
                    <m:r>
                      <m:rPr>
                        <m:nor/>
                      </m:rPr>
                      <a:rPr lang="en-US" b="0" i="0" smtClean="0">
                        <a:solidFill>
                          <a:schemeClr val="accent5">
                            <a:lumMod val="50000"/>
                          </a:schemeClr>
                        </a:solidFill>
                        <a:latin typeface="Cambria Math" panose="02040503050406030204" pitchFamily="18" charset="0"/>
                        <a:cs typeface="Times New Roman" panose="02020603050405020304" pitchFamily="18" charset="0"/>
                      </a:rPr>
                      <m:t>He</m:t>
                    </m:r>
                  </m:oMath>
                </a14:m>
                <a:r>
                  <a:rPr lang="en-US" dirty="0">
                    <a:solidFill>
                      <a:schemeClr val="accent5">
                        <a:lumMod val="50000"/>
                      </a:schemeClr>
                    </a:solidFill>
                    <a:latin typeface="Times New Roman" panose="02020603050405020304" pitchFamily="18" charset="0"/>
                    <a:cs typeface="Times New Roman" panose="02020603050405020304" pitchFamily="18" charset="0"/>
                  </a:rPr>
                  <a:t>-burning core with </a:t>
                </a:r>
                <a14:m>
                  <m:oMath xmlns:m="http://schemas.openxmlformats.org/officeDocument/2006/math">
                    <m:r>
                      <m:rPr>
                        <m:nor/>
                      </m:rPr>
                      <a:rPr lang="en-US" b="0" i="0" smtClean="0">
                        <a:solidFill>
                          <a:schemeClr val="accent5">
                            <a:lumMod val="50000"/>
                          </a:schemeClr>
                        </a:solidFill>
                        <a:latin typeface="Cambria Math" panose="02040503050406030204" pitchFamily="18" charset="0"/>
                        <a:cs typeface="Times New Roman" panose="02020603050405020304" pitchFamily="18" charset="0"/>
                      </a:rPr>
                      <m:t>H</m:t>
                    </m:r>
                  </m:oMath>
                </a14:m>
                <a:r>
                  <a:rPr lang="en-US" dirty="0">
                    <a:solidFill>
                      <a:schemeClr val="accent5">
                        <a:lumMod val="50000"/>
                      </a:schemeClr>
                    </a:solidFill>
                    <a:latin typeface="Times New Roman" panose="02020603050405020304" pitchFamily="18" charset="0"/>
                    <a:cs typeface="Times New Roman" panose="02020603050405020304" pitchFamily="18" charset="0"/>
                  </a:rPr>
                  <a:t>-burning shell and </a:t>
                </a:r>
                <a14:m>
                  <m:oMath xmlns:m="http://schemas.openxmlformats.org/officeDocument/2006/math">
                    <m:r>
                      <m:rPr>
                        <m:nor/>
                      </m:rPr>
                      <a:rPr lang="en-US" b="0" i="0" smtClean="0">
                        <a:solidFill>
                          <a:schemeClr val="accent5">
                            <a:lumMod val="50000"/>
                          </a:schemeClr>
                        </a:solidFill>
                        <a:latin typeface="Cambria Math" panose="02040503050406030204" pitchFamily="18" charset="0"/>
                        <a:cs typeface="Times New Roman" panose="02020603050405020304" pitchFamily="18" charset="0"/>
                      </a:rPr>
                      <m:t>H</m:t>
                    </m:r>
                  </m:oMath>
                </a14:m>
                <a:r>
                  <a:rPr lang="en-US" dirty="0">
                    <a:solidFill>
                      <a:schemeClr val="accent5">
                        <a:lumMod val="50000"/>
                      </a:schemeClr>
                    </a:solidFill>
                    <a:latin typeface="Times New Roman" panose="02020603050405020304" pitchFamily="18" charset="0"/>
                    <a:cs typeface="Times New Roman" panose="02020603050405020304" pitchFamily="18" charset="0"/>
                  </a:rPr>
                  <a:t> envelope)</a:t>
                </a:r>
              </a:p>
              <a:p>
                <a:pPr marL="576072" lvl="1" indent="-342900" algn="just">
                  <a:buFont typeface="Courier New" panose="02070309020205020404" pitchFamily="49" charset="0"/>
                  <a:buChar char="o"/>
                </a:pPr>
                <a:r>
                  <a:rPr lang="en-US" dirty="0">
                    <a:solidFill>
                      <a:schemeClr val="accent5">
                        <a:lumMod val="50000"/>
                      </a:schemeClr>
                    </a:solidFill>
                    <a:latin typeface="Times New Roman" panose="02020603050405020304" pitchFamily="18" charset="0"/>
                    <a:cs typeface="Times New Roman" panose="02020603050405020304" pitchFamily="18" charset="0"/>
                  </a:rPr>
                  <a:t>White dwarfs</a:t>
                </a:r>
              </a:p>
              <a:p>
                <a:pPr marL="1152144" lvl="2" indent="-342900" algn="just">
                  <a:buFont typeface="Wingdings" panose="05000000000000000000" pitchFamily="2" charset="2"/>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Requires new boundary conditions (different scaling relations)</a:t>
                </a:r>
              </a:p>
              <a:p>
                <a:pPr marL="1152144" lvl="2" indent="-342900" algn="just">
                  <a:buFont typeface="Wingdings" panose="05000000000000000000" pitchFamily="2" charset="2"/>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No internal energy production – would need a new way to calculate luminosity</a:t>
                </a:r>
              </a:p>
            </p:txBody>
          </p:sp>
        </mc:Choice>
        <mc:Fallback>
          <p:sp>
            <p:nvSpPr>
              <p:cNvPr id="99" name="Text Placeholder 98">
                <a:extLst>
                  <a:ext uri="{FF2B5EF4-FFF2-40B4-BE49-F238E27FC236}">
                    <a16:creationId xmlns:a16="http://schemas.microsoft.com/office/drawing/2014/main" id="{D5A02CF7-A081-4343-8CE7-EA107BE5C7F0}"/>
                  </a:ext>
                </a:extLst>
              </p:cNvPr>
              <p:cNvSpPr>
                <a:spLocks noGrp="1" noRot="1" noChangeAspect="1" noMove="1" noResize="1" noEditPoints="1" noAdjustHandles="1" noChangeArrowheads="1" noChangeShapeType="1" noTextEdit="1"/>
              </p:cNvSpPr>
              <p:nvPr>
                <p:ph type="body" sz="quarter" idx="30"/>
              </p:nvPr>
            </p:nvSpPr>
            <p:spPr>
              <a:xfrm>
                <a:off x="33390292" y="26099825"/>
                <a:ext cx="10052050" cy="6540230"/>
              </a:xfr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142013"/>
                <a:ext cx="10056813" cy="11666633"/>
              </a:xfrm>
            </p:spPr>
            <p:txBody>
              <a:bodyPr/>
              <a:lstStyle/>
              <a:p>
                <a:pPr algn="just"/>
                <a:r>
                  <a:rPr lang="en-US" sz="2800" dirty="0"/>
                  <a:t>Considering the star as a series of mass shells, we can write the primary differential equations as</a:t>
                </a:r>
              </a:p>
              <a:p>
                <a:pPr algn="just"/>
                <a:endParaRPr lang="en-US" sz="2800" dirty="0"/>
              </a:p>
              <a:p>
                <a:pPr algn="ct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num>
                        <m:den>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2</m:t>
                              </m:r>
                            </m:sup>
                          </m:sSup>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𝜌</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den>
                      </m:f>
                    </m:oMath>
                  </m:oMathPara>
                </a14:m>
                <a:endParaRPr lang="en-US" sz="2800" dirty="0"/>
              </a:p>
              <a:p>
                <a:pPr algn="ct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num>
                        <m:den>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𝐺𝑚</m:t>
                          </m:r>
                        </m:num>
                        <m:den>
                          <m:r>
                            <a:rPr lang="en-US" sz="2800" b="0" i="1" smtClean="0">
                              <a:latin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4</m:t>
                              </m:r>
                            </m:sup>
                          </m:sSup>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den>
                      </m:f>
                    </m:oMath>
                  </m:oMathPara>
                </a14:m>
                <a:endParaRPr lang="en-US" sz="2800" dirty="0"/>
              </a:p>
              <a:p>
                <a:pPr algn="ct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𝐿</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num>
                        <m:den>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𝜖</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oMath>
                  </m:oMathPara>
                </a14:m>
                <a:endParaRPr lang="en-US" sz="2800" dirty="0"/>
              </a:p>
              <a:p>
                <a:pPr algn="ct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num>
                        <m:den>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den>
                      </m:f>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𝜅</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𝐿</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num>
                                  <m:den>
                                    <m:r>
                                      <a:rPr lang="en-US" sz="2800" b="0" i="1" smtClean="0">
                                        <a:latin typeface="Cambria Math" panose="02040503050406030204" pitchFamily="18" charset="0"/>
                                      </a:rPr>
                                      <m:t>256</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2</m:t>
                                        </m:r>
                                      </m:sup>
                                    </m:s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rPr>
                                          <m:t>𝑆𝐵</m:t>
                                        </m:r>
                                      </m:sub>
                                    </m:sSub>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4</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𝑚</m:t>
                                        </m:r>
                                      </m:e>
                                    </m:d>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𝑇</m:t>
                                        </m:r>
                                      </m:e>
                                      <m:sup>
                                        <m:r>
                                          <a:rPr lang="en-US" sz="2800" b="0" i="1" smtClean="0">
                                            <a:latin typeface="Cambria Math" panose="02040503050406030204" pitchFamily="18" charset="0"/>
                                          </a:rPr>
                                          <m:t>3</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𝑚</m:t>
                                        </m:r>
                                      </m:e>
                                    </m:d>
                                  </m:den>
                                </m:f>
                                <m:r>
                                  <m:rPr>
                                    <m:nor/>
                                    <m:brk m:alnAt="7"/>
                                  </m:rPr>
                                  <a:rPr lang="en-US" sz="2800" b="0" i="0" smtClean="0">
                                    <a:latin typeface="Cambria Math" panose="02040503050406030204" pitchFamily="18" charset="0"/>
                                  </a:rPr>
                                  <m:t> </m:t>
                                </m:r>
                                <m:r>
                                  <m:rPr>
                                    <m:nor/>
                                  </m:rPr>
                                  <a:rPr lang="en-US" sz="2800" b="0" i="0" smtClean="0">
                                    <a:latin typeface="Cambria Math" panose="02040503050406030204" pitchFamily="18" charset="0"/>
                                  </a:rPr>
                                  <m:t>(</m:t>
                                </m:r>
                                <m:r>
                                  <m:rPr>
                                    <m:nor/>
                                  </m:rPr>
                                  <a:rPr lang="en-US" sz="2800" b="0" i="0" smtClean="0">
                                    <a:latin typeface="Cambria Math" panose="02040503050406030204" pitchFamily="18" charset="0"/>
                                  </a:rPr>
                                  <m:t>radiative</m:t>
                                </m:r>
                                <m:r>
                                  <m:rPr>
                                    <m:nor/>
                                  </m:rPr>
                                  <a:rPr lang="en-US" sz="2800" b="0" i="0" smtClean="0">
                                    <a:latin typeface="Cambria Math" panose="02040503050406030204" pitchFamily="18" charset="0"/>
                                  </a:rPr>
                                  <m:t>/</m:t>
                                </m:r>
                                <m:r>
                                  <m:rPr>
                                    <m:nor/>
                                  </m:rPr>
                                  <a:rPr lang="en-US" sz="2800" b="0" i="0" smtClean="0">
                                    <a:latin typeface="Cambria Math" panose="02040503050406030204" pitchFamily="18" charset="0"/>
                                  </a:rPr>
                                  <m:t>conductive</m:t>
                                </m:r>
                                <m:r>
                                  <m:rPr>
                                    <m:nor/>
                                  </m:rPr>
                                  <a:rPr lang="en-US" sz="2800" b="0" i="0" smtClean="0">
                                    <a:latin typeface="Cambria Math" panose="02040503050406030204" pitchFamily="18" charset="0"/>
                                  </a:rPr>
                                  <m:t>)</m:t>
                                </m:r>
                              </m:e>
                            </m:mr>
                            <m:m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𝛾</m:t>
                                        </m:r>
                                      </m:den>
                                    </m:f>
                                  </m:e>
                                </m:d>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𝑚</m:t>
                                        </m:r>
                                      </m:e>
                                    </m:d>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𝑚</m:t>
                                        </m:r>
                                      </m:e>
                                    </m:d>
                                  </m:den>
                                </m:f>
                                <m:f>
                                  <m:fPr>
                                    <m:ctrlPr>
                                      <a:rPr lang="en-US" sz="2800" b="0" i="1" smtClean="0">
                                        <a:latin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𝑚</m:t>
                                        </m:r>
                                      </m:e>
                                    </m:d>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den>
                                </m:f>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convective</m:t>
                                </m:r>
                                <m:r>
                                  <m:rPr>
                                    <m:nor/>
                                  </m:rPr>
                                  <a:rPr lang="en-US" sz="2800" b="0" i="0" smtClean="0">
                                    <a:latin typeface="Cambria Math" panose="02040503050406030204" pitchFamily="18" charset="0"/>
                                  </a:rPr>
                                  <m:t>)</m:t>
                                </m:r>
                              </m:e>
                            </m:mr>
                          </m:m>
                        </m:e>
                      </m:d>
                    </m:oMath>
                  </m:oMathPara>
                </a14:m>
                <a:endParaRPr lang="en-US" sz="2800" dirty="0"/>
              </a:p>
              <a:p>
                <a:pPr algn="just"/>
                <a:endParaRPr lang="en-US" sz="2800" dirty="0"/>
              </a:p>
              <a:p>
                <a:pPr algn="just"/>
                <a:r>
                  <a:rPr lang="en-US" sz="2800" dirty="0"/>
                  <a:t>These are governed by the equations of state</a:t>
                </a:r>
              </a:p>
              <a:p>
                <a:pPr algn="just"/>
                <a:endParaRPr lang="en-US" sz="2800" dirty="0"/>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𝜌</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m:rPr>
                              <m:nor/>
                            </m:rPr>
                            <a:rPr lang="en-US" sz="2800" b="0" i="0" smtClean="0">
                              <a:latin typeface="Cambria Math" panose="02040503050406030204" pitchFamily="18" charset="0"/>
                            </a:rPr>
                            <m:t>ions</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𝑒</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m:rPr>
                              <m:nor/>
                            </m:rPr>
                            <a:rPr lang="en-US" sz="2800" b="0" i="0" smtClean="0">
                              <a:latin typeface="Cambria Math" panose="02040503050406030204" pitchFamily="18" charset="0"/>
                            </a:rPr>
                            <m:t>rad</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𝜌</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𝜌</m:t>
                      </m:r>
                      <m:d>
                        <m:dPr>
                          <m:ctrlPr>
                            <a:rPr lang="en-US" sz="2800" b="0" i="1" smtClean="0">
                              <a:latin typeface="Cambria Math" panose="02040503050406030204" pitchFamily="18" charset="0"/>
                              <a:ea typeface="Cambria Math" panose="02040503050406030204" pitchFamily="18" charset="0"/>
                            </a:rPr>
                          </m:ctrlPr>
                        </m:d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𝑋</m:t>
                              </m:r>
                            </m:e>
                          </m:acc>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𝑇</m:t>
                          </m:r>
                        </m:e>
                      </m:d>
                    </m:oMath>
                  </m:oMathPara>
                </a14:m>
                <a:endParaRPr lang="en-US" sz="2800" b="0" dirty="0"/>
              </a:p>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𝜖</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𝜌</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𝑇</m:t>
                          </m:r>
                        </m:e>
                      </m:d>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𝜖</m:t>
                          </m:r>
                        </m:e>
                        <m:sub>
                          <m:r>
                            <a:rPr lang="en-US" sz="2800" b="0" i="1" smtClean="0">
                              <a:latin typeface="Cambria Math" panose="02040503050406030204" pitchFamily="18" charset="0"/>
                              <a:ea typeface="Cambria Math" panose="02040503050406030204" pitchFamily="18" charset="0"/>
                            </a:rPr>
                            <m:t>𝑝𝑝</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𝜖</m:t>
                          </m:r>
                        </m:e>
                        <m:sub>
                          <m:r>
                            <m:rPr>
                              <m:nor/>
                            </m:rPr>
                            <a:rPr lang="en-US" sz="2800" b="0" i="0" smtClean="0">
                              <a:latin typeface="Cambria Math" panose="02040503050406030204" pitchFamily="18" charset="0"/>
                              <a:ea typeface="Cambria Math" panose="02040503050406030204" pitchFamily="18" charset="0"/>
                            </a:rPr>
                            <m:t>CNO</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𝜖</m:t>
                          </m:r>
                        </m:e>
                        <m:sub>
                          <m:r>
                            <a:rPr lang="en-US" sz="2800" b="0" i="1" smtClean="0">
                              <a:latin typeface="Cambria Math" panose="02040503050406030204" pitchFamily="18" charset="0"/>
                              <a:ea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𝛼</m:t>
                          </m:r>
                        </m:sub>
                      </m:sSub>
                    </m:oMath>
                  </m:oMathPara>
                </a14:m>
                <a:endParaRPr lang="en-US" sz="2800" dirty="0"/>
              </a:p>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rad</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𝜅</m:t>
                                      </m:r>
                                    </m:e>
                                    <m:sub>
                                      <m:r>
                                        <m:rPr>
                                          <m:nor/>
                                        </m:rPr>
                                        <a:rPr lang="en-US">
                                          <a:latin typeface="Cambria Math" panose="02040503050406030204" pitchFamily="18" charset="0"/>
                                          <a:ea typeface="Cambria Math" panose="02040503050406030204" pitchFamily="18" charset="0"/>
                                        </a:rPr>
                                        <m:t>f</m:t>
                                      </m:r>
                                      <m:r>
                                        <m:rPr>
                                          <m:nor/>
                                        </m:rPr>
                                        <a:rPr lang="en-US">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f</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𝜅</m:t>
                                      </m:r>
                                    </m:e>
                                    <m:sub>
                                      <m:r>
                                        <m:rPr>
                                          <m:nor/>
                                        </m:rPr>
                                        <a:rPr lang="en-US">
                                          <a:latin typeface="Cambria Math" panose="02040503050406030204" pitchFamily="18" charset="0"/>
                                          <a:ea typeface="Cambria Math" panose="02040503050406030204" pitchFamily="18" charset="0"/>
                                        </a:rPr>
                                        <m:t>b</m:t>
                                      </m:r>
                                      <m:r>
                                        <m:rPr>
                                          <m:nor/>
                                        </m:rPr>
                                        <a:rPr lang="en-US">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f</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𝜅</m:t>
                                      </m:r>
                                    </m:e>
                                    <m:sub>
                                      <m:sSup>
                                        <m:sSupPr>
                                          <m:ctrlPr>
                                            <a:rPr lang="en-US" i="1">
                                              <a:latin typeface="Cambria Math" panose="02040503050406030204" pitchFamily="18" charset="0"/>
                                              <a:ea typeface="Cambria Math" panose="02040503050406030204" pitchFamily="18" charset="0"/>
                                            </a:rPr>
                                          </m:ctrlPr>
                                        </m:sSupPr>
                                        <m:e>
                                          <m:r>
                                            <m:rPr>
                                              <m:nor/>
                                            </m:rPr>
                                            <a:rPr lang="en-US">
                                              <a:latin typeface="Cambria Math" panose="02040503050406030204" pitchFamily="18" charset="0"/>
                                              <a:ea typeface="Cambria Math" panose="02040503050406030204" pitchFamily="18" charset="0"/>
                                            </a:rPr>
                                            <m:t>H</m:t>
                                          </m:r>
                                        </m:e>
                                        <m:sup>
                                          <m:r>
                                            <a:rPr lang="en-US" i="1">
                                              <a:latin typeface="Cambria Math" panose="02040503050406030204" pitchFamily="18" charset="0"/>
                                              <a:ea typeface="Cambria Math" panose="02040503050406030204" pitchFamily="18" charset="0"/>
                                            </a:rPr>
                                            <m:t>−</m:t>
                                          </m:r>
                                        </m:sup>
                                      </m:sSup>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cond</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cond</m:t>
                                      </m:r>
                                    </m:sub>
                                  </m:sSub>
                                </m:den>
                              </m:f>
                            </m:e>
                          </m:d>
                        </m:e>
                        <m:sup>
                          <m:r>
                            <a:rPr lang="en-US" b="0" i="1" smtClean="0">
                              <a:latin typeface="Cambria Math" panose="02040503050406030204" pitchFamily="18" charset="0"/>
                              <a:ea typeface="Cambria Math" panose="02040503050406030204" pitchFamily="18" charset="0"/>
                            </a:rPr>
                            <m:t>−1</m:t>
                          </m:r>
                        </m:sup>
                      </m:sSup>
                    </m:oMath>
                  </m:oMathPara>
                </a14:m>
                <a:endParaRPr lang="en-US" dirty="0"/>
              </a:p>
              <a:p>
                <a:pPr/>
                <a:endParaRPr lang="en-US" sz="2800" dirty="0"/>
              </a:p>
              <a:p>
                <a:pPr/>
                <a:r>
                  <a:rPr lang="en-US" sz="2800" dirty="0"/>
                  <a:t>I assume the following ZAMS boundary conditions:</a:t>
                </a:r>
              </a:p>
              <a:p>
                <a:pPr algn="just"/>
                <a:endParaRPr lang="en-US" b="0" i="0" u="none" strike="noStrike" dirty="0">
                  <a:effectLst/>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4142013"/>
                <a:ext cx="10056813" cy="11666633"/>
              </a:xfrm>
              <a:blipFill>
                <a:blip r:embed="rId7"/>
                <a:stretch>
                  <a:fillRect/>
                </a:stretch>
              </a:blipFill>
            </p:spPr>
            <p:txBody>
              <a:bodyPr/>
              <a:lstStyle/>
              <a:p>
                <a:r>
                  <a:rPr lang="en-US">
                    <a:noFill/>
                  </a:rPr>
                  <a:t> </a:t>
                </a:r>
              </a:p>
            </p:txBody>
          </p:sp>
        </mc:Fallback>
      </mc:AlternateContent>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School of Physics, Georgia Institute of Technology</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dirty="0"/>
              <a:t>Brandon Pries</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r>
              <a:rPr lang="en-US" dirty="0"/>
              <a:t>Stellar Structure on the Zero-Age Main Sequence</a:t>
            </a:r>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40920758-950A-D336-5CE5-1903248FE946}"/>
                  </a:ext>
                </a:extLst>
              </p:cNvPr>
              <p:cNvGraphicFramePr>
                <a:graphicFrameLocks noGrp="1"/>
              </p:cNvGraphicFramePr>
              <p:nvPr>
                <p:extLst>
                  <p:ext uri="{D42A27DB-BD31-4B8C-83A1-F6EECF244321}">
                    <p14:modId xmlns:p14="http://schemas.microsoft.com/office/powerpoint/2010/main" val="4175197143"/>
                  </p:ext>
                </p:extLst>
              </p:nvPr>
            </p:nvGraphicFramePr>
            <p:xfrm>
              <a:off x="11456986" y="7038581"/>
              <a:ext cx="10056813" cy="6422517"/>
            </p:xfrm>
            <a:graphic>
              <a:graphicData uri="http://schemas.openxmlformats.org/drawingml/2006/table">
                <a:tbl>
                  <a:tblPr firstRow="1" bandRow="1">
                    <a:tableStyleId>{073A0DAA-6AF3-43AB-8588-CEC1D06C72B9}</a:tableStyleId>
                  </a:tblPr>
                  <a:tblGrid>
                    <a:gridCol w="3352271">
                      <a:extLst>
                        <a:ext uri="{9D8B030D-6E8A-4147-A177-3AD203B41FA5}">
                          <a16:colId xmlns:a16="http://schemas.microsoft.com/office/drawing/2014/main" val="4093796188"/>
                        </a:ext>
                      </a:extLst>
                    </a:gridCol>
                    <a:gridCol w="3352271">
                      <a:extLst>
                        <a:ext uri="{9D8B030D-6E8A-4147-A177-3AD203B41FA5}">
                          <a16:colId xmlns:a16="http://schemas.microsoft.com/office/drawing/2014/main" val="1983602952"/>
                        </a:ext>
                      </a:extLst>
                    </a:gridCol>
                    <a:gridCol w="3352271">
                      <a:extLst>
                        <a:ext uri="{9D8B030D-6E8A-4147-A177-3AD203B41FA5}">
                          <a16:colId xmlns:a16="http://schemas.microsoft.com/office/drawing/2014/main" val="308844416"/>
                        </a:ext>
                      </a:extLst>
                    </a:gridCol>
                  </a:tblGrid>
                  <a:tr h="458208">
                    <a:tc>
                      <a:txBody>
                        <a:bodyPr/>
                        <a:lstStyle/>
                        <a:p>
                          <a:pPr algn="ctr"/>
                          <a:r>
                            <a:rPr lang="en-US" sz="2500" dirty="0"/>
                            <a:t>Symbol</a:t>
                          </a:r>
                        </a:p>
                      </a:txBody>
                      <a:tcPr/>
                    </a:tc>
                    <a:tc>
                      <a:txBody>
                        <a:bodyPr/>
                        <a:lstStyle/>
                        <a:p>
                          <a:pPr algn="ctr"/>
                          <a:r>
                            <a:rPr lang="en-US" sz="2500" dirty="0"/>
                            <a:t>Meaning</a:t>
                          </a:r>
                        </a:p>
                      </a:txBody>
                      <a:tcPr/>
                    </a:tc>
                    <a:tc>
                      <a:txBody>
                        <a:bodyPr/>
                        <a:lstStyle/>
                        <a:p>
                          <a:pPr algn="ctr"/>
                          <a:r>
                            <a:rPr lang="en-US" sz="2500" dirty="0"/>
                            <a:t>Units</a:t>
                          </a:r>
                        </a:p>
                      </a:txBody>
                      <a:tcPr/>
                    </a:tc>
                    <a:extLst>
                      <a:ext uri="{0D108BD9-81ED-4DB2-BD59-A6C34878D82A}">
                        <a16:rowId xmlns:a16="http://schemas.microsoft.com/office/drawing/2014/main" val="3793045596"/>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𝑚</m:t>
                                </m:r>
                              </m:oMath>
                            </m:oMathPara>
                          </a14:m>
                          <a:endParaRPr lang="en-US" sz="2500" dirty="0"/>
                        </a:p>
                      </a:txBody>
                      <a:tcPr anchor="ctr"/>
                    </a:tc>
                    <a:tc>
                      <a:txBody>
                        <a:bodyPr/>
                        <a:lstStyle/>
                        <a:p>
                          <a:pPr algn="ctr"/>
                          <a:r>
                            <a:rPr lang="en-US" sz="2500" dirty="0"/>
                            <a:t>Mass coordinate</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kg</m:t>
                                </m:r>
                              </m:oMath>
                            </m:oMathPara>
                          </a14:m>
                          <a:endParaRPr lang="en-US" sz="2500" dirty="0"/>
                        </a:p>
                      </a:txBody>
                      <a:tcPr anchor="ctr"/>
                    </a:tc>
                    <a:extLst>
                      <a:ext uri="{0D108BD9-81ED-4DB2-BD59-A6C34878D82A}">
                        <a16:rowId xmlns:a16="http://schemas.microsoft.com/office/drawing/2014/main" val="2947415224"/>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oMath>
                            </m:oMathPara>
                          </a14:m>
                          <a:endParaRPr lang="en-US" sz="2500" dirty="0"/>
                        </a:p>
                      </a:txBody>
                      <a:tcPr anchor="ctr"/>
                    </a:tc>
                    <a:tc>
                      <a:txBody>
                        <a:bodyPr/>
                        <a:lstStyle/>
                        <a:p>
                          <a:pPr algn="ctr"/>
                          <a:r>
                            <a:rPr lang="en-US" sz="2500" dirty="0"/>
                            <a:t>Radius</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m</m:t>
                                </m:r>
                              </m:oMath>
                            </m:oMathPara>
                          </a14:m>
                          <a:endParaRPr lang="en-US" sz="2500" dirty="0"/>
                        </a:p>
                      </a:txBody>
                      <a:tcPr anchor="ctr"/>
                    </a:tc>
                    <a:extLst>
                      <a:ext uri="{0D108BD9-81ED-4DB2-BD59-A6C34878D82A}">
                        <a16:rowId xmlns:a16="http://schemas.microsoft.com/office/drawing/2014/main" val="837083273"/>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𝑃</m:t>
                                </m:r>
                              </m:oMath>
                            </m:oMathPara>
                          </a14:m>
                          <a:endParaRPr lang="en-US" sz="2500" dirty="0"/>
                        </a:p>
                      </a:txBody>
                      <a:tcPr anchor="ctr"/>
                    </a:tc>
                    <a:tc>
                      <a:txBody>
                        <a:bodyPr/>
                        <a:lstStyle/>
                        <a:p>
                          <a:pPr algn="ctr"/>
                          <a:r>
                            <a:rPr lang="en-US" sz="2500" dirty="0"/>
                            <a:t>Pressure</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N</m:t>
                                </m:r>
                                <m:r>
                                  <m:rPr>
                                    <m:nor/>
                                  </m:rPr>
                                  <a:rPr lang="en-US" sz="2500" b="0" i="0" smtClean="0">
                                    <a:latin typeface="Cambria Math" panose="02040503050406030204" pitchFamily="18" charset="0"/>
                                  </a:rPr>
                                  <m:t>/</m:t>
                                </m:r>
                                <m:sSup>
                                  <m:sSupPr>
                                    <m:ctrlPr>
                                      <a:rPr lang="en-US" sz="2500" b="0" i="1" smtClean="0">
                                        <a:latin typeface="Cambria Math" panose="02040503050406030204" pitchFamily="18" charset="0"/>
                                      </a:rPr>
                                    </m:ctrlPr>
                                  </m:sSupPr>
                                  <m:e>
                                    <m:r>
                                      <m:rPr>
                                        <m:nor/>
                                      </m:rPr>
                                      <a:rPr lang="en-US" sz="2500" b="0" i="0" smtClean="0">
                                        <a:latin typeface="Cambria Math" panose="02040503050406030204" pitchFamily="18" charset="0"/>
                                      </a:rPr>
                                      <m:t>m</m:t>
                                    </m:r>
                                  </m:e>
                                  <m:sup>
                                    <m:r>
                                      <a:rPr lang="en-US" sz="2500" b="0" i="1" smtClean="0">
                                        <a:latin typeface="Cambria Math" panose="02040503050406030204" pitchFamily="18" charset="0"/>
                                      </a:rPr>
                                      <m:t>2</m:t>
                                    </m:r>
                                  </m:sup>
                                </m:sSup>
                              </m:oMath>
                            </m:oMathPara>
                          </a14:m>
                          <a:endParaRPr lang="en-US" sz="2500" dirty="0"/>
                        </a:p>
                      </a:txBody>
                      <a:tcPr anchor="ctr"/>
                    </a:tc>
                    <a:extLst>
                      <a:ext uri="{0D108BD9-81ED-4DB2-BD59-A6C34878D82A}">
                        <a16:rowId xmlns:a16="http://schemas.microsoft.com/office/drawing/2014/main" val="2965306060"/>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𝐿</m:t>
                                </m:r>
                              </m:oMath>
                            </m:oMathPara>
                          </a14:m>
                          <a:endParaRPr lang="en-US" sz="2500" dirty="0"/>
                        </a:p>
                      </a:txBody>
                      <a:tcPr anchor="ctr"/>
                    </a:tc>
                    <a:tc>
                      <a:txBody>
                        <a:bodyPr/>
                        <a:lstStyle/>
                        <a:p>
                          <a:pPr algn="ctr"/>
                          <a:r>
                            <a:rPr lang="en-US" sz="2500" dirty="0"/>
                            <a:t>Luminosity</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W</m:t>
                                </m:r>
                              </m:oMath>
                            </m:oMathPara>
                          </a14:m>
                          <a:endParaRPr lang="en-US" sz="2500" dirty="0"/>
                        </a:p>
                      </a:txBody>
                      <a:tcPr anchor="ctr"/>
                    </a:tc>
                    <a:extLst>
                      <a:ext uri="{0D108BD9-81ED-4DB2-BD59-A6C34878D82A}">
                        <a16:rowId xmlns:a16="http://schemas.microsoft.com/office/drawing/2014/main" val="3732646622"/>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𝑇</m:t>
                                </m:r>
                              </m:oMath>
                            </m:oMathPara>
                          </a14:m>
                          <a:endParaRPr lang="en-US" sz="2500" dirty="0"/>
                        </a:p>
                      </a:txBody>
                      <a:tcPr anchor="ctr"/>
                    </a:tc>
                    <a:tc>
                      <a:txBody>
                        <a:bodyPr/>
                        <a:lstStyle/>
                        <a:p>
                          <a:pPr algn="ctr"/>
                          <a:r>
                            <a:rPr lang="en-US" sz="2500" dirty="0"/>
                            <a:t>Temperature</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K</m:t>
                                </m:r>
                              </m:oMath>
                            </m:oMathPara>
                          </a14:m>
                          <a:endParaRPr lang="en-US" sz="2500" dirty="0"/>
                        </a:p>
                      </a:txBody>
                      <a:tcPr anchor="ctr"/>
                    </a:tc>
                    <a:extLst>
                      <a:ext uri="{0D108BD9-81ED-4DB2-BD59-A6C34878D82A}">
                        <a16:rowId xmlns:a16="http://schemas.microsoft.com/office/drawing/2014/main" val="1158253391"/>
                      </a:ext>
                    </a:extLst>
                  </a:tr>
                  <a:tr h="827730">
                    <a:tc>
                      <a:txBody>
                        <a:bodyPr/>
                        <a:lstStyle/>
                        <a:p>
                          <a:pPr algn="ctr"/>
                          <a14:m>
                            <m:oMathPara xmlns:m="http://schemas.openxmlformats.org/officeDocument/2006/math">
                              <m:oMathParaPr>
                                <m:jc m:val="centerGroup"/>
                              </m:oMathParaPr>
                              <m:oMath xmlns:m="http://schemas.openxmlformats.org/officeDocument/2006/math">
                                <m:acc>
                                  <m:accPr>
                                    <m:chr m:val="⃗"/>
                                    <m:ctrlPr>
                                      <a:rPr lang="en-US" sz="2500" i="1" smtClean="0">
                                        <a:latin typeface="Cambria Math" panose="02040503050406030204" pitchFamily="18" charset="0"/>
                                      </a:rPr>
                                    </m:ctrlPr>
                                  </m:accPr>
                                  <m:e>
                                    <m:r>
                                      <a:rPr lang="en-US" sz="2500" b="0" i="1" smtClean="0">
                                        <a:latin typeface="Cambria Math" panose="02040503050406030204" pitchFamily="18" charset="0"/>
                                      </a:rPr>
                                      <m:t>𝑋</m:t>
                                    </m:r>
                                  </m:e>
                                </m:acc>
                              </m:oMath>
                            </m:oMathPara>
                          </a14:m>
                          <a:endParaRPr lang="en-US" sz="2500" dirty="0"/>
                        </a:p>
                      </a:txBody>
                      <a:tcPr anchor="ctr"/>
                    </a:tc>
                    <a:tc>
                      <a:txBody>
                        <a:bodyPr/>
                        <a:lstStyle/>
                        <a:p>
                          <a:pPr algn="ctr"/>
                          <a:r>
                            <a:rPr lang="en-US" sz="2500" dirty="0"/>
                            <a:t>Mass fractions (chemical composition)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m:t>
                                </m:r>
                              </m:oMath>
                            </m:oMathPara>
                          </a14:m>
                          <a:endParaRPr lang="en-US" sz="2500" dirty="0"/>
                        </a:p>
                      </a:txBody>
                      <a:tcPr anchor="ctr"/>
                    </a:tc>
                    <a:extLst>
                      <a:ext uri="{0D108BD9-81ED-4DB2-BD59-A6C34878D82A}">
                        <a16:rowId xmlns:a16="http://schemas.microsoft.com/office/drawing/2014/main" val="978893905"/>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𝜌</m:t>
                                </m:r>
                              </m:oMath>
                            </m:oMathPara>
                          </a14:m>
                          <a:endParaRPr lang="en-US" sz="2500" dirty="0"/>
                        </a:p>
                      </a:txBody>
                      <a:tcPr anchor="ctr"/>
                    </a:tc>
                    <a:tc>
                      <a:txBody>
                        <a:bodyPr/>
                        <a:lstStyle/>
                        <a:p>
                          <a:pPr algn="ctr"/>
                          <a:r>
                            <a:rPr lang="en-US" sz="2500" dirty="0"/>
                            <a:t>Density</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kg</m:t>
                                </m:r>
                                <m:r>
                                  <m:rPr>
                                    <m:nor/>
                                  </m:rPr>
                                  <a:rPr lang="en-US" sz="2500" b="0" i="0" smtClean="0">
                                    <a:latin typeface="Cambria Math" panose="02040503050406030204" pitchFamily="18" charset="0"/>
                                  </a:rPr>
                                  <m:t>/</m:t>
                                </m:r>
                                <m:sSup>
                                  <m:sSupPr>
                                    <m:ctrlPr>
                                      <a:rPr lang="en-US" sz="2500" b="0" i="1" smtClean="0">
                                        <a:latin typeface="Cambria Math" panose="02040503050406030204" pitchFamily="18" charset="0"/>
                                      </a:rPr>
                                    </m:ctrlPr>
                                  </m:sSupPr>
                                  <m:e>
                                    <m:r>
                                      <m:rPr>
                                        <m:nor/>
                                      </m:rPr>
                                      <a:rPr lang="en-US" sz="2500" b="0" i="0" smtClean="0">
                                        <a:latin typeface="Cambria Math" panose="02040503050406030204" pitchFamily="18" charset="0"/>
                                      </a:rPr>
                                      <m:t>m</m:t>
                                    </m:r>
                                  </m:e>
                                  <m:sup>
                                    <m:r>
                                      <a:rPr lang="en-US" sz="2500" b="0" i="1" smtClean="0">
                                        <a:latin typeface="Cambria Math" panose="02040503050406030204" pitchFamily="18" charset="0"/>
                                      </a:rPr>
                                      <m:t>3</m:t>
                                    </m:r>
                                  </m:sup>
                                </m:sSup>
                              </m:oMath>
                            </m:oMathPara>
                          </a14:m>
                          <a:endParaRPr lang="en-US" sz="2500" dirty="0"/>
                        </a:p>
                      </a:txBody>
                      <a:tcPr anchor="ctr"/>
                    </a:tc>
                    <a:extLst>
                      <a:ext uri="{0D108BD9-81ED-4DB2-BD59-A6C34878D82A}">
                        <a16:rowId xmlns:a16="http://schemas.microsoft.com/office/drawing/2014/main" val="1211549340"/>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𝜖</m:t>
                                </m:r>
                              </m:oMath>
                            </m:oMathPara>
                          </a14:m>
                          <a:endParaRPr lang="en-US" sz="2500" dirty="0"/>
                        </a:p>
                      </a:txBody>
                      <a:tcPr anchor="ctr"/>
                    </a:tc>
                    <a:tc>
                      <a:txBody>
                        <a:bodyPr/>
                        <a:lstStyle/>
                        <a:p>
                          <a:pPr algn="ctr"/>
                          <a:r>
                            <a:rPr lang="en-US" sz="2500" dirty="0"/>
                            <a:t>Reduced luminosity</a:t>
                          </a: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2500" b="0" i="0" smtClean="0">
                                    <a:latin typeface="Cambria Math" panose="02040503050406030204" pitchFamily="18" charset="0"/>
                                  </a:rPr>
                                  <m:t>W</m:t>
                                </m:r>
                                <m:r>
                                  <m:rPr>
                                    <m:nor/>
                                  </m:rPr>
                                  <a:rPr lang="en-US" sz="2500" b="0" i="0" smtClean="0">
                                    <a:latin typeface="Cambria Math" panose="02040503050406030204" pitchFamily="18" charset="0"/>
                                  </a:rPr>
                                  <m:t>/</m:t>
                                </m:r>
                                <m:r>
                                  <m:rPr>
                                    <m:nor/>
                                  </m:rPr>
                                  <a:rPr lang="en-US" sz="2500" b="0" i="0" smtClean="0">
                                    <a:latin typeface="Cambria Math" panose="02040503050406030204" pitchFamily="18" charset="0"/>
                                  </a:rPr>
                                  <m:t>kg</m:t>
                                </m:r>
                              </m:oMath>
                            </m:oMathPara>
                          </a14:m>
                          <a:endParaRPr lang="en-US" sz="2500" dirty="0"/>
                        </a:p>
                      </a:txBody>
                      <a:tcPr anchor="ctr"/>
                    </a:tc>
                    <a:extLst>
                      <a:ext uri="{0D108BD9-81ED-4DB2-BD59-A6C34878D82A}">
                        <a16:rowId xmlns:a16="http://schemas.microsoft.com/office/drawing/2014/main" val="3458832749"/>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𝜅</m:t>
                                </m:r>
                              </m:oMath>
                            </m:oMathPara>
                          </a14:m>
                          <a:endParaRPr lang="en-US" sz="2500" dirty="0"/>
                        </a:p>
                      </a:txBody>
                      <a:tcPr anchor="ctr"/>
                    </a:tc>
                    <a:tc>
                      <a:txBody>
                        <a:bodyPr/>
                        <a:lstStyle/>
                        <a:p>
                          <a:pPr algn="ctr"/>
                          <a:r>
                            <a:rPr lang="en-US" sz="2500" dirty="0"/>
                            <a:t>Opacity</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2500" i="1" smtClean="0">
                                        <a:latin typeface="Cambria Math" panose="02040503050406030204" pitchFamily="18" charset="0"/>
                                      </a:rPr>
                                    </m:ctrlPr>
                                  </m:sSupPr>
                                  <m:e>
                                    <m:r>
                                      <m:rPr>
                                        <m:nor/>
                                      </m:rPr>
                                      <a:rPr lang="en-US" sz="2500" b="0" i="0" smtClean="0">
                                        <a:latin typeface="Cambria Math" panose="02040503050406030204" pitchFamily="18" charset="0"/>
                                      </a:rPr>
                                      <m:t>m</m:t>
                                    </m:r>
                                  </m:e>
                                  <m:sup>
                                    <m:r>
                                      <a:rPr lang="en-US" sz="2500" b="0" i="1" smtClean="0">
                                        <a:latin typeface="Cambria Math" panose="02040503050406030204" pitchFamily="18" charset="0"/>
                                      </a:rPr>
                                      <m:t>2</m:t>
                                    </m:r>
                                  </m:sup>
                                </m:sSup>
                                <m:r>
                                  <m:rPr>
                                    <m:nor/>
                                  </m:rPr>
                                  <a:rPr lang="en-US" sz="2500" b="0" i="0" smtClean="0">
                                    <a:latin typeface="Cambria Math" panose="02040503050406030204" pitchFamily="18" charset="0"/>
                                  </a:rPr>
                                  <m:t>/</m:t>
                                </m:r>
                                <m:r>
                                  <m:rPr>
                                    <m:nor/>
                                  </m:rPr>
                                  <a:rPr lang="en-US" sz="2500" b="0" i="0" smtClean="0">
                                    <a:latin typeface="Cambria Math" panose="02040503050406030204" pitchFamily="18" charset="0"/>
                                  </a:rPr>
                                  <m:t>kg</m:t>
                                </m:r>
                              </m:oMath>
                            </m:oMathPara>
                          </a14:m>
                          <a:endParaRPr lang="en-US" sz="2500" dirty="0"/>
                        </a:p>
                      </a:txBody>
                      <a:tcPr anchor="ctr"/>
                    </a:tc>
                    <a:extLst>
                      <a:ext uri="{0D108BD9-81ED-4DB2-BD59-A6C34878D82A}">
                        <a16:rowId xmlns:a16="http://schemas.microsoft.com/office/drawing/2014/main" val="4252887128"/>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𝛾</m:t>
                                </m:r>
                              </m:oMath>
                            </m:oMathPara>
                          </a14:m>
                          <a:endParaRPr lang="en-US" sz="2500" dirty="0"/>
                        </a:p>
                      </a:txBody>
                      <a:tcPr anchor="ctr"/>
                    </a:tc>
                    <a:tc>
                      <a:txBody>
                        <a:bodyPr/>
                        <a:lstStyle/>
                        <a:p>
                          <a:pPr algn="ctr"/>
                          <a:r>
                            <a:rPr lang="en-US" sz="2500" dirty="0"/>
                            <a:t>Adiabatic index</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m:t>
                                </m:r>
                              </m:oMath>
                            </m:oMathPara>
                          </a14:m>
                          <a:endParaRPr lang="en-US" sz="2500" dirty="0"/>
                        </a:p>
                      </a:txBody>
                      <a:tcPr anchor="ctr"/>
                    </a:tc>
                    <a:extLst>
                      <a:ext uri="{0D108BD9-81ED-4DB2-BD59-A6C34878D82A}">
                        <a16:rowId xmlns:a16="http://schemas.microsoft.com/office/drawing/2014/main" val="1714141017"/>
                      </a:ext>
                    </a:extLst>
                  </a:tr>
                  <a:tr h="458208">
                    <a:tc>
                      <a:txBody>
                        <a:bodyPr/>
                        <a:lstStyle/>
                        <a:p>
                          <a:pPr algn="ct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𝜇</m:t>
                                </m:r>
                              </m:oMath>
                            </m:oMathPara>
                          </a14:m>
                          <a:endParaRPr lang="en-US" sz="2500" dirty="0"/>
                        </a:p>
                      </a:txBody>
                      <a:tcPr anchor="ctr"/>
                    </a:tc>
                    <a:tc>
                      <a:txBody>
                        <a:bodyPr/>
                        <a:lstStyle/>
                        <a:p>
                          <a:pPr algn="ctr"/>
                          <a:r>
                            <a:rPr lang="en-US" sz="2500" dirty="0"/>
                            <a:t>Mean molecular weight</a:t>
                          </a:r>
                        </a:p>
                      </a:txBody>
                      <a:tcPr anchor="ctr"/>
                    </a:tc>
                    <a:tc>
                      <a:txBody>
                        <a:bodyPr/>
                        <a:lstStyle/>
                        <a:p>
                          <a:pPr algn="ctr"/>
                          <a14:m>
                            <m:oMathPara xmlns:m="http://schemas.openxmlformats.org/officeDocument/2006/math">
                              <m:oMathParaPr>
                                <m:jc m:val="center"/>
                              </m:oMathParaPr>
                              <m:oMath xmlns:m="http://schemas.openxmlformats.org/officeDocument/2006/math">
                                <m:r>
                                  <m:rPr>
                                    <m:nor/>
                                  </m:rPr>
                                  <a:rPr lang="en-US" sz="2500" i="0" dirty="0" smtClean="0">
                                    <a:latin typeface="Cambria Math" panose="02040503050406030204" pitchFamily="18" charset="0"/>
                                  </a:rPr>
                                  <m:t>A</m:t>
                                </m:r>
                                <m:r>
                                  <m:rPr>
                                    <m:nor/>
                                  </m:rPr>
                                  <a:rPr lang="en-US" sz="2500" b="0" i="0" dirty="0" smtClean="0">
                                    <a:latin typeface="Cambria Math" panose="02040503050406030204" pitchFamily="18" charset="0"/>
                                  </a:rPr>
                                  <m:t>tomic</m:t>
                                </m:r>
                                <m:r>
                                  <m:rPr>
                                    <m:nor/>
                                  </m:rPr>
                                  <a:rPr lang="en-US" sz="2500" b="0" i="0" dirty="0" smtClean="0">
                                    <a:latin typeface="Cambria Math" panose="02040503050406030204" pitchFamily="18" charset="0"/>
                                  </a:rPr>
                                  <m:t> </m:t>
                                </m:r>
                                <m:r>
                                  <m:rPr>
                                    <m:nor/>
                                  </m:rPr>
                                  <a:rPr lang="en-US" sz="2500" i="0" dirty="0" smtClean="0">
                                    <a:latin typeface="Cambria Math" panose="02040503050406030204" pitchFamily="18" charset="0"/>
                                  </a:rPr>
                                  <m:t>M</m:t>
                                </m:r>
                                <m:r>
                                  <m:rPr>
                                    <m:nor/>
                                  </m:rPr>
                                  <a:rPr lang="en-US" sz="2500" b="0" i="0" dirty="0" smtClean="0">
                                    <a:latin typeface="Cambria Math" panose="02040503050406030204" pitchFamily="18" charset="0"/>
                                  </a:rPr>
                                  <m:t>ass</m:t>
                                </m:r>
                                <m:r>
                                  <m:rPr>
                                    <m:nor/>
                                  </m:rPr>
                                  <a:rPr lang="en-US" sz="2500" b="0" i="0" dirty="0" smtClean="0">
                                    <a:latin typeface="Cambria Math" panose="02040503050406030204" pitchFamily="18" charset="0"/>
                                  </a:rPr>
                                  <m:t> </m:t>
                                </m:r>
                                <m:r>
                                  <m:rPr>
                                    <m:nor/>
                                  </m:rPr>
                                  <a:rPr lang="en-US" sz="2500" i="0" dirty="0" smtClean="0">
                                    <a:latin typeface="Cambria Math" panose="02040503050406030204" pitchFamily="18" charset="0"/>
                                  </a:rPr>
                                  <m:t>U</m:t>
                                </m:r>
                                <m:r>
                                  <m:rPr>
                                    <m:nor/>
                                  </m:rPr>
                                  <a:rPr lang="en-US" sz="2500" b="0" i="0" dirty="0" smtClean="0">
                                    <a:latin typeface="Cambria Math" panose="02040503050406030204" pitchFamily="18" charset="0"/>
                                  </a:rPr>
                                  <m:t>nits</m:t>
                                </m:r>
                                <m:r>
                                  <m:rPr>
                                    <m:nor/>
                                  </m:rPr>
                                  <a:rPr lang="en-US" sz="2500" b="0" i="0" dirty="0" smtClean="0">
                                    <a:latin typeface="Cambria Math" panose="02040503050406030204" pitchFamily="18" charset="0"/>
                                  </a:rPr>
                                  <m:t> (</m:t>
                                </m:r>
                                <m:r>
                                  <m:rPr>
                                    <m:nor/>
                                  </m:rPr>
                                  <a:rPr lang="en-US" sz="2500" b="0" i="0" dirty="0" smtClean="0">
                                    <a:latin typeface="Cambria Math" panose="02040503050406030204" pitchFamily="18" charset="0"/>
                                  </a:rPr>
                                  <m:t>AMU</m:t>
                                </m:r>
                                <m:r>
                                  <m:rPr>
                                    <m:nor/>
                                  </m:rPr>
                                  <a:rPr lang="en-US" sz="2500" b="0" i="0" dirty="0" smtClean="0">
                                    <a:latin typeface="Cambria Math" panose="02040503050406030204" pitchFamily="18" charset="0"/>
                                  </a:rPr>
                                  <m:t>)</m:t>
                                </m:r>
                              </m:oMath>
                            </m:oMathPara>
                          </a14:m>
                          <a:endParaRPr lang="en-US" sz="2500" dirty="0"/>
                        </a:p>
                      </a:txBody>
                      <a:tcPr anchor="ctr"/>
                    </a:tc>
                    <a:extLst>
                      <a:ext uri="{0D108BD9-81ED-4DB2-BD59-A6C34878D82A}">
                        <a16:rowId xmlns:a16="http://schemas.microsoft.com/office/drawing/2014/main" val="4123438783"/>
                      </a:ext>
                    </a:extLst>
                  </a:tr>
                </a:tbl>
              </a:graphicData>
            </a:graphic>
          </p:graphicFrame>
        </mc:Choice>
        <mc:Fallback>
          <p:graphicFrame>
            <p:nvGraphicFramePr>
              <p:cNvPr id="5" name="Table 5">
                <a:extLst>
                  <a:ext uri="{FF2B5EF4-FFF2-40B4-BE49-F238E27FC236}">
                    <a16:creationId xmlns:a16="http://schemas.microsoft.com/office/drawing/2014/main" id="{40920758-950A-D336-5CE5-1903248FE946}"/>
                  </a:ext>
                </a:extLst>
              </p:cNvPr>
              <p:cNvGraphicFramePr>
                <a:graphicFrameLocks noGrp="1"/>
              </p:cNvGraphicFramePr>
              <p:nvPr>
                <p:extLst>
                  <p:ext uri="{D42A27DB-BD31-4B8C-83A1-F6EECF244321}">
                    <p14:modId xmlns:p14="http://schemas.microsoft.com/office/powerpoint/2010/main" val="4175197143"/>
                  </p:ext>
                </p:extLst>
              </p:nvPr>
            </p:nvGraphicFramePr>
            <p:xfrm>
              <a:off x="11456986" y="7038581"/>
              <a:ext cx="10056813" cy="6422517"/>
            </p:xfrm>
            <a:graphic>
              <a:graphicData uri="http://schemas.openxmlformats.org/drawingml/2006/table">
                <a:tbl>
                  <a:tblPr firstRow="1" bandRow="1">
                    <a:tableStyleId>{073A0DAA-6AF3-43AB-8588-CEC1D06C72B9}</a:tableStyleId>
                  </a:tblPr>
                  <a:tblGrid>
                    <a:gridCol w="3352271">
                      <a:extLst>
                        <a:ext uri="{9D8B030D-6E8A-4147-A177-3AD203B41FA5}">
                          <a16:colId xmlns:a16="http://schemas.microsoft.com/office/drawing/2014/main" val="4093796188"/>
                        </a:ext>
                      </a:extLst>
                    </a:gridCol>
                    <a:gridCol w="3352271">
                      <a:extLst>
                        <a:ext uri="{9D8B030D-6E8A-4147-A177-3AD203B41FA5}">
                          <a16:colId xmlns:a16="http://schemas.microsoft.com/office/drawing/2014/main" val="1983602952"/>
                        </a:ext>
                      </a:extLst>
                    </a:gridCol>
                    <a:gridCol w="3352271">
                      <a:extLst>
                        <a:ext uri="{9D8B030D-6E8A-4147-A177-3AD203B41FA5}">
                          <a16:colId xmlns:a16="http://schemas.microsoft.com/office/drawing/2014/main" val="308844416"/>
                        </a:ext>
                      </a:extLst>
                    </a:gridCol>
                  </a:tblGrid>
                  <a:tr h="472440">
                    <a:tc>
                      <a:txBody>
                        <a:bodyPr/>
                        <a:lstStyle/>
                        <a:p>
                          <a:pPr algn="ctr"/>
                          <a:r>
                            <a:rPr lang="en-US" sz="2500" dirty="0"/>
                            <a:t>Symbol</a:t>
                          </a:r>
                        </a:p>
                      </a:txBody>
                      <a:tcPr/>
                    </a:tc>
                    <a:tc>
                      <a:txBody>
                        <a:bodyPr/>
                        <a:lstStyle/>
                        <a:p>
                          <a:pPr algn="ctr"/>
                          <a:r>
                            <a:rPr lang="en-US" sz="2500" dirty="0"/>
                            <a:t>Meaning</a:t>
                          </a:r>
                        </a:p>
                      </a:txBody>
                      <a:tcPr/>
                    </a:tc>
                    <a:tc>
                      <a:txBody>
                        <a:bodyPr/>
                        <a:lstStyle/>
                        <a:p>
                          <a:pPr algn="ctr"/>
                          <a:r>
                            <a:rPr lang="en-US" sz="2500" dirty="0"/>
                            <a:t>Units</a:t>
                          </a:r>
                        </a:p>
                      </a:txBody>
                      <a:tcPr/>
                    </a:tc>
                    <a:extLst>
                      <a:ext uri="{0D108BD9-81ED-4DB2-BD59-A6C34878D82A}">
                        <a16:rowId xmlns:a16="http://schemas.microsoft.com/office/drawing/2014/main" val="3793045596"/>
                      </a:ext>
                    </a:extLst>
                  </a:tr>
                  <a:tr h="472440">
                    <a:tc>
                      <a:txBody>
                        <a:bodyPr/>
                        <a:lstStyle/>
                        <a:p>
                          <a:endParaRPr lang="en-US"/>
                        </a:p>
                      </a:txBody>
                      <a:tcPr anchor="ctr">
                        <a:blipFill>
                          <a:blip r:embed="rId8"/>
                          <a:stretch>
                            <a:fillRect l="-182" t="-110390" r="-200909" b="-1187013"/>
                          </a:stretch>
                        </a:blipFill>
                      </a:tcPr>
                    </a:tc>
                    <a:tc>
                      <a:txBody>
                        <a:bodyPr/>
                        <a:lstStyle/>
                        <a:p>
                          <a:pPr algn="ctr"/>
                          <a:r>
                            <a:rPr lang="en-US" sz="2500" dirty="0"/>
                            <a:t>Mass coordinate</a:t>
                          </a:r>
                        </a:p>
                      </a:txBody>
                      <a:tcPr anchor="ctr"/>
                    </a:tc>
                    <a:tc>
                      <a:txBody>
                        <a:bodyPr/>
                        <a:lstStyle/>
                        <a:p>
                          <a:endParaRPr lang="en-US"/>
                        </a:p>
                      </a:txBody>
                      <a:tcPr anchor="ctr">
                        <a:blipFill>
                          <a:blip r:embed="rId8"/>
                          <a:stretch>
                            <a:fillRect l="-200364" t="-110390" r="-727" b="-1187013"/>
                          </a:stretch>
                        </a:blipFill>
                      </a:tcPr>
                    </a:tc>
                    <a:extLst>
                      <a:ext uri="{0D108BD9-81ED-4DB2-BD59-A6C34878D82A}">
                        <a16:rowId xmlns:a16="http://schemas.microsoft.com/office/drawing/2014/main" val="2947415224"/>
                      </a:ext>
                    </a:extLst>
                  </a:tr>
                  <a:tr h="472440">
                    <a:tc>
                      <a:txBody>
                        <a:bodyPr/>
                        <a:lstStyle/>
                        <a:p>
                          <a:endParaRPr lang="en-US"/>
                        </a:p>
                      </a:txBody>
                      <a:tcPr anchor="ctr">
                        <a:blipFill>
                          <a:blip r:embed="rId8"/>
                          <a:stretch>
                            <a:fillRect l="-182" t="-207692" r="-200909" b="-1071795"/>
                          </a:stretch>
                        </a:blipFill>
                      </a:tcPr>
                    </a:tc>
                    <a:tc>
                      <a:txBody>
                        <a:bodyPr/>
                        <a:lstStyle/>
                        <a:p>
                          <a:pPr algn="ctr"/>
                          <a:r>
                            <a:rPr lang="en-US" sz="2500" dirty="0"/>
                            <a:t>Radius</a:t>
                          </a:r>
                        </a:p>
                      </a:txBody>
                      <a:tcPr anchor="ctr"/>
                    </a:tc>
                    <a:tc>
                      <a:txBody>
                        <a:bodyPr/>
                        <a:lstStyle/>
                        <a:p>
                          <a:endParaRPr lang="en-US"/>
                        </a:p>
                      </a:txBody>
                      <a:tcPr anchor="ctr">
                        <a:blipFill>
                          <a:blip r:embed="rId8"/>
                          <a:stretch>
                            <a:fillRect l="-200364" t="-207692" r="-727" b="-1071795"/>
                          </a:stretch>
                        </a:blipFill>
                      </a:tcPr>
                    </a:tc>
                    <a:extLst>
                      <a:ext uri="{0D108BD9-81ED-4DB2-BD59-A6C34878D82A}">
                        <a16:rowId xmlns:a16="http://schemas.microsoft.com/office/drawing/2014/main" val="837083273"/>
                      </a:ext>
                    </a:extLst>
                  </a:tr>
                  <a:tr h="472440">
                    <a:tc>
                      <a:txBody>
                        <a:bodyPr/>
                        <a:lstStyle/>
                        <a:p>
                          <a:endParaRPr lang="en-US"/>
                        </a:p>
                      </a:txBody>
                      <a:tcPr anchor="ctr">
                        <a:blipFill>
                          <a:blip r:embed="rId8"/>
                          <a:stretch>
                            <a:fillRect l="-182" t="-311688" r="-200909" b="-985714"/>
                          </a:stretch>
                        </a:blipFill>
                      </a:tcPr>
                    </a:tc>
                    <a:tc>
                      <a:txBody>
                        <a:bodyPr/>
                        <a:lstStyle/>
                        <a:p>
                          <a:pPr algn="ctr"/>
                          <a:r>
                            <a:rPr lang="en-US" sz="2500" dirty="0"/>
                            <a:t>Pressure</a:t>
                          </a:r>
                        </a:p>
                      </a:txBody>
                      <a:tcPr anchor="ctr"/>
                    </a:tc>
                    <a:tc>
                      <a:txBody>
                        <a:bodyPr/>
                        <a:lstStyle/>
                        <a:p>
                          <a:endParaRPr lang="en-US"/>
                        </a:p>
                      </a:txBody>
                      <a:tcPr anchor="ctr">
                        <a:blipFill>
                          <a:blip r:embed="rId8"/>
                          <a:stretch>
                            <a:fillRect l="-200364" t="-311688" r="-727" b="-985714"/>
                          </a:stretch>
                        </a:blipFill>
                      </a:tcPr>
                    </a:tc>
                    <a:extLst>
                      <a:ext uri="{0D108BD9-81ED-4DB2-BD59-A6C34878D82A}">
                        <a16:rowId xmlns:a16="http://schemas.microsoft.com/office/drawing/2014/main" val="2965306060"/>
                      </a:ext>
                    </a:extLst>
                  </a:tr>
                  <a:tr h="472440">
                    <a:tc>
                      <a:txBody>
                        <a:bodyPr/>
                        <a:lstStyle/>
                        <a:p>
                          <a:endParaRPr lang="en-US"/>
                        </a:p>
                      </a:txBody>
                      <a:tcPr anchor="ctr">
                        <a:blipFill>
                          <a:blip r:embed="rId8"/>
                          <a:stretch>
                            <a:fillRect l="-182" t="-406410" r="-200909" b="-873077"/>
                          </a:stretch>
                        </a:blipFill>
                      </a:tcPr>
                    </a:tc>
                    <a:tc>
                      <a:txBody>
                        <a:bodyPr/>
                        <a:lstStyle/>
                        <a:p>
                          <a:pPr algn="ctr"/>
                          <a:r>
                            <a:rPr lang="en-US" sz="2500" dirty="0"/>
                            <a:t>Luminosity</a:t>
                          </a:r>
                        </a:p>
                      </a:txBody>
                      <a:tcPr anchor="ctr"/>
                    </a:tc>
                    <a:tc>
                      <a:txBody>
                        <a:bodyPr/>
                        <a:lstStyle/>
                        <a:p>
                          <a:endParaRPr lang="en-US"/>
                        </a:p>
                      </a:txBody>
                      <a:tcPr anchor="ctr">
                        <a:blipFill>
                          <a:blip r:embed="rId8"/>
                          <a:stretch>
                            <a:fillRect l="-200364" t="-406410" r="-727" b="-873077"/>
                          </a:stretch>
                        </a:blipFill>
                      </a:tcPr>
                    </a:tc>
                    <a:extLst>
                      <a:ext uri="{0D108BD9-81ED-4DB2-BD59-A6C34878D82A}">
                        <a16:rowId xmlns:a16="http://schemas.microsoft.com/office/drawing/2014/main" val="3732646622"/>
                      </a:ext>
                    </a:extLst>
                  </a:tr>
                  <a:tr h="472440">
                    <a:tc>
                      <a:txBody>
                        <a:bodyPr/>
                        <a:lstStyle/>
                        <a:p>
                          <a:endParaRPr lang="en-US"/>
                        </a:p>
                      </a:txBody>
                      <a:tcPr anchor="ctr">
                        <a:blipFill>
                          <a:blip r:embed="rId8"/>
                          <a:stretch>
                            <a:fillRect l="-182" t="-506410" r="-200909" b="-773077"/>
                          </a:stretch>
                        </a:blipFill>
                      </a:tcPr>
                    </a:tc>
                    <a:tc>
                      <a:txBody>
                        <a:bodyPr/>
                        <a:lstStyle/>
                        <a:p>
                          <a:pPr algn="ctr"/>
                          <a:r>
                            <a:rPr lang="en-US" sz="2500" dirty="0"/>
                            <a:t>Temperature</a:t>
                          </a:r>
                        </a:p>
                      </a:txBody>
                      <a:tcPr anchor="ctr"/>
                    </a:tc>
                    <a:tc>
                      <a:txBody>
                        <a:bodyPr/>
                        <a:lstStyle/>
                        <a:p>
                          <a:endParaRPr lang="en-US"/>
                        </a:p>
                      </a:txBody>
                      <a:tcPr anchor="ctr">
                        <a:blipFill>
                          <a:blip r:embed="rId8"/>
                          <a:stretch>
                            <a:fillRect l="-200364" t="-506410" r="-727" b="-773077"/>
                          </a:stretch>
                        </a:blipFill>
                      </a:tcPr>
                    </a:tc>
                    <a:extLst>
                      <a:ext uri="{0D108BD9-81ED-4DB2-BD59-A6C34878D82A}">
                        <a16:rowId xmlns:a16="http://schemas.microsoft.com/office/drawing/2014/main" val="1158253391"/>
                      </a:ext>
                    </a:extLst>
                  </a:tr>
                  <a:tr h="853440">
                    <a:tc>
                      <a:txBody>
                        <a:bodyPr/>
                        <a:lstStyle/>
                        <a:p>
                          <a:endParaRPr lang="en-US"/>
                        </a:p>
                      </a:txBody>
                      <a:tcPr anchor="ctr">
                        <a:blipFill>
                          <a:blip r:embed="rId8"/>
                          <a:stretch>
                            <a:fillRect l="-182" t="-337857" r="-200909" b="-330714"/>
                          </a:stretch>
                        </a:blipFill>
                      </a:tcPr>
                    </a:tc>
                    <a:tc>
                      <a:txBody>
                        <a:bodyPr/>
                        <a:lstStyle/>
                        <a:p>
                          <a:pPr algn="ctr"/>
                          <a:r>
                            <a:rPr lang="en-US" sz="2500" dirty="0"/>
                            <a:t>Mass fractions (chemical composition)</a:t>
                          </a:r>
                        </a:p>
                      </a:txBody>
                      <a:tcPr anchor="ctr"/>
                    </a:tc>
                    <a:tc>
                      <a:txBody>
                        <a:bodyPr/>
                        <a:lstStyle/>
                        <a:p>
                          <a:endParaRPr lang="en-US"/>
                        </a:p>
                      </a:txBody>
                      <a:tcPr anchor="ctr">
                        <a:blipFill>
                          <a:blip r:embed="rId8"/>
                          <a:stretch>
                            <a:fillRect l="-200364" t="-337857" r="-727" b="-330714"/>
                          </a:stretch>
                        </a:blipFill>
                      </a:tcPr>
                    </a:tc>
                    <a:extLst>
                      <a:ext uri="{0D108BD9-81ED-4DB2-BD59-A6C34878D82A}">
                        <a16:rowId xmlns:a16="http://schemas.microsoft.com/office/drawing/2014/main" val="978893905"/>
                      </a:ext>
                    </a:extLst>
                  </a:tr>
                  <a:tr h="472440">
                    <a:tc>
                      <a:txBody>
                        <a:bodyPr/>
                        <a:lstStyle/>
                        <a:p>
                          <a:endParaRPr lang="en-US"/>
                        </a:p>
                      </a:txBody>
                      <a:tcPr anchor="ctr">
                        <a:blipFill>
                          <a:blip r:embed="rId8"/>
                          <a:stretch>
                            <a:fillRect l="-182" t="-796104" r="-200909" b="-501299"/>
                          </a:stretch>
                        </a:blipFill>
                      </a:tcPr>
                    </a:tc>
                    <a:tc>
                      <a:txBody>
                        <a:bodyPr/>
                        <a:lstStyle/>
                        <a:p>
                          <a:pPr algn="ctr"/>
                          <a:r>
                            <a:rPr lang="en-US" sz="2500" dirty="0"/>
                            <a:t>Density</a:t>
                          </a:r>
                        </a:p>
                      </a:txBody>
                      <a:tcPr anchor="ctr"/>
                    </a:tc>
                    <a:tc>
                      <a:txBody>
                        <a:bodyPr/>
                        <a:lstStyle/>
                        <a:p>
                          <a:endParaRPr lang="en-US"/>
                        </a:p>
                      </a:txBody>
                      <a:tcPr anchor="ctr">
                        <a:blipFill>
                          <a:blip r:embed="rId8"/>
                          <a:stretch>
                            <a:fillRect l="-200364" t="-796104" r="-727" b="-501299"/>
                          </a:stretch>
                        </a:blipFill>
                      </a:tcPr>
                    </a:tc>
                    <a:extLst>
                      <a:ext uri="{0D108BD9-81ED-4DB2-BD59-A6C34878D82A}">
                        <a16:rowId xmlns:a16="http://schemas.microsoft.com/office/drawing/2014/main" val="1211549340"/>
                      </a:ext>
                    </a:extLst>
                  </a:tr>
                  <a:tr h="472440">
                    <a:tc>
                      <a:txBody>
                        <a:bodyPr/>
                        <a:lstStyle/>
                        <a:p>
                          <a:endParaRPr lang="en-US"/>
                        </a:p>
                      </a:txBody>
                      <a:tcPr anchor="ctr">
                        <a:blipFill>
                          <a:blip r:embed="rId8"/>
                          <a:stretch>
                            <a:fillRect l="-182" t="-884615" r="-200909" b="-394872"/>
                          </a:stretch>
                        </a:blipFill>
                      </a:tcPr>
                    </a:tc>
                    <a:tc>
                      <a:txBody>
                        <a:bodyPr/>
                        <a:lstStyle/>
                        <a:p>
                          <a:pPr algn="ctr"/>
                          <a:r>
                            <a:rPr lang="en-US" sz="2500" dirty="0"/>
                            <a:t>Reduced luminosity</a:t>
                          </a:r>
                        </a:p>
                      </a:txBody>
                      <a:tcPr anchor="ctr"/>
                    </a:tc>
                    <a:tc>
                      <a:txBody>
                        <a:bodyPr/>
                        <a:lstStyle/>
                        <a:p>
                          <a:endParaRPr lang="en-US"/>
                        </a:p>
                      </a:txBody>
                      <a:tcPr anchor="ctr">
                        <a:blipFill>
                          <a:blip r:embed="rId8"/>
                          <a:stretch>
                            <a:fillRect l="-200364" t="-884615" r="-727" b="-394872"/>
                          </a:stretch>
                        </a:blipFill>
                      </a:tcPr>
                    </a:tc>
                    <a:extLst>
                      <a:ext uri="{0D108BD9-81ED-4DB2-BD59-A6C34878D82A}">
                        <a16:rowId xmlns:a16="http://schemas.microsoft.com/office/drawing/2014/main" val="3458832749"/>
                      </a:ext>
                    </a:extLst>
                  </a:tr>
                  <a:tr h="472440">
                    <a:tc>
                      <a:txBody>
                        <a:bodyPr/>
                        <a:lstStyle/>
                        <a:p>
                          <a:endParaRPr lang="en-US"/>
                        </a:p>
                      </a:txBody>
                      <a:tcPr anchor="ctr">
                        <a:blipFill>
                          <a:blip r:embed="rId8"/>
                          <a:stretch>
                            <a:fillRect l="-182" t="-984615" r="-200909" b="-294872"/>
                          </a:stretch>
                        </a:blipFill>
                      </a:tcPr>
                    </a:tc>
                    <a:tc>
                      <a:txBody>
                        <a:bodyPr/>
                        <a:lstStyle/>
                        <a:p>
                          <a:pPr algn="ctr"/>
                          <a:r>
                            <a:rPr lang="en-US" sz="2500" dirty="0"/>
                            <a:t>Opacity</a:t>
                          </a:r>
                        </a:p>
                      </a:txBody>
                      <a:tcPr anchor="ctr"/>
                    </a:tc>
                    <a:tc>
                      <a:txBody>
                        <a:bodyPr/>
                        <a:lstStyle/>
                        <a:p>
                          <a:endParaRPr lang="en-US"/>
                        </a:p>
                      </a:txBody>
                      <a:tcPr anchor="ctr">
                        <a:blipFill>
                          <a:blip r:embed="rId8"/>
                          <a:stretch>
                            <a:fillRect l="-200364" t="-984615" r="-727" b="-294872"/>
                          </a:stretch>
                        </a:blipFill>
                      </a:tcPr>
                    </a:tc>
                    <a:extLst>
                      <a:ext uri="{0D108BD9-81ED-4DB2-BD59-A6C34878D82A}">
                        <a16:rowId xmlns:a16="http://schemas.microsoft.com/office/drawing/2014/main" val="4252887128"/>
                      </a:ext>
                    </a:extLst>
                  </a:tr>
                  <a:tr h="472440">
                    <a:tc>
                      <a:txBody>
                        <a:bodyPr/>
                        <a:lstStyle/>
                        <a:p>
                          <a:endParaRPr lang="en-US"/>
                        </a:p>
                      </a:txBody>
                      <a:tcPr anchor="ctr">
                        <a:blipFill>
                          <a:blip r:embed="rId8"/>
                          <a:stretch>
                            <a:fillRect l="-182" t="-1098701" r="-200909" b="-198701"/>
                          </a:stretch>
                        </a:blipFill>
                      </a:tcPr>
                    </a:tc>
                    <a:tc>
                      <a:txBody>
                        <a:bodyPr/>
                        <a:lstStyle/>
                        <a:p>
                          <a:pPr algn="ctr"/>
                          <a:r>
                            <a:rPr lang="en-US" sz="2500" dirty="0"/>
                            <a:t>Adiabatic index</a:t>
                          </a:r>
                        </a:p>
                      </a:txBody>
                      <a:tcPr anchor="ctr"/>
                    </a:tc>
                    <a:tc>
                      <a:txBody>
                        <a:bodyPr/>
                        <a:lstStyle/>
                        <a:p>
                          <a:endParaRPr lang="en-US"/>
                        </a:p>
                      </a:txBody>
                      <a:tcPr anchor="ctr">
                        <a:blipFill>
                          <a:blip r:embed="rId8"/>
                          <a:stretch>
                            <a:fillRect l="-200364" t="-1098701" r="-727" b="-198701"/>
                          </a:stretch>
                        </a:blipFill>
                      </a:tcPr>
                    </a:tc>
                    <a:extLst>
                      <a:ext uri="{0D108BD9-81ED-4DB2-BD59-A6C34878D82A}">
                        <a16:rowId xmlns:a16="http://schemas.microsoft.com/office/drawing/2014/main" val="1714141017"/>
                      </a:ext>
                    </a:extLst>
                  </a:tr>
                  <a:tr h="844677">
                    <a:tc>
                      <a:txBody>
                        <a:bodyPr/>
                        <a:lstStyle/>
                        <a:p>
                          <a:endParaRPr lang="en-US"/>
                        </a:p>
                      </a:txBody>
                      <a:tcPr anchor="ctr">
                        <a:blipFill>
                          <a:blip r:embed="rId8"/>
                          <a:stretch>
                            <a:fillRect l="-182" t="-664029" r="-200909" b="-10072"/>
                          </a:stretch>
                        </a:blipFill>
                      </a:tcPr>
                    </a:tc>
                    <a:tc>
                      <a:txBody>
                        <a:bodyPr/>
                        <a:lstStyle/>
                        <a:p>
                          <a:pPr algn="ctr"/>
                          <a:r>
                            <a:rPr lang="en-US" sz="2500" dirty="0"/>
                            <a:t>Mean molecular weight</a:t>
                          </a:r>
                        </a:p>
                      </a:txBody>
                      <a:tcPr anchor="ctr"/>
                    </a:tc>
                    <a:tc>
                      <a:txBody>
                        <a:bodyPr/>
                        <a:lstStyle/>
                        <a:p>
                          <a:endParaRPr lang="en-US"/>
                        </a:p>
                      </a:txBody>
                      <a:tcPr anchor="ctr">
                        <a:blipFill>
                          <a:blip r:embed="rId8"/>
                          <a:stretch>
                            <a:fillRect l="-200364" t="-664029" r="-727" b="-10072"/>
                          </a:stretch>
                        </a:blipFill>
                      </a:tcPr>
                    </a:tc>
                    <a:extLst>
                      <a:ext uri="{0D108BD9-81ED-4DB2-BD59-A6C34878D82A}">
                        <a16:rowId xmlns:a16="http://schemas.microsoft.com/office/drawing/2014/main" val="4123438783"/>
                      </a:ext>
                    </a:extLst>
                  </a:tr>
                </a:tbl>
              </a:graphicData>
            </a:graphic>
          </p:graphicFrame>
        </mc:Fallback>
      </mc:AlternateContent>
      <p:sp>
        <p:nvSpPr>
          <p:cNvPr id="6" name="Rectangle 5">
            <a:extLst>
              <a:ext uri="{FF2B5EF4-FFF2-40B4-BE49-F238E27FC236}">
                <a16:creationId xmlns:a16="http://schemas.microsoft.com/office/drawing/2014/main" id="{D991039E-874B-9B53-DE13-242C6F7BEE49}"/>
              </a:ext>
            </a:extLst>
          </p:cNvPr>
          <p:cNvSpPr/>
          <p:nvPr/>
        </p:nvSpPr>
        <p:spPr>
          <a:xfrm>
            <a:off x="11559291" y="25990478"/>
            <a:ext cx="8110034" cy="265176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0070C0"/>
                </a:solidFill>
              </a:rPr>
              <a:t>Integration Step</a:t>
            </a:r>
          </a:p>
        </p:txBody>
      </p:sp>
      <p:sp>
        <p:nvSpPr>
          <p:cNvPr id="7" name="Rectangle 6">
            <a:extLst>
              <a:ext uri="{FF2B5EF4-FFF2-40B4-BE49-F238E27FC236}">
                <a16:creationId xmlns:a16="http://schemas.microsoft.com/office/drawing/2014/main" id="{37E8CD9E-14B1-4CE5-E104-7F23E8032A00}"/>
              </a:ext>
            </a:extLst>
          </p:cNvPr>
          <p:cNvSpPr/>
          <p:nvPr/>
        </p:nvSpPr>
        <p:spPr>
          <a:xfrm>
            <a:off x="11559294" y="24362770"/>
            <a:ext cx="8868791" cy="528260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00B050"/>
                </a:solidFill>
              </a:rPr>
              <a:t>Integration Pass</a:t>
            </a:r>
          </a:p>
        </p:txBody>
      </p:sp>
      <p:sp>
        <p:nvSpPr>
          <p:cNvPr id="8" name="Rectangle 7">
            <a:extLst>
              <a:ext uri="{FF2B5EF4-FFF2-40B4-BE49-F238E27FC236}">
                <a16:creationId xmlns:a16="http://schemas.microsoft.com/office/drawing/2014/main" id="{F36476D5-6CC7-3124-4994-170A87A267B8}"/>
              </a:ext>
            </a:extLst>
          </p:cNvPr>
          <p:cNvSpPr/>
          <p:nvPr/>
        </p:nvSpPr>
        <p:spPr>
          <a:xfrm>
            <a:off x="11559293" y="23944973"/>
            <a:ext cx="9647006" cy="761695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accent2"/>
                </a:solidFill>
              </a:rPr>
              <a:t>Perturbations Pass</a:t>
            </a:r>
          </a:p>
        </p:txBody>
      </p:sp>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67D27B35-9883-BF69-B0E8-058FB0BE648A}"/>
                  </a:ext>
                </a:extLst>
              </p:cNvPr>
              <p:cNvGraphicFramePr>
                <a:graphicFrameLocks noGrp="1"/>
              </p:cNvGraphicFramePr>
              <p:nvPr>
                <p:extLst>
                  <p:ext uri="{D42A27DB-BD31-4B8C-83A1-F6EECF244321}">
                    <p14:modId xmlns:p14="http://schemas.microsoft.com/office/powerpoint/2010/main" val="2521278609"/>
                  </p:ext>
                </p:extLst>
              </p:nvPr>
            </p:nvGraphicFramePr>
            <p:xfrm>
              <a:off x="11452221" y="13907679"/>
              <a:ext cx="10061578" cy="5632514"/>
            </p:xfrm>
            <a:graphic>
              <a:graphicData uri="http://schemas.openxmlformats.org/drawingml/2006/table">
                <a:tbl>
                  <a:tblPr firstRow="1" bandRow="1">
                    <a:tableStyleId>{073A0DAA-6AF3-43AB-8588-CEC1D06C72B9}</a:tableStyleId>
                  </a:tblPr>
                  <a:tblGrid>
                    <a:gridCol w="5030789">
                      <a:extLst>
                        <a:ext uri="{9D8B030D-6E8A-4147-A177-3AD203B41FA5}">
                          <a16:colId xmlns:a16="http://schemas.microsoft.com/office/drawing/2014/main" val="1611125645"/>
                        </a:ext>
                      </a:extLst>
                    </a:gridCol>
                    <a:gridCol w="5030789">
                      <a:extLst>
                        <a:ext uri="{9D8B030D-6E8A-4147-A177-3AD203B41FA5}">
                          <a16:colId xmlns:a16="http://schemas.microsoft.com/office/drawing/2014/main" val="1952862933"/>
                        </a:ext>
                      </a:extLst>
                    </a:gridCol>
                  </a:tblGrid>
                  <a:tr h="370840">
                    <a:tc>
                      <a:txBody>
                        <a:bodyPr/>
                        <a:lstStyle/>
                        <a:p>
                          <a:pPr algn="ctr"/>
                          <a:r>
                            <a:rPr lang="en-US" sz="2500" dirty="0"/>
                            <a:t>Constant</a:t>
                          </a:r>
                        </a:p>
                      </a:txBody>
                      <a:tcPr anchor="ctr"/>
                    </a:tc>
                    <a:tc>
                      <a:txBody>
                        <a:bodyPr/>
                        <a:lstStyle/>
                        <a:p>
                          <a:pPr algn="ctr"/>
                          <a:r>
                            <a:rPr lang="en-US" sz="2500" dirty="0"/>
                            <a:t>Meaning</a:t>
                          </a:r>
                        </a:p>
                      </a:txBody>
                      <a:tcPr anchor="ctr"/>
                    </a:tc>
                    <a:extLst>
                      <a:ext uri="{0D108BD9-81ED-4DB2-BD59-A6C34878D82A}">
                        <a16:rowId xmlns:a16="http://schemas.microsoft.com/office/drawing/2014/main" val="515202369"/>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𝐺</m:t>
                                </m:r>
                                <m:r>
                                  <a:rPr lang="en-US" sz="2500" b="0" i="1" smtClean="0">
                                    <a:latin typeface="Cambria Math" panose="02040503050406030204" pitchFamily="18" charset="0"/>
                                  </a:rPr>
                                  <m:t>=6.673⋅</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−11</m:t>
                                    </m:r>
                                  </m:sup>
                                </m:sSup>
                                <m:r>
                                  <m:rPr>
                                    <m:nor/>
                                  </m:rPr>
                                  <a:rPr lang="en-US" sz="2500" b="0" i="0" smtClean="0">
                                    <a:latin typeface="Cambria Math" panose="02040503050406030204" pitchFamily="18" charset="0"/>
                                    <a:ea typeface="Cambria Math" panose="02040503050406030204" pitchFamily="18" charset="0"/>
                                  </a:rPr>
                                  <m:t> </m:t>
                                </m:r>
                                <m:sSup>
                                  <m:sSupPr>
                                    <m:ctrlPr>
                                      <a:rPr lang="en-US" sz="2500" b="0" i="1" smtClean="0">
                                        <a:latin typeface="Cambria Math" panose="02040503050406030204" pitchFamily="18" charset="0"/>
                                        <a:ea typeface="Cambria Math" panose="02040503050406030204" pitchFamily="18" charset="0"/>
                                      </a:rPr>
                                    </m:ctrlPr>
                                  </m:sSupPr>
                                  <m:e>
                                    <m:r>
                                      <m:rPr>
                                        <m:nor/>
                                      </m:rPr>
                                      <a:rPr lang="en-US" sz="2500" b="0" i="0" smtClean="0">
                                        <a:latin typeface="Cambria Math" panose="02040503050406030204" pitchFamily="18" charset="0"/>
                                        <a:ea typeface="Cambria Math" panose="02040503050406030204" pitchFamily="18" charset="0"/>
                                      </a:rPr>
                                      <m:t>m</m:t>
                                    </m:r>
                                  </m:e>
                                  <m:sup>
                                    <m:r>
                                      <a:rPr lang="en-US" sz="2500" b="0" i="1" smtClean="0">
                                        <a:latin typeface="Cambria Math" panose="02040503050406030204" pitchFamily="18" charset="0"/>
                                        <a:ea typeface="Cambria Math" panose="02040503050406030204" pitchFamily="18" charset="0"/>
                                      </a:rPr>
                                      <m:t>3</m:t>
                                    </m:r>
                                  </m:sup>
                                </m:sSup>
                                <m:r>
                                  <m:rPr>
                                    <m:nor/>
                                  </m:rPr>
                                  <a:rPr lang="en-US" sz="2500" b="0" i="0" smtClean="0">
                                    <a:latin typeface="Cambria Math" panose="02040503050406030204" pitchFamily="18" charset="0"/>
                                    <a:ea typeface="Cambria Math" panose="02040503050406030204" pitchFamily="18" charset="0"/>
                                  </a:rPr>
                                  <m:t>/</m:t>
                                </m:r>
                                <m:r>
                                  <m:rPr>
                                    <m:nor/>
                                  </m:rPr>
                                  <a:rPr lang="en-US" sz="2500" b="0" i="0" smtClean="0">
                                    <a:latin typeface="Cambria Math" panose="02040503050406030204" pitchFamily="18" charset="0"/>
                                    <a:ea typeface="Cambria Math" panose="02040503050406030204" pitchFamily="18" charset="0"/>
                                  </a:rPr>
                                  <m:t>kg</m:t>
                                </m:r>
                                <m:r>
                                  <m:rPr>
                                    <m:nor/>
                                  </m:rPr>
                                  <a:rPr lang="en-US" sz="2500" b="0" i="0" smtClean="0">
                                    <a:latin typeface="Cambria Math" panose="02040503050406030204" pitchFamily="18" charset="0"/>
                                    <a:ea typeface="Cambria Math" panose="02040503050406030204" pitchFamily="18" charset="0"/>
                                  </a:rPr>
                                  <m:t> </m:t>
                                </m:r>
                                <m:sSup>
                                  <m:sSupPr>
                                    <m:ctrlPr>
                                      <a:rPr lang="en-US" sz="2500" b="0" i="1" smtClean="0">
                                        <a:latin typeface="Cambria Math" panose="02040503050406030204" pitchFamily="18" charset="0"/>
                                        <a:ea typeface="Cambria Math" panose="02040503050406030204" pitchFamily="18" charset="0"/>
                                      </a:rPr>
                                    </m:ctrlPr>
                                  </m:sSupPr>
                                  <m:e>
                                    <m:r>
                                      <m:rPr>
                                        <m:nor/>
                                      </m:rPr>
                                      <a:rPr lang="en-US" sz="2500" b="0" i="0" smtClean="0">
                                        <a:latin typeface="Cambria Math" panose="02040503050406030204" pitchFamily="18" charset="0"/>
                                        <a:ea typeface="Cambria Math" panose="02040503050406030204" pitchFamily="18" charset="0"/>
                                      </a:rPr>
                                      <m:t>s</m:t>
                                    </m:r>
                                  </m:e>
                                  <m:sup>
                                    <m:r>
                                      <a:rPr lang="en-US" sz="2500" b="0" i="1" smtClean="0">
                                        <a:latin typeface="Cambria Math" panose="02040503050406030204" pitchFamily="18" charset="0"/>
                                        <a:ea typeface="Cambria Math" panose="02040503050406030204" pitchFamily="18" charset="0"/>
                                      </a:rPr>
                                      <m:t>2</m:t>
                                    </m:r>
                                  </m:sup>
                                </m:sSup>
                              </m:oMath>
                            </m:oMathPara>
                          </a14:m>
                          <a:endParaRPr lang="en-US" sz="2500" dirty="0"/>
                        </a:p>
                      </a:txBody>
                      <a:tcPr anchor="ctr"/>
                    </a:tc>
                    <a:tc>
                      <a:txBody>
                        <a:bodyPr/>
                        <a:lstStyle/>
                        <a:p>
                          <a:pPr algn="ctr"/>
                          <a:r>
                            <a:rPr lang="en-US" sz="2500" dirty="0"/>
                            <a:t>Gravitational constant</a:t>
                          </a:r>
                        </a:p>
                      </a:txBody>
                      <a:tcPr anchor="ctr"/>
                    </a:tc>
                    <a:extLst>
                      <a:ext uri="{0D108BD9-81ED-4DB2-BD59-A6C34878D82A}">
                        <a16:rowId xmlns:a16="http://schemas.microsoft.com/office/drawing/2014/main" val="30816924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a:rPr lang="en-US" sz="2500" i="1" smtClean="0">
                                        <a:latin typeface="Cambria Math" panose="02040503050406030204" pitchFamily="18" charset="0"/>
                                        <a:ea typeface="Cambria Math" panose="02040503050406030204" pitchFamily="18" charset="0"/>
                                      </a:rPr>
                                      <m:t>𝜎</m:t>
                                    </m:r>
                                  </m:e>
                                  <m:sub>
                                    <m:r>
                                      <a:rPr lang="en-US" sz="2500" b="0" i="1" smtClean="0">
                                        <a:latin typeface="Cambria Math" panose="02040503050406030204" pitchFamily="18" charset="0"/>
                                      </a:rPr>
                                      <m:t>𝑆𝐵</m:t>
                                    </m:r>
                                  </m:sub>
                                </m:sSub>
                                <m:r>
                                  <a:rPr lang="en-US" sz="2500" b="0" i="1" smtClean="0">
                                    <a:latin typeface="Cambria Math" panose="02040503050406030204" pitchFamily="18" charset="0"/>
                                  </a:rPr>
                                  <m:t>=5.6704</m:t>
                                </m:r>
                                <m:r>
                                  <a:rPr lang="en-US" sz="2500" b="0" i="1"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−8</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W</m:t>
                                </m:r>
                                <m:r>
                                  <m:rPr>
                                    <m:nor/>
                                  </m:rPr>
                                  <a:rPr lang="en-US" sz="2500" b="0" i="0"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m:rPr>
                                        <m:nor/>
                                      </m:rPr>
                                      <a:rPr lang="en-US" sz="2500" b="0" i="0" smtClean="0">
                                        <a:latin typeface="Cambria Math" panose="02040503050406030204" pitchFamily="18" charset="0"/>
                                        <a:ea typeface="Cambria Math" panose="02040503050406030204" pitchFamily="18" charset="0"/>
                                      </a:rPr>
                                      <m:t>m</m:t>
                                    </m:r>
                                  </m:e>
                                  <m:sup>
                                    <m:r>
                                      <a:rPr lang="en-US" sz="2500" b="0" i="1" smtClean="0">
                                        <a:latin typeface="Cambria Math" panose="02040503050406030204" pitchFamily="18" charset="0"/>
                                        <a:ea typeface="Cambria Math" panose="02040503050406030204" pitchFamily="18" charset="0"/>
                                      </a:rPr>
                                      <m:t>2</m:t>
                                    </m:r>
                                  </m:sup>
                                </m:sSup>
                                <m:r>
                                  <m:rPr>
                                    <m:nor/>
                                  </m:rPr>
                                  <a:rPr lang="en-US" sz="2500" b="0" i="0" smtClean="0">
                                    <a:latin typeface="Cambria Math" panose="02040503050406030204" pitchFamily="18" charset="0"/>
                                    <a:ea typeface="Cambria Math" panose="02040503050406030204" pitchFamily="18" charset="0"/>
                                  </a:rPr>
                                  <m:t> </m:t>
                                </m:r>
                                <m:sSup>
                                  <m:sSupPr>
                                    <m:ctrlPr>
                                      <a:rPr lang="en-US" sz="2500" b="0" i="1" smtClean="0">
                                        <a:latin typeface="Cambria Math" panose="02040503050406030204" pitchFamily="18" charset="0"/>
                                        <a:ea typeface="Cambria Math" panose="02040503050406030204" pitchFamily="18" charset="0"/>
                                      </a:rPr>
                                    </m:ctrlPr>
                                  </m:sSupPr>
                                  <m:e>
                                    <m:r>
                                      <m:rPr>
                                        <m:nor/>
                                      </m:rPr>
                                      <a:rPr lang="en-US" sz="2500" b="0" i="0" smtClean="0">
                                        <a:latin typeface="Cambria Math" panose="02040503050406030204" pitchFamily="18" charset="0"/>
                                        <a:ea typeface="Cambria Math" panose="02040503050406030204" pitchFamily="18" charset="0"/>
                                      </a:rPr>
                                      <m:t>K</m:t>
                                    </m:r>
                                  </m:e>
                                  <m:sup>
                                    <m:r>
                                      <a:rPr lang="en-US" sz="2500" b="0" i="1" smtClean="0">
                                        <a:latin typeface="Cambria Math" panose="02040503050406030204" pitchFamily="18" charset="0"/>
                                        <a:ea typeface="Cambria Math" panose="02040503050406030204" pitchFamily="18" charset="0"/>
                                      </a:rPr>
                                      <m:t>4</m:t>
                                    </m:r>
                                  </m:sup>
                                </m:sSup>
                              </m:oMath>
                            </m:oMathPara>
                          </a14:m>
                          <a:endParaRPr lang="en-US" sz="2500" dirty="0"/>
                        </a:p>
                      </a:txBody>
                      <a:tcPr anchor="ctr"/>
                    </a:tc>
                    <a:tc>
                      <a:txBody>
                        <a:bodyPr/>
                        <a:lstStyle/>
                        <a:p>
                          <a:pPr algn="ctr"/>
                          <a:r>
                            <a:rPr lang="en-US" sz="2500" dirty="0"/>
                            <a:t>Stefan-Boltzmann constant</a:t>
                          </a:r>
                        </a:p>
                      </a:txBody>
                      <a:tcPr anchor="ctr"/>
                    </a:tc>
                    <a:extLst>
                      <a:ext uri="{0D108BD9-81ED-4DB2-BD59-A6C34878D82A}">
                        <a16:rowId xmlns:a16="http://schemas.microsoft.com/office/drawing/2014/main" val="14843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𝛾</m:t>
                                </m:r>
                                <m:r>
                                  <a:rPr lang="en-US" sz="2500" b="0" i="1" smtClean="0">
                                    <a:latin typeface="Cambria Math" panose="02040503050406030204" pitchFamily="18" charset="0"/>
                                    <a:ea typeface="Cambria Math" panose="02040503050406030204" pitchFamily="18" charset="0"/>
                                  </a:rPr>
                                  <m:t>=</m:t>
                                </m:r>
                                <m:d>
                                  <m:dPr>
                                    <m:begChr m:val="{"/>
                                    <m:endChr m:val=""/>
                                    <m:ctrlPr>
                                      <a:rPr lang="en-US" sz="25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500" b="0" i="1" smtClean="0">
                                            <a:latin typeface="Cambria Math" panose="02040503050406030204" pitchFamily="18" charset="0"/>
                                            <a:ea typeface="Cambria Math" panose="02040503050406030204" pitchFamily="18" charset="0"/>
                                          </a:rPr>
                                        </m:ctrlPr>
                                      </m:mPr>
                                      <m:mr>
                                        <m:e>
                                          <m:f>
                                            <m:fPr>
                                              <m:type m:val="skw"/>
                                              <m:ctrlPr>
                                                <a:rPr lang="en-US" sz="2500" b="0" i="1" smtClean="0">
                                                  <a:latin typeface="Cambria Math" panose="02040503050406030204" pitchFamily="18" charset="0"/>
                                                  <a:ea typeface="Cambria Math" panose="02040503050406030204" pitchFamily="18" charset="0"/>
                                                </a:rPr>
                                              </m:ctrlPr>
                                            </m:fPr>
                                            <m:num>
                                              <m:r>
                                                <a:rPr lang="en-US" sz="2500" b="0" i="1" smtClean="0">
                                                  <a:latin typeface="Cambria Math" panose="02040503050406030204" pitchFamily="18" charset="0"/>
                                                  <a:ea typeface="Cambria Math" panose="02040503050406030204" pitchFamily="18" charset="0"/>
                                                </a:rPr>
                                                <m:t>5</m:t>
                                              </m:r>
                                            </m:num>
                                            <m:den>
                                              <m:r>
                                                <a:rPr lang="en-US" sz="2500" b="0" i="1" smtClean="0">
                                                  <a:latin typeface="Cambria Math" panose="02040503050406030204" pitchFamily="18" charset="0"/>
                                                  <a:ea typeface="Cambria Math" panose="02040503050406030204" pitchFamily="18" charset="0"/>
                                                </a:rPr>
                                                <m:t>3</m:t>
                                              </m:r>
                                            </m:den>
                                          </m:f>
                                          <m:r>
                                            <m:rPr>
                                              <m:nor/>
                                              <m:brk m:alnAt="7"/>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non</m:t>
                                          </m:r>
                                          <m:r>
                                            <m:rPr>
                                              <m:nor/>
                                            </m:rPr>
                                            <a:rPr lang="en-US" sz="2500" b="0" i="0" smtClean="0">
                                              <a:latin typeface="Cambria Math" panose="02040503050406030204" pitchFamily="18" charset="0"/>
                                              <a:ea typeface="Cambria Math" panose="02040503050406030204" pitchFamily="18" charset="0"/>
                                            </a:rPr>
                                            <m:t>-</m:t>
                                          </m:r>
                                          <m:r>
                                            <m:rPr>
                                              <m:nor/>
                                            </m:rPr>
                                            <a:rPr lang="en-US" sz="2500" b="0" i="0" smtClean="0">
                                              <a:latin typeface="Cambria Math" panose="02040503050406030204" pitchFamily="18" charset="0"/>
                                              <a:ea typeface="Cambria Math" panose="02040503050406030204" pitchFamily="18" charset="0"/>
                                            </a:rPr>
                                            <m:t>relativistic</m:t>
                                          </m:r>
                                          <m:r>
                                            <m:rPr>
                                              <m:nor/>
                                            </m:rPr>
                                            <a:rPr lang="en-US" sz="2500" b="0" i="0" smtClean="0">
                                              <a:latin typeface="Cambria Math" panose="02040503050406030204" pitchFamily="18" charset="0"/>
                                              <a:ea typeface="Cambria Math" panose="02040503050406030204" pitchFamily="18" charset="0"/>
                                            </a:rPr>
                                            <m:t>)</m:t>
                                          </m:r>
                                        </m:e>
                                      </m:mr>
                                      <m:mr>
                                        <m:e>
                                          <m:f>
                                            <m:fPr>
                                              <m:type m:val="skw"/>
                                              <m:ctrlPr>
                                                <a:rPr lang="en-US" sz="2500" b="0" i="1" smtClean="0">
                                                  <a:latin typeface="Cambria Math" panose="02040503050406030204" pitchFamily="18" charset="0"/>
                                                  <a:ea typeface="Cambria Math" panose="02040503050406030204" pitchFamily="18" charset="0"/>
                                                </a:rPr>
                                              </m:ctrlPr>
                                            </m:fPr>
                                            <m:num>
                                              <m:r>
                                                <a:rPr lang="en-US" sz="2500" b="0" i="1" smtClean="0">
                                                  <a:latin typeface="Cambria Math" panose="02040503050406030204" pitchFamily="18" charset="0"/>
                                                  <a:ea typeface="Cambria Math" panose="02040503050406030204" pitchFamily="18" charset="0"/>
                                                </a:rPr>
                                                <m:t>4</m:t>
                                              </m:r>
                                            </m:num>
                                            <m:den>
                                              <m:r>
                                                <a:rPr lang="en-US" sz="2500" b="0" i="1" smtClean="0">
                                                  <a:latin typeface="Cambria Math" panose="02040503050406030204" pitchFamily="18" charset="0"/>
                                                  <a:ea typeface="Cambria Math" panose="02040503050406030204" pitchFamily="18" charset="0"/>
                                                </a:rPr>
                                                <m:t>3</m:t>
                                              </m:r>
                                            </m:den>
                                          </m:f>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relativistic</m:t>
                                          </m:r>
                                          <m:r>
                                            <m:rPr>
                                              <m:nor/>
                                            </m:rPr>
                                            <a:rPr lang="en-US" sz="2500" b="0" i="0" smtClean="0">
                                              <a:latin typeface="Cambria Math" panose="02040503050406030204" pitchFamily="18" charset="0"/>
                                              <a:ea typeface="Cambria Math" panose="02040503050406030204" pitchFamily="18" charset="0"/>
                                            </a:rPr>
                                            <m:t>)</m:t>
                                          </m:r>
                                        </m:e>
                                      </m:mr>
                                    </m:m>
                                  </m:e>
                                </m:d>
                              </m:oMath>
                            </m:oMathPara>
                          </a14:m>
                          <a:endParaRPr lang="en-US" sz="2500" dirty="0"/>
                        </a:p>
                      </a:txBody>
                      <a:tcPr anchor="ctr"/>
                    </a:tc>
                    <a:tc>
                      <a:txBody>
                        <a:bodyPr/>
                        <a:lstStyle/>
                        <a:p>
                          <a:pPr algn="ctr"/>
                          <a:r>
                            <a:rPr lang="en-US" sz="2500" dirty="0"/>
                            <a:t>Adiabatic index</a:t>
                          </a:r>
                        </a:p>
                      </a:txBody>
                      <a:tcPr anchor="ctr"/>
                    </a:tc>
                    <a:extLst>
                      <a:ext uri="{0D108BD9-81ED-4DB2-BD59-A6C34878D82A}">
                        <a16:rowId xmlns:a16="http://schemas.microsoft.com/office/drawing/2014/main" val="3511339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i="1" smtClean="0">
                                        <a:latin typeface="Cambria Math" panose="02040503050406030204" pitchFamily="18" charset="0"/>
                                        <a:ea typeface="Cambria Math" panose="02040503050406030204" pitchFamily="18" charset="0"/>
                                      </a:rPr>
                                      <m:t>⊙</m:t>
                                    </m:r>
                                  </m:sub>
                                </m:sSub>
                                <m:r>
                                  <a:rPr lang="en-US" sz="2500" b="0" i="1" smtClean="0">
                                    <a:latin typeface="Cambria Math" panose="02040503050406030204" pitchFamily="18" charset="0"/>
                                  </a:rPr>
                                  <m:t>=1.9891</m:t>
                                </m:r>
                                <m:r>
                                  <a:rPr lang="en-US" sz="2500" b="0" i="1"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30</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kg</m:t>
                                </m:r>
                              </m:oMath>
                            </m:oMathPara>
                          </a14:m>
                          <a:endParaRPr lang="en-US" sz="2500" dirty="0"/>
                        </a:p>
                      </a:txBody>
                      <a:tcPr anchor="ctr"/>
                    </a:tc>
                    <a:tc>
                      <a:txBody>
                        <a:bodyPr/>
                        <a:lstStyle/>
                        <a:p>
                          <a:pPr algn="ctr"/>
                          <a:r>
                            <a:rPr lang="en-US" sz="2500" dirty="0"/>
                            <a:t>Solar mass</a:t>
                          </a:r>
                        </a:p>
                      </a:txBody>
                      <a:tcPr anchor="ctr"/>
                    </a:tc>
                    <a:extLst>
                      <a:ext uri="{0D108BD9-81ED-4DB2-BD59-A6C34878D82A}">
                        <a16:rowId xmlns:a16="http://schemas.microsoft.com/office/drawing/2014/main" val="14042017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a:rPr lang="en-US" sz="2500" b="0" i="1" smtClean="0">
                                        <a:latin typeface="Cambria Math" panose="02040503050406030204" pitchFamily="18" charset="0"/>
                                      </a:rPr>
                                      <m:t>𝐿</m:t>
                                    </m:r>
                                  </m:e>
                                  <m:sub>
                                    <m:r>
                                      <a:rPr lang="en-US" sz="2500" i="1" smtClean="0">
                                        <a:latin typeface="Cambria Math" panose="02040503050406030204" pitchFamily="18" charset="0"/>
                                        <a:ea typeface="Cambria Math" panose="02040503050406030204" pitchFamily="18" charset="0"/>
                                      </a:rPr>
                                      <m:t>⊙</m:t>
                                    </m:r>
                                  </m:sub>
                                </m:sSub>
                                <m:r>
                                  <a:rPr lang="en-US" sz="2500" b="0" i="1" smtClean="0">
                                    <a:latin typeface="Cambria Math" panose="02040503050406030204" pitchFamily="18" charset="0"/>
                                  </a:rPr>
                                  <m:t>=3.84</m:t>
                                </m:r>
                                <m:r>
                                  <a:rPr lang="en-US" sz="2500" b="0" i="1"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26</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W</m:t>
                                </m:r>
                              </m:oMath>
                            </m:oMathPara>
                          </a14:m>
                          <a:endParaRPr lang="en-US" sz="2500" dirty="0"/>
                        </a:p>
                      </a:txBody>
                      <a:tcPr anchor="ctr"/>
                    </a:tc>
                    <a:tc>
                      <a:txBody>
                        <a:bodyPr/>
                        <a:lstStyle/>
                        <a:p>
                          <a:pPr algn="ctr"/>
                          <a:r>
                            <a:rPr lang="en-US" sz="2500" dirty="0"/>
                            <a:t>Solar luminosity</a:t>
                          </a:r>
                        </a:p>
                      </a:txBody>
                      <a:tcPr anchor="ctr"/>
                    </a:tc>
                    <a:extLst>
                      <a:ext uri="{0D108BD9-81ED-4DB2-BD59-A6C34878D82A}">
                        <a16:rowId xmlns:a16="http://schemas.microsoft.com/office/drawing/2014/main" val="11948788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a:rPr lang="en-US" sz="2500" b="0" i="1" smtClean="0">
                                        <a:latin typeface="Cambria Math" panose="02040503050406030204" pitchFamily="18" charset="0"/>
                                      </a:rPr>
                                      <m:t>𝑅</m:t>
                                    </m:r>
                                  </m:e>
                                  <m:sub>
                                    <m:r>
                                      <a:rPr lang="en-US" sz="2500" i="1" smtClean="0">
                                        <a:latin typeface="Cambria Math" panose="02040503050406030204" pitchFamily="18" charset="0"/>
                                        <a:ea typeface="Cambria Math" panose="02040503050406030204" pitchFamily="18" charset="0"/>
                                      </a:rPr>
                                      <m:t>⊙</m:t>
                                    </m:r>
                                  </m:sub>
                                </m:sSub>
                                <m:r>
                                  <a:rPr lang="en-US" sz="2500" b="0" i="1" smtClean="0">
                                    <a:latin typeface="Cambria Math" panose="02040503050406030204" pitchFamily="18" charset="0"/>
                                  </a:rPr>
                                  <m:t>=6.95508</m:t>
                                </m:r>
                                <m:r>
                                  <a:rPr lang="en-US" sz="2500" b="0" i="1"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8</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m</m:t>
                                </m:r>
                              </m:oMath>
                            </m:oMathPara>
                          </a14:m>
                          <a:endParaRPr lang="en-US" sz="2500" dirty="0"/>
                        </a:p>
                      </a:txBody>
                      <a:tcPr anchor="ctr"/>
                    </a:tc>
                    <a:tc>
                      <a:txBody>
                        <a:bodyPr/>
                        <a:lstStyle/>
                        <a:p>
                          <a:pPr algn="ctr"/>
                          <a:r>
                            <a:rPr lang="en-US" sz="2500" dirty="0"/>
                            <a:t>Solar radius</a:t>
                          </a:r>
                        </a:p>
                      </a:txBody>
                      <a:tcPr anchor="ctr"/>
                    </a:tc>
                    <a:extLst>
                      <a:ext uri="{0D108BD9-81ED-4DB2-BD59-A6C34878D82A}">
                        <a16:rowId xmlns:a16="http://schemas.microsoft.com/office/drawing/2014/main" val="2904366071"/>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𝑐</m:t>
                                </m:r>
                                <m:r>
                                  <a:rPr lang="en-US" sz="2500" b="0" i="1" smtClean="0">
                                    <a:latin typeface="Cambria Math" panose="02040503050406030204" pitchFamily="18" charset="0"/>
                                  </a:rPr>
                                  <m:t>=2.99792458⋅</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8</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m</m:t>
                                </m:r>
                                <m:r>
                                  <m:rPr>
                                    <m:nor/>
                                  </m:rPr>
                                  <a:rPr lang="en-US" sz="2500" b="0" i="0" smtClean="0">
                                    <a:latin typeface="Cambria Math" panose="02040503050406030204" pitchFamily="18" charset="0"/>
                                    <a:ea typeface="Cambria Math" panose="02040503050406030204" pitchFamily="18" charset="0"/>
                                  </a:rPr>
                                  <m:t>/</m:t>
                                </m:r>
                                <m:r>
                                  <m:rPr>
                                    <m:nor/>
                                  </m:rPr>
                                  <a:rPr lang="en-US" sz="2500" b="0" i="0" smtClean="0">
                                    <a:latin typeface="Cambria Math" panose="02040503050406030204" pitchFamily="18" charset="0"/>
                                    <a:ea typeface="Cambria Math" panose="02040503050406030204" pitchFamily="18" charset="0"/>
                                  </a:rPr>
                                  <m:t>s</m:t>
                                </m:r>
                              </m:oMath>
                            </m:oMathPara>
                          </a14:m>
                          <a:endParaRPr lang="en-US" sz="2500" dirty="0"/>
                        </a:p>
                      </a:txBody>
                      <a:tcPr anchor="ctr"/>
                    </a:tc>
                    <a:tc>
                      <a:txBody>
                        <a:bodyPr/>
                        <a:lstStyle/>
                        <a:p>
                          <a:pPr algn="ctr"/>
                          <a:r>
                            <a:rPr lang="en-US" sz="2500" dirty="0"/>
                            <a:t>Speed of light</a:t>
                          </a:r>
                        </a:p>
                      </a:txBody>
                      <a:tcPr anchor="ctr"/>
                    </a:tc>
                    <a:extLst>
                      <a:ext uri="{0D108BD9-81ED-4DB2-BD59-A6C34878D82A}">
                        <a16:rowId xmlns:a16="http://schemas.microsoft.com/office/drawing/2014/main" val="11441551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a:rPr lang="en-US" sz="2500" b="0" i="1" smtClean="0">
                                        <a:latin typeface="Cambria Math" panose="02040503050406030204" pitchFamily="18" charset="0"/>
                                      </a:rPr>
                                      <m:t>𝑚</m:t>
                                    </m:r>
                                  </m:e>
                                  <m:sub>
                                    <m:r>
                                      <a:rPr lang="en-US" sz="2500" b="0" i="1" smtClean="0">
                                        <a:latin typeface="Cambria Math" panose="02040503050406030204" pitchFamily="18" charset="0"/>
                                      </a:rPr>
                                      <m:t>𝑢</m:t>
                                    </m:r>
                                  </m:sub>
                                </m:sSub>
                                <m:r>
                                  <a:rPr lang="en-US" sz="2500" b="0" i="1" smtClean="0">
                                    <a:latin typeface="Cambria Math" panose="02040503050406030204" pitchFamily="18" charset="0"/>
                                  </a:rPr>
                                  <m:t>=1.660538782</m:t>
                                </m:r>
                                <m:r>
                                  <a:rPr lang="en-US" sz="2500" b="0" i="1"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−27</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kg</m:t>
                                </m:r>
                              </m:oMath>
                            </m:oMathPara>
                          </a14:m>
                          <a:endParaRPr lang="en-US" sz="2500" dirty="0"/>
                        </a:p>
                      </a:txBody>
                      <a:tcPr anchor="ctr"/>
                    </a:tc>
                    <a:tc>
                      <a:txBody>
                        <a:bodyPr/>
                        <a:lstStyle/>
                        <a:p>
                          <a:pPr algn="ctr"/>
                          <a:r>
                            <a:rPr lang="en-US" sz="2500" dirty="0"/>
                            <a:t>Nucleon mass</a:t>
                          </a:r>
                        </a:p>
                      </a:txBody>
                      <a:tcPr anchor="ctr"/>
                    </a:tc>
                    <a:extLst>
                      <a:ext uri="{0D108BD9-81ED-4DB2-BD59-A6C34878D82A}">
                        <a16:rowId xmlns:a16="http://schemas.microsoft.com/office/drawing/2014/main" val="307049270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a:rPr lang="en-US" sz="2500" b="0" i="1" smtClean="0">
                                        <a:latin typeface="Cambria Math" panose="02040503050406030204" pitchFamily="18" charset="0"/>
                                      </a:rPr>
                                      <m:t>𝑘</m:t>
                                    </m:r>
                                  </m:e>
                                  <m:sub>
                                    <m:r>
                                      <a:rPr lang="en-US" sz="2500" b="0" i="1" smtClean="0">
                                        <a:latin typeface="Cambria Math" panose="02040503050406030204" pitchFamily="18" charset="0"/>
                                      </a:rPr>
                                      <m:t>𝐵</m:t>
                                    </m:r>
                                  </m:sub>
                                </m:sSub>
                                <m:r>
                                  <a:rPr lang="en-US" sz="2500" b="0" i="1" smtClean="0">
                                    <a:latin typeface="Cambria Math" panose="02040503050406030204" pitchFamily="18" charset="0"/>
                                  </a:rPr>
                                  <m:t>=1.3806504</m:t>
                                </m:r>
                                <m:r>
                                  <a:rPr lang="en-US" sz="2500" b="0" i="1" smtClean="0">
                                    <a:latin typeface="Cambria Math" panose="02040503050406030204" pitchFamily="18" charset="0"/>
                                    <a:ea typeface="Cambria Math" panose="02040503050406030204" pitchFamily="18" charset="0"/>
                                  </a:rPr>
                                  <m:t>⋅</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10</m:t>
                                    </m:r>
                                  </m:e>
                                  <m:sup>
                                    <m:r>
                                      <a:rPr lang="en-US" sz="2500" b="0" i="1" smtClean="0">
                                        <a:latin typeface="Cambria Math" panose="02040503050406030204" pitchFamily="18" charset="0"/>
                                        <a:ea typeface="Cambria Math" panose="02040503050406030204" pitchFamily="18" charset="0"/>
                                      </a:rPr>
                                      <m:t>−23</m:t>
                                    </m:r>
                                  </m:sup>
                                </m:sSup>
                                <m:r>
                                  <m:rPr>
                                    <m:nor/>
                                  </m:rPr>
                                  <a:rPr lang="en-US" sz="2500" b="0" i="0" smtClean="0">
                                    <a:latin typeface="Cambria Math" panose="02040503050406030204" pitchFamily="18" charset="0"/>
                                    <a:ea typeface="Cambria Math" panose="02040503050406030204" pitchFamily="18" charset="0"/>
                                  </a:rPr>
                                  <m:t> </m:t>
                                </m:r>
                                <m:r>
                                  <m:rPr>
                                    <m:nor/>
                                  </m:rPr>
                                  <a:rPr lang="en-US" sz="2500" b="0" i="0" smtClean="0">
                                    <a:latin typeface="Cambria Math" panose="02040503050406030204" pitchFamily="18" charset="0"/>
                                    <a:ea typeface="Cambria Math" panose="02040503050406030204" pitchFamily="18" charset="0"/>
                                  </a:rPr>
                                  <m:t>J</m:t>
                                </m:r>
                                <m:r>
                                  <m:rPr>
                                    <m:nor/>
                                  </m:rPr>
                                  <a:rPr lang="en-US" sz="2500" b="0" i="0" smtClean="0">
                                    <a:latin typeface="Cambria Math" panose="02040503050406030204" pitchFamily="18" charset="0"/>
                                    <a:ea typeface="Cambria Math" panose="02040503050406030204" pitchFamily="18" charset="0"/>
                                  </a:rPr>
                                  <m:t>/</m:t>
                                </m:r>
                                <m:r>
                                  <m:rPr>
                                    <m:nor/>
                                  </m:rPr>
                                  <a:rPr lang="en-US" sz="2500" b="0" i="0" smtClean="0">
                                    <a:latin typeface="Cambria Math" panose="02040503050406030204" pitchFamily="18" charset="0"/>
                                    <a:ea typeface="Cambria Math" panose="02040503050406030204" pitchFamily="18" charset="0"/>
                                  </a:rPr>
                                  <m:t>K</m:t>
                                </m:r>
                              </m:oMath>
                            </m:oMathPara>
                          </a14:m>
                          <a:endParaRPr lang="en-US" sz="2500" dirty="0"/>
                        </a:p>
                      </a:txBody>
                      <a:tcPr anchor="ctr"/>
                    </a:tc>
                    <a:tc>
                      <a:txBody>
                        <a:bodyPr/>
                        <a:lstStyle/>
                        <a:p>
                          <a:pPr algn="ctr"/>
                          <a:r>
                            <a:rPr lang="en-US" sz="2500" dirty="0"/>
                            <a:t>Boltzmann constant</a:t>
                          </a:r>
                        </a:p>
                      </a:txBody>
                      <a:tcPr anchor="ctr"/>
                    </a:tc>
                    <a:extLst>
                      <a:ext uri="{0D108BD9-81ED-4DB2-BD59-A6C34878D82A}">
                        <a16:rowId xmlns:a16="http://schemas.microsoft.com/office/drawing/2014/main" val="3191077162"/>
                      </a:ext>
                    </a:extLst>
                  </a:tr>
                </a:tbl>
              </a:graphicData>
            </a:graphic>
          </p:graphicFrame>
        </mc:Choice>
        <mc:Fallback>
          <p:graphicFrame>
            <p:nvGraphicFramePr>
              <p:cNvPr id="2" name="Table 2">
                <a:extLst>
                  <a:ext uri="{FF2B5EF4-FFF2-40B4-BE49-F238E27FC236}">
                    <a16:creationId xmlns:a16="http://schemas.microsoft.com/office/drawing/2014/main" id="{67D27B35-9883-BF69-B0E8-058FB0BE648A}"/>
                  </a:ext>
                </a:extLst>
              </p:cNvPr>
              <p:cNvGraphicFramePr>
                <a:graphicFrameLocks noGrp="1"/>
              </p:cNvGraphicFramePr>
              <p:nvPr>
                <p:extLst>
                  <p:ext uri="{D42A27DB-BD31-4B8C-83A1-F6EECF244321}">
                    <p14:modId xmlns:p14="http://schemas.microsoft.com/office/powerpoint/2010/main" val="2521278609"/>
                  </p:ext>
                </p:extLst>
              </p:nvPr>
            </p:nvGraphicFramePr>
            <p:xfrm>
              <a:off x="11452221" y="13907679"/>
              <a:ext cx="10061578" cy="5632514"/>
            </p:xfrm>
            <a:graphic>
              <a:graphicData uri="http://schemas.openxmlformats.org/drawingml/2006/table">
                <a:tbl>
                  <a:tblPr firstRow="1" bandRow="1">
                    <a:tableStyleId>{073A0DAA-6AF3-43AB-8588-CEC1D06C72B9}</a:tableStyleId>
                  </a:tblPr>
                  <a:tblGrid>
                    <a:gridCol w="5030789">
                      <a:extLst>
                        <a:ext uri="{9D8B030D-6E8A-4147-A177-3AD203B41FA5}">
                          <a16:colId xmlns:a16="http://schemas.microsoft.com/office/drawing/2014/main" val="1611125645"/>
                        </a:ext>
                      </a:extLst>
                    </a:gridCol>
                    <a:gridCol w="5030789">
                      <a:extLst>
                        <a:ext uri="{9D8B030D-6E8A-4147-A177-3AD203B41FA5}">
                          <a16:colId xmlns:a16="http://schemas.microsoft.com/office/drawing/2014/main" val="1952862933"/>
                        </a:ext>
                      </a:extLst>
                    </a:gridCol>
                  </a:tblGrid>
                  <a:tr h="472440">
                    <a:tc>
                      <a:txBody>
                        <a:bodyPr/>
                        <a:lstStyle/>
                        <a:p>
                          <a:pPr algn="ctr"/>
                          <a:r>
                            <a:rPr lang="en-US" sz="2500" dirty="0"/>
                            <a:t>Constant</a:t>
                          </a:r>
                        </a:p>
                      </a:txBody>
                      <a:tcPr anchor="ctr"/>
                    </a:tc>
                    <a:tc>
                      <a:txBody>
                        <a:bodyPr/>
                        <a:lstStyle/>
                        <a:p>
                          <a:pPr algn="ctr"/>
                          <a:r>
                            <a:rPr lang="en-US" sz="2500" dirty="0"/>
                            <a:t>Meaning</a:t>
                          </a:r>
                        </a:p>
                      </a:txBody>
                      <a:tcPr anchor="ctr"/>
                    </a:tc>
                    <a:extLst>
                      <a:ext uri="{0D108BD9-81ED-4DB2-BD59-A6C34878D82A}">
                        <a16:rowId xmlns:a16="http://schemas.microsoft.com/office/drawing/2014/main" val="515202369"/>
                      </a:ext>
                    </a:extLst>
                  </a:tr>
                  <a:tr h="472440">
                    <a:tc>
                      <a:txBody>
                        <a:bodyPr/>
                        <a:lstStyle/>
                        <a:p>
                          <a:endParaRPr lang="en-US"/>
                        </a:p>
                      </a:txBody>
                      <a:tcPr anchor="ctr">
                        <a:blipFill>
                          <a:blip r:embed="rId9"/>
                          <a:stretch>
                            <a:fillRect l="-121" t="-110390" r="-100484" b="-1031169"/>
                          </a:stretch>
                        </a:blipFill>
                      </a:tcPr>
                    </a:tc>
                    <a:tc>
                      <a:txBody>
                        <a:bodyPr/>
                        <a:lstStyle/>
                        <a:p>
                          <a:pPr algn="ctr"/>
                          <a:r>
                            <a:rPr lang="en-US" sz="2500" dirty="0"/>
                            <a:t>Gravitational constant</a:t>
                          </a:r>
                        </a:p>
                      </a:txBody>
                      <a:tcPr anchor="ctr"/>
                    </a:tc>
                    <a:extLst>
                      <a:ext uri="{0D108BD9-81ED-4DB2-BD59-A6C34878D82A}">
                        <a16:rowId xmlns:a16="http://schemas.microsoft.com/office/drawing/2014/main" val="308169241"/>
                      </a:ext>
                    </a:extLst>
                  </a:tr>
                  <a:tr h="472440">
                    <a:tc>
                      <a:txBody>
                        <a:bodyPr/>
                        <a:lstStyle/>
                        <a:p>
                          <a:endParaRPr lang="en-US"/>
                        </a:p>
                      </a:txBody>
                      <a:tcPr anchor="ctr">
                        <a:blipFill>
                          <a:blip r:embed="rId9"/>
                          <a:stretch>
                            <a:fillRect l="-121" t="-207692" r="-100484" b="-917949"/>
                          </a:stretch>
                        </a:blipFill>
                      </a:tcPr>
                    </a:tc>
                    <a:tc>
                      <a:txBody>
                        <a:bodyPr/>
                        <a:lstStyle/>
                        <a:p>
                          <a:pPr algn="ctr"/>
                          <a:r>
                            <a:rPr lang="en-US" sz="2500" dirty="0"/>
                            <a:t>Stefan-Boltzmann constant</a:t>
                          </a:r>
                        </a:p>
                      </a:txBody>
                      <a:tcPr anchor="ctr"/>
                    </a:tc>
                    <a:extLst>
                      <a:ext uri="{0D108BD9-81ED-4DB2-BD59-A6C34878D82A}">
                        <a16:rowId xmlns:a16="http://schemas.microsoft.com/office/drawing/2014/main" val="1484310000"/>
                      </a:ext>
                    </a:extLst>
                  </a:tr>
                  <a:tr h="1307783">
                    <a:tc>
                      <a:txBody>
                        <a:bodyPr/>
                        <a:lstStyle/>
                        <a:p>
                          <a:endParaRPr lang="en-US"/>
                        </a:p>
                      </a:txBody>
                      <a:tcPr anchor="ctr">
                        <a:blipFill>
                          <a:blip r:embed="rId9"/>
                          <a:stretch>
                            <a:fillRect l="-121" t="-111628" r="-100484" b="-233023"/>
                          </a:stretch>
                        </a:blipFill>
                      </a:tcPr>
                    </a:tc>
                    <a:tc>
                      <a:txBody>
                        <a:bodyPr/>
                        <a:lstStyle/>
                        <a:p>
                          <a:pPr algn="ctr"/>
                          <a:r>
                            <a:rPr lang="en-US" sz="2500" dirty="0"/>
                            <a:t>Adiabatic index</a:t>
                          </a:r>
                        </a:p>
                      </a:txBody>
                      <a:tcPr anchor="ctr"/>
                    </a:tc>
                    <a:extLst>
                      <a:ext uri="{0D108BD9-81ED-4DB2-BD59-A6C34878D82A}">
                        <a16:rowId xmlns:a16="http://schemas.microsoft.com/office/drawing/2014/main" val="35113399"/>
                      </a:ext>
                    </a:extLst>
                  </a:tr>
                  <a:tr h="496697">
                    <a:tc>
                      <a:txBody>
                        <a:bodyPr/>
                        <a:lstStyle/>
                        <a:p>
                          <a:endParaRPr lang="en-US"/>
                        </a:p>
                      </a:txBody>
                      <a:tcPr anchor="ctr">
                        <a:blipFill>
                          <a:blip r:embed="rId9"/>
                          <a:stretch>
                            <a:fillRect l="-121" t="-561728" r="-100484" b="-518519"/>
                          </a:stretch>
                        </a:blipFill>
                      </a:tcPr>
                    </a:tc>
                    <a:tc>
                      <a:txBody>
                        <a:bodyPr/>
                        <a:lstStyle/>
                        <a:p>
                          <a:pPr algn="ctr"/>
                          <a:r>
                            <a:rPr lang="en-US" sz="2500" dirty="0"/>
                            <a:t>Solar mass</a:t>
                          </a:r>
                        </a:p>
                      </a:txBody>
                      <a:tcPr anchor="ctr"/>
                    </a:tc>
                    <a:extLst>
                      <a:ext uri="{0D108BD9-81ED-4DB2-BD59-A6C34878D82A}">
                        <a16:rowId xmlns:a16="http://schemas.microsoft.com/office/drawing/2014/main" val="140420178"/>
                      </a:ext>
                    </a:extLst>
                  </a:tr>
                  <a:tr h="496697">
                    <a:tc>
                      <a:txBody>
                        <a:bodyPr/>
                        <a:lstStyle/>
                        <a:p>
                          <a:endParaRPr lang="en-US"/>
                        </a:p>
                      </a:txBody>
                      <a:tcPr anchor="ctr">
                        <a:blipFill>
                          <a:blip r:embed="rId9"/>
                          <a:stretch>
                            <a:fillRect l="-121" t="-653659" r="-100484" b="-412195"/>
                          </a:stretch>
                        </a:blipFill>
                      </a:tcPr>
                    </a:tc>
                    <a:tc>
                      <a:txBody>
                        <a:bodyPr/>
                        <a:lstStyle/>
                        <a:p>
                          <a:pPr algn="ctr"/>
                          <a:r>
                            <a:rPr lang="en-US" sz="2500" dirty="0"/>
                            <a:t>Solar luminosity</a:t>
                          </a:r>
                        </a:p>
                      </a:txBody>
                      <a:tcPr anchor="ctr"/>
                    </a:tc>
                    <a:extLst>
                      <a:ext uri="{0D108BD9-81ED-4DB2-BD59-A6C34878D82A}">
                        <a16:rowId xmlns:a16="http://schemas.microsoft.com/office/drawing/2014/main" val="119487882"/>
                      </a:ext>
                    </a:extLst>
                  </a:tr>
                  <a:tr h="496697">
                    <a:tc>
                      <a:txBody>
                        <a:bodyPr/>
                        <a:lstStyle/>
                        <a:p>
                          <a:endParaRPr lang="en-US"/>
                        </a:p>
                      </a:txBody>
                      <a:tcPr anchor="ctr">
                        <a:blipFill>
                          <a:blip r:embed="rId9"/>
                          <a:stretch>
                            <a:fillRect l="-121" t="-762963" r="-100484" b="-317284"/>
                          </a:stretch>
                        </a:blipFill>
                      </a:tcPr>
                    </a:tc>
                    <a:tc>
                      <a:txBody>
                        <a:bodyPr/>
                        <a:lstStyle/>
                        <a:p>
                          <a:pPr algn="ctr"/>
                          <a:r>
                            <a:rPr lang="en-US" sz="2500" dirty="0"/>
                            <a:t>Solar radius</a:t>
                          </a:r>
                        </a:p>
                      </a:txBody>
                      <a:tcPr anchor="ctr"/>
                    </a:tc>
                    <a:extLst>
                      <a:ext uri="{0D108BD9-81ED-4DB2-BD59-A6C34878D82A}">
                        <a16:rowId xmlns:a16="http://schemas.microsoft.com/office/drawing/2014/main" val="2904366071"/>
                      </a:ext>
                    </a:extLst>
                  </a:tr>
                  <a:tr h="472440">
                    <a:tc>
                      <a:txBody>
                        <a:bodyPr/>
                        <a:lstStyle/>
                        <a:p>
                          <a:endParaRPr lang="en-US"/>
                        </a:p>
                      </a:txBody>
                      <a:tcPr anchor="ctr">
                        <a:blipFill>
                          <a:blip r:embed="rId9"/>
                          <a:stretch>
                            <a:fillRect l="-121" t="-896154" r="-100484" b="-229487"/>
                          </a:stretch>
                        </a:blipFill>
                      </a:tcPr>
                    </a:tc>
                    <a:tc>
                      <a:txBody>
                        <a:bodyPr/>
                        <a:lstStyle/>
                        <a:p>
                          <a:pPr algn="ctr"/>
                          <a:r>
                            <a:rPr lang="en-US" sz="2500" dirty="0"/>
                            <a:t>Speed of light</a:t>
                          </a:r>
                        </a:p>
                      </a:txBody>
                      <a:tcPr anchor="ctr"/>
                    </a:tc>
                    <a:extLst>
                      <a:ext uri="{0D108BD9-81ED-4DB2-BD59-A6C34878D82A}">
                        <a16:rowId xmlns:a16="http://schemas.microsoft.com/office/drawing/2014/main" val="1144155100"/>
                      </a:ext>
                    </a:extLst>
                  </a:tr>
                  <a:tr h="472440">
                    <a:tc>
                      <a:txBody>
                        <a:bodyPr/>
                        <a:lstStyle/>
                        <a:p>
                          <a:endParaRPr lang="en-US"/>
                        </a:p>
                      </a:txBody>
                      <a:tcPr anchor="ctr">
                        <a:blipFill>
                          <a:blip r:embed="rId9"/>
                          <a:stretch>
                            <a:fillRect l="-121" t="-1009091" r="-100484" b="-132468"/>
                          </a:stretch>
                        </a:blipFill>
                      </a:tcPr>
                    </a:tc>
                    <a:tc>
                      <a:txBody>
                        <a:bodyPr/>
                        <a:lstStyle/>
                        <a:p>
                          <a:pPr algn="ctr"/>
                          <a:r>
                            <a:rPr lang="en-US" sz="2500" dirty="0"/>
                            <a:t>Nucleon mass</a:t>
                          </a:r>
                        </a:p>
                      </a:txBody>
                      <a:tcPr anchor="ctr"/>
                    </a:tc>
                    <a:extLst>
                      <a:ext uri="{0D108BD9-81ED-4DB2-BD59-A6C34878D82A}">
                        <a16:rowId xmlns:a16="http://schemas.microsoft.com/office/drawing/2014/main" val="3070492703"/>
                      </a:ext>
                    </a:extLst>
                  </a:tr>
                  <a:tr h="472440">
                    <a:tc>
                      <a:txBody>
                        <a:bodyPr/>
                        <a:lstStyle/>
                        <a:p>
                          <a:endParaRPr lang="en-US"/>
                        </a:p>
                      </a:txBody>
                      <a:tcPr anchor="ctr">
                        <a:blipFill>
                          <a:blip r:embed="rId9"/>
                          <a:stretch>
                            <a:fillRect l="-121" t="-1094872" r="-100484" b="-30769"/>
                          </a:stretch>
                        </a:blipFill>
                      </a:tcPr>
                    </a:tc>
                    <a:tc>
                      <a:txBody>
                        <a:bodyPr/>
                        <a:lstStyle/>
                        <a:p>
                          <a:pPr algn="ctr"/>
                          <a:r>
                            <a:rPr lang="en-US" sz="2500" dirty="0"/>
                            <a:t>Boltzmann constant</a:t>
                          </a:r>
                        </a:p>
                      </a:txBody>
                      <a:tcPr anchor="ctr"/>
                    </a:tc>
                    <a:extLst>
                      <a:ext uri="{0D108BD9-81ED-4DB2-BD59-A6C34878D82A}">
                        <a16:rowId xmlns:a16="http://schemas.microsoft.com/office/drawing/2014/main" val="319107716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 name="Table 3">
                <a:extLst>
                  <a:ext uri="{FF2B5EF4-FFF2-40B4-BE49-F238E27FC236}">
                    <a16:creationId xmlns:a16="http://schemas.microsoft.com/office/drawing/2014/main" id="{AB73EA0C-74B2-2D64-154D-B304D3E5FA00}"/>
                  </a:ext>
                </a:extLst>
              </p:cNvPr>
              <p:cNvGraphicFramePr>
                <a:graphicFrameLocks noGrp="1"/>
              </p:cNvGraphicFramePr>
              <p:nvPr>
                <p:extLst>
                  <p:ext uri="{D42A27DB-BD31-4B8C-83A1-F6EECF244321}">
                    <p14:modId xmlns:p14="http://schemas.microsoft.com/office/powerpoint/2010/main" val="1017086815"/>
                  </p:ext>
                </p:extLst>
              </p:nvPr>
            </p:nvGraphicFramePr>
            <p:xfrm>
              <a:off x="477826" y="25049777"/>
              <a:ext cx="10048876" cy="5941632"/>
            </p:xfrm>
            <a:graphic>
              <a:graphicData uri="http://schemas.openxmlformats.org/drawingml/2006/table">
                <a:tbl>
                  <a:tblPr firstRow="1" bandRow="1">
                    <a:tableStyleId>{073A0DAA-6AF3-43AB-8588-CEC1D06C72B9}</a:tableStyleId>
                  </a:tblPr>
                  <a:tblGrid>
                    <a:gridCol w="5024438">
                      <a:extLst>
                        <a:ext uri="{9D8B030D-6E8A-4147-A177-3AD203B41FA5}">
                          <a16:colId xmlns:a16="http://schemas.microsoft.com/office/drawing/2014/main" val="2298904274"/>
                        </a:ext>
                      </a:extLst>
                    </a:gridCol>
                    <a:gridCol w="5024438">
                      <a:extLst>
                        <a:ext uri="{9D8B030D-6E8A-4147-A177-3AD203B41FA5}">
                          <a16:colId xmlns:a16="http://schemas.microsoft.com/office/drawing/2014/main" val="4285990716"/>
                        </a:ext>
                      </a:extLst>
                    </a:gridCol>
                  </a:tblGrid>
                  <a:tr h="370840">
                    <a:tc>
                      <a:txBody>
                        <a:bodyPr/>
                        <a:lstStyle/>
                        <a:p>
                          <a:pPr algn="ctr"/>
                          <a:r>
                            <a:rPr lang="en-US" sz="2500" dirty="0"/>
                            <a:t>Outer</a:t>
                          </a:r>
                        </a:p>
                      </a:txBody>
                      <a:tcPr anchor="ctr"/>
                    </a:tc>
                    <a:tc>
                      <a:txBody>
                        <a:bodyPr/>
                        <a:lstStyle/>
                        <a:p>
                          <a:pPr algn="ctr"/>
                          <a:r>
                            <a:rPr lang="en-US" sz="2500" dirty="0"/>
                            <a:t>Inner</a:t>
                          </a:r>
                        </a:p>
                      </a:txBody>
                      <a:tcPr anchor="ctr"/>
                    </a:tc>
                    <a:extLst>
                      <a:ext uri="{0D108BD9-81ED-4DB2-BD59-A6C34878D82A}">
                        <a16:rowId xmlns:a16="http://schemas.microsoft.com/office/drawing/2014/main" val="225733994"/>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𝑚</m:t>
                                </m:r>
                                <m:r>
                                  <a:rPr lang="en-US" sz="2500" b="0" i="1" smtClean="0">
                                    <a:latin typeface="Cambria Math" panose="02040503050406030204" pitchFamily="18" charset="0"/>
                                  </a:rPr>
                                  <m:t>=</m:t>
                                </m:r>
                                <m:r>
                                  <a:rPr lang="en-US" sz="2500" b="0" i="1" smtClean="0">
                                    <a:latin typeface="Cambria Math" panose="02040503050406030204" pitchFamily="18" charset="0"/>
                                  </a:rPr>
                                  <m:t>𝑀</m:t>
                                </m:r>
                              </m:oMath>
                            </m:oMathPara>
                          </a14:m>
                          <a:endParaRPr lang="en-US" sz="2500" dirty="0"/>
                        </a:p>
                      </a:txBody>
                      <a:tcPr anchor="ctr"/>
                    </a:tc>
                    <a:tc>
                      <a:txBody>
                        <a:bodyPr/>
                        <a:lstStyle/>
                        <a:p>
                          <a:pPr algn="ctr"/>
                          <a14:m>
                            <m:oMathPara xmlns:m="http://schemas.openxmlformats.org/officeDocument/2006/math">
                              <m:oMathParaPr>
                                <m:jc m:val="centerGroup"/>
                              </m:oMathParaPr>
                              <m:oMath xmlns:m="http://schemas.openxmlformats.org/officeDocument/2006/math">
                                <m:func>
                                  <m:funcPr>
                                    <m:ctrlPr>
                                      <a:rPr lang="en-US" sz="2500" b="0" i="1" smtClean="0">
                                        <a:latin typeface="Cambria Math" panose="02040503050406030204" pitchFamily="18" charset="0"/>
                                      </a:rPr>
                                    </m:ctrlPr>
                                  </m:funcPr>
                                  <m:fName>
                                    <m:limLow>
                                      <m:limLowPr>
                                        <m:ctrlPr>
                                          <a:rPr lang="en-US" sz="2500" b="0" i="1" smtClean="0">
                                            <a:latin typeface="Cambria Math" panose="02040503050406030204" pitchFamily="18" charset="0"/>
                                          </a:rPr>
                                        </m:ctrlPr>
                                      </m:limLowPr>
                                      <m:e>
                                        <m:r>
                                          <m:rPr>
                                            <m:sty m:val="p"/>
                                          </m:rPr>
                                          <a:rPr lang="en-US" sz="2500" b="0" i="0" smtClean="0">
                                            <a:latin typeface="Cambria Math" panose="02040503050406030204" pitchFamily="18" charset="0"/>
                                          </a:rPr>
                                          <m:t>lim</m:t>
                                        </m:r>
                                      </m:e>
                                      <m:lim>
                                        <m:r>
                                          <a:rPr lang="en-US" sz="2500" b="0" i="1" smtClean="0">
                                            <a:latin typeface="Cambria Math" panose="02040503050406030204" pitchFamily="18" charset="0"/>
                                          </a:rPr>
                                          <m:t>𝑚</m:t>
                                        </m:r>
                                        <m:r>
                                          <a:rPr lang="en-US" sz="2500" b="0" i="1" smtClean="0">
                                            <a:latin typeface="Cambria Math" panose="02040503050406030204" pitchFamily="18" charset="0"/>
                                            <a:ea typeface="Cambria Math" panose="02040503050406030204" pitchFamily="18" charset="0"/>
                                          </a:rPr>
                                          <m:t>→0</m:t>
                                        </m:r>
                                      </m:lim>
                                    </m:limLow>
                                  </m:fName>
                                  <m:e>
                                    <m:r>
                                      <a:rPr lang="en-US" sz="2500" b="0" i="1" smtClean="0">
                                        <a:latin typeface="Cambria Math" panose="02040503050406030204" pitchFamily="18" charset="0"/>
                                      </a:rPr>
                                      <m:t>𝑚</m:t>
                                    </m:r>
                                  </m:e>
                                </m:func>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r>
                                  <a:rPr lang="en-US" sz="2500" b="0" i="1" smtClean="0">
                                    <a:latin typeface="Cambria Math" panose="02040503050406030204" pitchFamily="18" charset="0"/>
                                    <a:ea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𝑀</m:t>
                                </m:r>
                              </m:oMath>
                            </m:oMathPara>
                          </a14:m>
                          <a:endParaRPr lang="en-US" sz="2500" dirty="0"/>
                        </a:p>
                      </a:txBody>
                      <a:tcPr anchor="ctr"/>
                    </a:tc>
                    <a:extLst>
                      <a:ext uri="{0D108BD9-81ED-4DB2-BD59-A6C34878D82A}">
                        <a16:rowId xmlns:a16="http://schemas.microsoft.com/office/drawing/2014/main" val="2325124141"/>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𝐿</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r>
                                  <a:rPr lang="en-US" sz="2500" b="0" i="1" smtClean="0">
                                    <a:latin typeface="Cambria Math" panose="02040503050406030204" pitchFamily="18" charset="0"/>
                                  </a:rPr>
                                  <m:t>=</m:t>
                                </m:r>
                                <m:sSup>
                                  <m:sSupPr>
                                    <m:ctrlPr>
                                      <a:rPr lang="en-US" sz="2500" b="0" i="1" smtClean="0">
                                        <a:latin typeface="Cambria Math" panose="02040503050406030204" pitchFamily="18" charset="0"/>
                                      </a:rPr>
                                    </m:ctrlPr>
                                  </m:sSupPr>
                                  <m:e>
                                    <m:d>
                                      <m:dPr>
                                        <m:ctrlPr>
                                          <a:rPr lang="en-US" sz="2500" b="0" i="1" smtClean="0">
                                            <a:latin typeface="Cambria Math" panose="02040503050406030204" pitchFamily="18" charset="0"/>
                                          </a:rPr>
                                        </m:ctrlPr>
                                      </m:dPr>
                                      <m:e>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𝑀</m:t>
                                            </m:r>
                                          </m:num>
                                          <m:den>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ea typeface="Cambria Math" panose="02040503050406030204" pitchFamily="18" charset="0"/>
                                                  </a:rPr>
                                                  <m:t>⊙</m:t>
                                                </m:r>
                                              </m:sub>
                                            </m:sSub>
                                          </m:den>
                                        </m:f>
                                      </m:e>
                                    </m:d>
                                  </m:e>
                                  <m:sup>
                                    <m:r>
                                      <a:rPr lang="en-US" sz="2500" b="0" i="1" smtClean="0">
                                        <a:latin typeface="Cambria Math" panose="02040503050406030204" pitchFamily="18" charset="0"/>
                                      </a:rPr>
                                      <m:t>3.5</m:t>
                                    </m:r>
                                  </m:sup>
                                </m:sSup>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𝐿</m:t>
                                    </m:r>
                                  </m:e>
                                  <m:sub>
                                    <m:r>
                                      <a:rPr lang="en-US" sz="2500" b="0" i="1" smtClean="0">
                                        <a:latin typeface="Cambria Math" panose="02040503050406030204" pitchFamily="18" charset="0"/>
                                        <a:ea typeface="Cambria Math" panose="02040503050406030204" pitchFamily="18" charset="0"/>
                                      </a:rPr>
                                      <m:t>⊙</m:t>
                                    </m:r>
                                  </m:sub>
                                </m:sSub>
                                <m:r>
                                  <a:rPr lang="en-US" sz="2500" b="0" i="1" smtClean="0">
                                    <a:latin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𝛿</m:t>
                                </m:r>
                                <m:r>
                                  <a:rPr lang="en-US" sz="2500" b="0" i="1" smtClean="0">
                                    <a:latin typeface="Cambria Math" panose="02040503050406030204" pitchFamily="18" charset="0"/>
                                    <a:ea typeface="Cambria Math" panose="02040503050406030204" pitchFamily="18" charset="0"/>
                                  </a:rPr>
                                  <m:t>𝐿</m:t>
                                </m:r>
                              </m:oMath>
                            </m:oMathPara>
                          </a14:m>
                          <a:endParaRPr lang="en-US" sz="25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e>
                                </m:d>
                                <m:r>
                                  <a:rPr lang="en-US" sz="2500" b="0" i="1" smtClean="0">
                                    <a:latin typeface="Cambria Math" panose="02040503050406030204" pitchFamily="18" charset="0"/>
                                  </a:rPr>
                                  <m:t>=</m:t>
                                </m:r>
                                <m:sSup>
                                  <m:sSupPr>
                                    <m:ctrlPr>
                                      <a:rPr lang="en-US" sz="2500" b="0" i="1" smtClean="0">
                                        <a:latin typeface="Cambria Math" panose="02040503050406030204" pitchFamily="18" charset="0"/>
                                      </a:rPr>
                                    </m:ctrlPr>
                                  </m:sSupPr>
                                  <m:e>
                                    <m:d>
                                      <m:dPr>
                                        <m:ctrlPr>
                                          <a:rPr lang="en-US" sz="2500" b="0" i="1" smtClean="0">
                                            <a:latin typeface="Cambria Math" panose="02040503050406030204" pitchFamily="18" charset="0"/>
                                          </a:rPr>
                                        </m:ctrlPr>
                                      </m:dPr>
                                      <m:e>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3</m:t>
                                            </m:r>
                                          </m:num>
                                          <m:den>
                                            <m:r>
                                              <a:rPr lang="en-US" sz="2500" b="0" i="1" smtClean="0">
                                                <a:latin typeface="Cambria Math" panose="02040503050406030204" pitchFamily="18" charset="0"/>
                                              </a:rPr>
                                              <m:t>4</m:t>
                                            </m:r>
                                            <m:r>
                                              <a:rPr lang="en-US" sz="2500" b="0" i="1" smtClean="0">
                                                <a:latin typeface="Cambria Math" panose="02040503050406030204" pitchFamily="18" charset="0"/>
                                                <a:ea typeface="Cambria Math" panose="02040503050406030204" pitchFamily="18" charset="0"/>
                                              </a:rPr>
                                              <m:t>𝜋</m:t>
                                            </m:r>
                                          </m:den>
                                        </m:f>
                                        <m:f>
                                          <m:fPr>
                                            <m:ctrlPr>
                                              <a:rPr lang="en-US" sz="2500" b="0" i="1" smtClean="0">
                                                <a:latin typeface="Cambria Math" panose="02040503050406030204" pitchFamily="18" charset="0"/>
                                              </a:rPr>
                                            </m:ctrlPr>
                                          </m:fPr>
                                          <m:num>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num>
                                          <m:den>
                                            <m:r>
                                              <a:rPr lang="en-US" sz="2500" b="0" i="1" smtClean="0">
                                                <a:latin typeface="Cambria Math" panose="02040503050406030204" pitchFamily="18" charset="0"/>
                                                <a:ea typeface="Cambria Math" panose="02040503050406030204" pitchFamily="18" charset="0"/>
                                              </a:rPr>
                                              <m:t>𝜌</m:t>
                                            </m:r>
                                            <m:d>
                                              <m:dPr>
                                                <m:ctrlPr>
                                                  <a:rPr lang="en-US" sz="2500" b="0" i="1" smtClean="0">
                                                    <a:latin typeface="Cambria Math" panose="02040503050406030204" pitchFamily="18" charset="0"/>
                                                    <a:ea typeface="Cambria Math" panose="02040503050406030204" pitchFamily="18" charset="0"/>
                                                  </a:rPr>
                                                </m:ctrlPr>
                                              </m:dPr>
                                              <m:e>
                                                <m:sSub>
                                                  <m:sSubPr>
                                                    <m:ctrlPr>
                                                      <a:rPr lang="en-US" sz="2500" b="0" i="1" smtClean="0">
                                                        <a:latin typeface="Cambria Math" panose="02040503050406030204" pitchFamily="18" charset="0"/>
                                                        <a:ea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𝑀</m:t>
                                                    </m:r>
                                                  </m:e>
                                                  <m:sub>
                                                    <m:r>
                                                      <a:rPr lang="en-US" sz="2500" b="0" i="1" smtClean="0">
                                                        <a:latin typeface="Cambria Math" panose="02040503050406030204" pitchFamily="18" charset="0"/>
                                                        <a:ea typeface="Cambria Math" panose="02040503050406030204" pitchFamily="18" charset="0"/>
                                                      </a:rPr>
                                                      <m:t>0</m:t>
                                                    </m:r>
                                                  </m:sub>
                                                </m:sSub>
                                              </m:e>
                                            </m:d>
                                          </m:den>
                                        </m:f>
                                      </m:e>
                                    </m:d>
                                  </m:e>
                                  <m:sup>
                                    <m:r>
                                      <a:rPr lang="en-US" sz="2500" b="0" i="1" smtClean="0">
                                        <a:latin typeface="Cambria Math" panose="02040503050406030204" pitchFamily="18" charset="0"/>
                                      </a:rPr>
                                      <m:t>1/3</m:t>
                                    </m:r>
                                  </m:sup>
                                </m:sSup>
                              </m:oMath>
                            </m:oMathPara>
                          </a14:m>
                          <a:endParaRPr lang="en-US" sz="2500" dirty="0"/>
                        </a:p>
                      </a:txBody>
                      <a:tcPr anchor="ctr"/>
                    </a:tc>
                    <a:extLst>
                      <a:ext uri="{0D108BD9-81ED-4DB2-BD59-A6C34878D82A}">
                        <a16:rowId xmlns:a16="http://schemas.microsoft.com/office/drawing/2014/main" val="619030351"/>
                      </a:ext>
                    </a:extLst>
                  </a:tr>
                  <a:tr h="370840">
                    <a:tc>
                      <a:txBody>
                        <a:bodyPr/>
                        <a:lstStyle/>
                        <a:p>
                          <a:pPr algn="ctr"/>
                          <a14:m>
                            <m:oMathPara xmlns:m="http://schemas.openxmlformats.org/officeDocument/2006/math">
                              <m:oMathParaPr>
                                <m:jc m:val="centerGroup"/>
                              </m:oMathParaPr>
                              <m:oMath xmlns:m="http://schemas.openxmlformats.org/officeDocument/2006/math">
                                <m:r>
                                  <a:rPr lang="en-US" sz="2300" b="0" i="1" smtClean="0">
                                    <a:latin typeface="Cambria Math" panose="02040503050406030204" pitchFamily="18" charset="0"/>
                                  </a:rPr>
                                  <m:t>𝑟</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𝑀</m:t>
                                    </m:r>
                                  </m:e>
                                </m:d>
                                <m:r>
                                  <a:rPr lang="en-US" sz="2300" b="0" i="1" smtClean="0">
                                    <a:latin typeface="Cambria Math" panose="02040503050406030204" pitchFamily="18" charset="0"/>
                                  </a:rPr>
                                  <m:t>=</m:t>
                                </m:r>
                                <m:d>
                                  <m:dPr>
                                    <m:begChr m:val="{"/>
                                    <m:endChr m:val=""/>
                                    <m:ctrlPr>
                                      <a:rPr lang="en-US" sz="2300" b="0" i="1" smtClean="0">
                                        <a:latin typeface="Cambria Math" panose="02040503050406030204" pitchFamily="18" charset="0"/>
                                      </a:rPr>
                                    </m:ctrlPr>
                                  </m:dPr>
                                  <m:e>
                                    <m:m>
                                      <m:mPr>
                                        <m:mcs>
                                          <m:mc>
                                            <m:mcPr>
                                              <m:count m:val="1"/>
                                              <m:mcJc m:val="center"/>
                                            </m:mcPr>
                                          </m:mc>
                                        </m:mcs>
                                        <m:ctrlPr>
                                          <a:rPr lang="en-US" sz="2300" b="0" i="1" smtClean="0">
                                            <a:latin typeface="Cambria Math" panose="02040503050406030204" pitchFamily="18" charset="0"/>
                                          </a:rPr>
                                        </m:ctrlPr>
                                      </m:mPr>
                                      <m:mr>
                                        <m:e>
                                          <m:sSup>
                                            <m:sSupPr>
                                              <m:ctrlPr>
                                                <a:rPr lang="en-US" sz="2300" b="0" i="1" smtClean="0">
                                                  <a:latin typeface="Cambria Math" panose="02040503050406030204" pitchFamily="18" charset="0"/>
                                                </a:rPr>
                                              </m:ctrlPr>
                                            </m:sSupPr>
                                            <m:e>
                                              <m:d>
                                                <m:dPr>
                                                  <m:ctrlPr>
                                                    <a:rPr lang="en-US" sz="2300" b="0" i="1" smtClean="0">
                                                      <a:latin typeface="Cambria Math" panose="02040503050406030204" pitchFamily="18" charset="0"/>
                                                    </a:rPr>
                                                  </m:ctrlPr>
                                                </m:d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𝑀</m:t>
                                                      </m:r>
                                                    </m:num>
                                                    <m:den>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𝑀</m:t>
                                                          </m:r>
                                                        </m:e>
                                                        <m:sub>
                                                          <m:r>
                                                            <a:rPr lang="en-US" sz="2300" b="0" i="1" smtClean="0">
                                                              <a:latin typeface="Cambria Math" panose="02040503050406030204" pitchFamily="18" charset="0"/>
                                                              <a:ea typeface="Cambria Math" panose="02040503050406030204" pitchFamily="18" charset="0"/>
                                                            </a:rPr>
                                                            <m:t>⊙</m:t>
                                                          </m:r>
                                                        </m:sub>
                                                      </m:sSub>
                                                    </m:den>
                                                  </m:f>
                                                </m:e>
                                              </m:d>
                                            </m:e>
                                            <m:sup>
                                              <m:r>
                                                <a:rPr lang="en-US" sz="2300" b="0" i="1" smtClean="0">
                                                  <a:latin typeface="Cambria Math" panose="02040503050406030204" pitchFamily="18" charset="0"/>
                                                </a:rPr>
                                                <m:t>0.8</m:t>
                                              </m:r>
                                            </m:sup>
                                          </m:sSup>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𝑅</m:t>
                                              </m:r>
                                            </m:e>
                                            <m:sub>
                                              <m:r>
                                                <a:rPr lang="en-US" sz="2300" b="0" i="1" smtClean="0">
                                                  <a:latin typeface="Cambria Math" panose="02040503050406030204" pitchFamily="18" charset="0"/>
                                                  <a:ea typeface="Cambria Math" panose="02040503050406030204" pitchFamily="18" charset="0"/>
                                                </a:rPr>
                                                <m:t>⊙</m:t>
                                              </m:r>
                                            </m:sub>
                                          </m:sSub>
                                          <m:r>
                                            <m:rPr>
                                              <m:brk m:alnAt="7"/>
                                            </m:rPr>
                                            <a:rPr lang="en-US" sz="2300" b="0" i="1" smtClean="0">
                                              <a:latin typeface="Cambria Math" panose="02040503050406030204" pitchFamily="18" charset="0"/>
                                            </a:rPr>
                                            <m:t>, </m:t>
                                          </m:r>
                                          <m:r>
                                            <a:rPr lang="en-US" sz="2300" b="0" i="1" smtClean="0">
                                              <a:latin typeface="Cambria Math" panose="02040503050406030204" pitchFamily="18" charset="0"/>
                                            </a:rPr>
                                            <m:t>𝑀</m:t>
                                          </m:r>
                                          <m:r>
                                            <a:rPr lang="en-US" sz="2300" b="0" i="1" smtClean="0">
                                              <a:latin typeface="Cambria Math" panose="02040503050406030204" pitchFamily="18" charset="0"/>
                                              <a:ea typeface="Cambria Math" panose="02040503050406030204" pitchFamily="18" charset="0"/>
                                            </a:rPr>
                                            <m:t>≤</m:t>
                                          </m:r>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𝑀</m:t>
                                              </m:r>
                                            </m:e>
                                            <m:sub>
                                              <m:r>
                                                <a:rPr lang="en-US" sz="2300" b="0" i="1" smtClean="0">
                                                  <a:latin typeface="Cambria Math" panose="02040503050406030204" pitchFamily="18" charset="0"/>
                                                  <a:ea typeface="Cambria Math" panose="02040503050406030204" pitchFamily="18" charset="0"/>
                                                </a:rPr>
                                                <m:t>⊙</m:t>
                                              </m:r>
                                            </m:sub>
                                          </m:sSub>
                                        </m:e>
                                      </m:mr>
                                      <m:mr>
                                        <m:e>
                                          <m:sSup>
                                            <m:sSupPr>
                                              <m:ctrlPr>
                                                <a:rPr lang="en-US" sz="2300" b="0" i="1" smtClean="0">
                                                  <a:latin typeface="Cambria Math" panose="02040503050406030204" pitchFamily="18" charset="0"/>
                                                </a:rPr>
                                              </m:ctrlPr>
                                            </m:sSupPr>
                                            <m:e>
                                              <m:d>
                                                <m:dPr>
                                                  <m:ctrlPr>
                                                    <a:rPr lang="en-US" sz="2300" b="0" i="1" smtClean="0">
                                                      <a:latin typeface="Cambria Math" panose="02040503050406030204" pitchFamily="18" charset="0"/>
                                                    </a:rPr>
                                                  </m:ctrlPr>
                                                </m:d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𝑀</m:t>
                                                      </m:r>
                                                    </m:num>
                                                    <m:den>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𝑀</m:t>
                                                          </m:r>
                                                        </m:e>
                                                        <m:sub>
                                                          <m:r>
                                                            <a:rPr lang="en-US" sz="2300" b="0" i="1" smtClean="0">
                                                              <a:latin typeface="Cambria Math" panose="02040503050406030204" pitchFamily="18" charset="0"/>
                                                              <a:ea typeface="Cambria Math" panose="02040503050406030204" pitchFamily="18" charset="0"/>
                                                            </a:rPr>
                                                            <m:t>⊙</m:t>
                                                          </m:r>
                                                        </m:sub>
                                                      </m:sSub>
                                                    </m:den>
                                                  </m:f>
                                                </m:e>
                                              </m:d>
                                            </m:e>
                                            <m:sup>
                                              <m:r>
                                                <a:rPr lang="en-US" sz="2300" b="0" i="1" smtClean="0">
                                                  <a:latin typeface="Cambria Math" panose="02040503050406030204" pitchFamily="18" charset="0"/>
                                                </a:rPr>
                                                <m:t>0.57</m:t>
                                              </m:r>
                                            </m:sup>
                                          </m:sSup>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𝑅</m:t>
                                              </m:r>
                                            </m:e>
                                            <m:sub>
                                              <m:r>
                                                <a:rPr lang="en-US" sz="2300" b="0" i="1" smtClean="0">
                                                  <a:latin typeface="Cambria Math" panose="02040503050406030204" pitchFamily="18" charset="0"/>
                                                  <a:ea typeface="Cambria Math" panose="02040503050406030204" pitchFamily="18" charset="0"/>
                                                </a:rPr>
                                                <m:t>⊙</m:t>
                                              </m:r>
                                            </m:sub>
                                          </m:sSub>
                                          <m:r>
                                            <a:rPr lang="en-US" sz="2300" b="0" i="1" smtClean="0">
                                              <a:latin typeface="Cambria Math" panose="02040503050406030204" pitchFamily="18" charset="0"/>
                                            </a:rPr>
                                            <m:t>, </m:t>
                                          </m:r>
                                          <m:r>
                                            <a:rPr lang="en-US" sz="2300" b="0" i="1" smtClean="0">
                                              <a:latin typeface="Cambria Math" panose="02040503050406030204" pitchFamily="18" charset="0"/>
                                            </a:rPr>
                                            <m:t>𝑀</m:t>
                                          </m:r>
                                          <m:r>
                                            <a:rPr lang="en-US" sz="2300" b="0" i="1" smtClean="0">
                                              <a:latin typeface="Cambria Math" panose="02040503050406030204" pitchFamily="18" charset="0"/>
                                            </a:rPr>
                                            <m:t>&gt;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𝑀</m:t>
                                              </m:r>
                                            </m:e>
                                            <m:sub>
                                              <m:r>
                                                <a:rPr lang="en-US" sz="2300" b="0" i="1" smtClean="0">
                                                  <a:latin typeface="Cambria Math" panose="02040503050406030204" pitchFamily="18" charset="0"/>
                                                  <a:ea typeface="Cambria Math" panose="02040503050406030204" pitchFamily="18" charset="0"/>
                                                </a:rPr>
                                                <m:t>⊙</m:t>
                                              </m:r>
                                            </m:sub>
                                          </m:sSub>
                                        </m:e>
                                      </m:mr>
                                    </m:m>
                                  </m:e>
                                </m:d>
                                <m:r>
                                  <a:rPr lang="en-US" sz="2300" b="0" i="1" smtClean="0">
                                    <a:latin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𝛿</m:t>
                                </m:r>
                                <m:r>
                                  <a:rPr lang="en-US" sz="2300" b="0" i="1" smtClean="0">
                                    <a:latin typeface="Cambria Math" panose="02040503050406030204" pitchFamily="18" charset="0"/>
                                    <a:ea typeface="Cambria Math" panose="02040503050406030204" pitchFamily="18" charset="0"/>
                                  </a:rPr>
                                  <m:t>𝑟</m:t>
                                </m:r>
                              </m:oMath>
                            </m:oMathPara>
                          </a14:m>
                          <a:endParaRPr lang="en-US" sz="23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𝑃</m:t>
                                </m:r>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e>
                                </m:d>
                                <m:r>
                                  <a:rPr lang="en-US" sz="2500" b="0" i="1" smtClean="0">
                                    <a:latin typeface="Cambria Math" panose="02040503050406030204" pitchFamily="18" charset="0"/>
                                  </a:rPr>
                                  <m:t>=7.701</m:t>
                                </m:r>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𝐺</m:t>
                                    </m:r>
                                    <m:sSup>
                                      <m:sSupPr>
                                        <m:ctrlPr>
                                          <a:rPr lang="en-US" sz="2500" b="0" i="1" smtClean="0">
                                            <a:latin typeface="Cambria Math" panose="02040503050406030204" pitchFamily="18" charset="0"/>
                                          </a:rPr>
                                        </m:ctrlPr>
                                      </m:sSupPr>
                                      <m:e>
                                        <m:r>
                                          <a:rPr lang="en-US" sz="2500" b="0" i="1" smtClean="0">
                                            <a:latin typeface="Cambria Math" panose="02040503050406030204" pitchFamily="18" charset="0"/>
                                          </a:rPr>
                                          <m:t>𝑀</m:t>
                                        </m:r>
                                      </m:e>
                                      <m:sup>
                                        <m:r>
                                          <a:rPr lang="en-US" sz="2500" b="0" i="1" smtClean="0">
                                            <a:latin typeface="Cambria Math" panose="02040503050406030204" pitchFamily="18" charset="0"/>
                                          </a:rPr>
                                          <m:t>2</m:t>
                                        </m:r>
                                      </m:sup>
                                    </m:sSup>
                                  </m:num>
                                  <m:den>
                                    <m:sSup>
                                      <m:sSupPr>
                                        <m:ctrlPr>
                                          <a:rPr lang="en-US" sz="2500" b="0" i="1" smtClean="0">
                                            <a:latin typeface="Cambria Math" panose="02040503050406030204" pitchFamily="18" charset="0"/>
                                          </a:rPr>
                                        </m:ctrlPr>
                                      </m:sSupPr>
                                      <m:e>
                                        <m:r>
                                          <a:rPr lang="en-US" sz="2500" b="0" i="1" smtClean="0">
                                            <a:latin typeface="Cambria Math" panose="02040503050406030204" pitchFamily="18" charset="0"/>
                                          </a:rPr>
                                          <m:t>𝑟</m:t>
                                        </m:r>
                                      </m:e>
                                      <m:sup>
                                        <m:r>
                                          <a:rPr lang="en-US" sz="2500" b="0" i="1" smtClean="0">
                                            <a:latin typeface="Cambria Math" panose="02040503050406030204" pitchFamily="18" charset="0"/>
                                          </a:rPr>
                                          <m:t>4</m:t>
                                        </m:r>
                                      </m:sup>
                                    </m:sSup>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den>
                                </m:f>
                                <m:r>
                                  <a:rPr lang="en-US" sz="2500" b="0" i="1" smtClean="0">
                                    <a:latin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𝛿</m:t>
                                </m:r>
                                <m:r>
                                  <a:rPr lang="en-US" sz="2500" b="0" i="1" smtClean="0">
                                    <a:latin typeface="Cambria Math" panose="02040503050406030204" pitchFamily="18" charset="0"/>
                                    <a:ea typeface="Cambria Math" panose="02040503050406030204" pitchFamily="18" charset="0"/>
                                  </a:rPr>
                                  <m:t>𝑃</m:t>
                                </m:r>
                              </m:oMath>
                            </m:oMathPara>
                          </a14:m>
                          <a:endParaRPr lang="en-US" sz="2500" dirty="0"/>
                        </a:p>
                      </a:txBody>
                      <a:tcPr anchor="ctr"/>
                    </a:tc>
                    <a:extLst>
                      <a:ext uri="{0D108BD9-81ED-4DB2-BD59-A6C34878D82A}">
                        <a16:rowId xmlns:a16="http://schemas.microsoft.com/office/drawing/2014/main" val="1777712416"/>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𝑇</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r>
                                  <a:rPr lang="en-US" sz="2500" b="0" i="1" smtClean="0">
                                    <a:latin typeface="Cambria Math" panose="02040503050406030204" pitchFamily="18" charset="0"/>
                                  </a:rPr>
                                  <m:t>=</m:t>
                                </m:r>
                                <m:sSup>
                                  <m:sSupPr>
                                    <m:ctrlPr>
                                      <a:rPr lang="en-US" sz="2500" b="0" i="1" smtClean="0">
                                        <a:latin typeface="Cambria Math" panose="02040503050406030204" pitchFamily="18" charset="0"/>
                                      </a:rPr>
                                    </m:ctrlPr>
                                  </m:sSupPr>
                                  <m:e>
                                    <m:d>
                                      <m:dPr>
                                        <m:ctrlPr>
                                          <a:rPr lang="en-US" sz="2500" b="0" i="1" smtClean="0">
                                            <a:latin typeface="Cambria Math" panose="02040503050406030204" pitchFamily="18" charset="0"/>
                                          </a:rPr>
                                        </m:ctrlPr>
                                      </m:dPr>
                                      <m:e>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𝐿</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num>
                                          <m:den>
                                            <m:r>
                                              <a:rPr lang="en-US" sz="2500" b="0" i="1" smtClean="0">
                                                <a:latin typeface="Cambria Math" panose="02040503050406030204" pitchFamily="18" charset="0"/>
                                              </a:rPr>
                                              <m:t>4</m:t>
                                            </m:r>
                                            <m:r>
                                              <a:rPr lang="en-US" sz="2500" b="0" i="1" smtClean="0">
                                                <a:latin typeface="Cambria Math" panose="02040503050406030204" pitchFamily="18" charset="0"/>
                                                <a:ea typeface="Cambria Math" panose="02040503050406030204" pitchFamily="18" charset="0"/>
                                              </a:rPr>
                                              <m:t>𝜋</m:t>
                                            </m:r>
                                            <m:sSub>
                                              <m:sSubPr>
                                                <m:ctrlPr>
                                                  <a:rPr lang="en-US" sz="2500" b="0" i="1" smtClean="0">
                                                    <a:latin typeface="Cambria Math" panose="02040503050406030204" pitchFamily="18" charset="0"/>
                                                    <a:ea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𝜎</m:t>
                                                </m:r>
                                              </m:e>
                                              <m:sub>
                                                <m:r>
                                                  <a:rPr lang="en-US" sz="2500" b="0" i="1" smtClean="0">
                                                    <a:latin typeface="Cambria Math" panose="02040503050406030204" pitchFamily="18" charset="0"/>
                                                    <a:ea typeface="Cambria Math" panose="02040503050406030204" pitchFamily="18" charset="0"/>
                                                  </a:rPr>
                                                  <m:t>𝑆𝐵</m:t>
                                                </m:r>
                                              </m:sub>
                                            </m:sSub>
                                            <m:r>
                                              <a:rPr lang="en-US" sz="2500" b="0" i="1" smtClean="0">
                                                <a:latin typeface="Cambria Math" panose="02040503050406030204" pitchFamily="18" charset="0"/>
                                                <a:ea typeface="Cambria Math" panose="02040503050406030204" pitchFamily="18" charset="0"/>
                                              </a:rPr>
                                              <m:t> </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𝑟</m:t>
                                                </m:r>
                                              </m:e>
                                              <m:sup>
                                                <m:r>
                                                  <a:rPr lang="en-US" sz="2500" b="0" i="1" smtClean="0">
                                                    <a:latin typeface="Cambria Math" panose="02040503050406030204" pitchFamily="18" charset="0"/>
                                                    <a:ea typeface="Cambria Math" panose="02040503050406030204" pitchFamily="18" charset="0"/>
                                                  </a:rPr>
                                                  <m:t>2</m:t>
                                                </m:r>
                                              </m:sup>
                                            </m:sSup>
                                            <m:d>
                                              <m:dPr>
                                                <m:ctrlPr>
                                                  <a:rPr lang="en-US" sz="2500" b="0" i="1" smtClean="0">
                                                    <a:latin typeface="Cambria Math" panose="02040503050406030204" pitchFamily="18" charset="0"/>
                                                    <a:ea typeface="Cambria Math" panose="02040503050406030204" pitchFamily="18" charset="0"/>
                                                  </a:rPr>
                                                </m:ctrlPr>
                                              </m:dPr>
                                              <m:e>
                                                <m:r>
                                                  <a:rPr lang="en-US" sz="2500" b="0" i="1" smtClean="0">
                                                    <a:latin typeface="Cambria Math" panose="02040503050406030204" pitchFamily="18" charset="0"/>
                                                    <a:ea typeface="Cambria Math" panose="02040503050406030204" pitchFamily="18" charset="0"/>
                                                  </a:rPr>
                                                  <m:t>𝑀</m:t>
                                                </m:r>
                                              </m:e>
                                            </m:d>
                                          </m:den>
                                        </m:f>
                                      </m:e>
                                    </m:d>
                                  </m:e>
                                  <m:sup>
                                    <m:r>
                                      <a:rPr lang="en-US" sz="2500" b="0" i="1" smtClean="0">
                                        <a:latin typeface="Cambria Math" panose="02040503050406030204" pitchFamily="18" charset="0"/>
                                      </a:rPr>
                                      <m:t>1/4</m:t>
                                    </m:r>
                                  </m:sup>
                                </m:sSup>
                              </m:oMath>
                            </m:oMathPara>
                          </a14:m>
                          <a:endParaRPr lang="en-US" sz="25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𝑇</m:t>
                                </m:r>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e>
                                </m:d>
                                <m:r>
                                  <a:rPr lang="en-US" sz="2500" b="0" i="1" smtClean="0">
                                    <a:latin typeface="Cambria Math" panose="02040503050406030204" pitchFamily="18" charset="0"/>
                                  </a:rPr>
                                  <m:t>=</m:t>
                                </m:r>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2</m:t>
                                    </m:r>
                                  </m:num>
                                  <m:den>
                                    <m:r>
                                      <a:rPr lang="en-US" sz="2500" b="0" i="1" smtClean="0">
                                        <a:latin typeface="Cambria Math" panose="02040503050406030204" pitchFamily="18" charset="0"/>
                                      </a:rPr>
                                      <m:t>3</m:t>
                                    </m:r>
                                  </m:den>
                                </m:f>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𝐺</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𝑚</m:t>
                                        </m:r>
                                      </m:e>
                                      <m:sub>
                                        <m:r>
                                          <a:rPr lang="en-US" sz="2500" b="0" i="1" smtClean="0">
                                            <a:latin typeface="Cambria Math" panose="02040503050406030204" pitchFamily="18" charset="0"/>
                                          </a:rPr>
                                          <m:t>𝑢</m:t>
                                        </m:r>
                                      </m:sub>
                                    </m:sSub>
                                  </m:num>
                                  <m:den>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𝑘</m:t>
                                        </m:r>
                                      </m:e>
                                      <m:sub>
                                        <m:r>
                                          <a:rPr lang="en-US" sz="2500" b="0" i="1" smtClean="0">
                                            <a:latin typeface="Cambria Math" panose="02040503050406030204" pitchFamily="18" charset="0"/>
                                          </a:rPr>
                                          <m:t>𝐵</m:t>
                                        </m:r>
                                      </m:sub>
                                    </m:sSub>
                                  </m:den>
                                </m:f>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𝑀</m:t>
                                    </m:r>
                                  </m:num>
                                  <m:den>
                                    <m:r>
                                      <a:rPr lang="en-US" sz="2500" b="0" i="1" smtClean="0">
                                        <a:latin typeface="Cambria Math" panose="02040503050406030204" pitchFamily="18" charset="0"/>
                                      </a:rPr>
                                      <m:t>𝑟</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den>
                                </m:f>
                                <m:r>
                                  <a:rPr lang="en-US" sz="2500" b="0" i="1" smtClean="0">
                                    <a:latin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𝛿</m:t>
                                </m:r>
                                <m:r>
                                  <a:rPr lang="en-US" sz="2500" b="0" i="1" smtClean="0">
                                    <a:latin typeface="Cambria Math" panose="02040503050406030204" pitchFamily="18" charset="0"/>
                                    <a:ea typeface="Cambria Math" panose="02040503050406030204" pitchFamily="18" charset="0"/>
                                  </a:rPr>
                                  <m:t>𝑇</m:t>
                                </m:r>
                              </m:oMath>
                            </m:oMathPara>
                          </a14:m>
                          <a:endParaRPr lang="en-US" sz="2500" dirty="0"/>
                        </a:p>
                      </a:txBody>
                      <a:tcPr anchor="ctr"/>
                    </a:tc>
                    <a:extLst>
                      <a:ext uri="{0D108BD9-81ED-4DB2-BD59-A6C34878D82A}">
                        <a16:rowId xmlns:a16="http://schemas.microsoft.com/office/drawing/2014/main" val="2742643595"/>
                      </a:ext>
                    </a:extLst>
                  </a:tr>
                  <a:tr h="370840">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𝑃</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r>
                                  <a:rPr lang="en-US" sz="2500" b="0" i="1" smtClean="0">
                                    <a:latin typeface="Cambria Math" panose="02040503050406030204" pitchFamily="18" charset="0"/>
                                  </a:rPr>
                                  <m:t>=</m:t>
                                </m:r>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2</m:t>
                                    </m:r>
                                  </m:num>
                                  <m:den>
                                    <m:r>
                                      <a:rPr lang="en-US" sz="2500" b="0" i="1" smtClean="0">
                                        <a:latin typeface="Cambria Math" panose="02040503050406030204" pitchFamily="18" charset="0"/>
                                      </a:rPr>
                                      <m:t>3</m:t>
                                    </m:r>
                                  </m:den>
                                </m:f>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𝐺𝑀</m:t>
                                    </m:r>
                                  </m:num>
                                  <m:den>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ea typeface="Cambria Math" panose="02040503050406030204" pitchFamily="18" charset="0"/>
                                          </a:rPr>
                                          <m:t>𝜅</m:t>
                                        </m:r>
                                      </m:e>
                                    </m:acc>
                                    <m:r>
                                      <a:rPr lang="en-US" sz="2500" b="0" i="1" smtClean="0">
                                        <a:latin typeface="Cambria Math" panose="02040503050406030204" pitchFamily="18" charset="0"/>
                                      </a:rPr>
                                      <m:t> </m:t>
                                    </m:r>
                                    <m:sSup>
                                      <m:sSupPr>
                                        <m:ctrlPr>
                                          <a:rPr lang="en-US" sz="2500" b="0" i="1" smtClean="0">
                                            <a:latin typeface="Cambria Math" panose="02040503050406030204" pitchFamily="18" charset="0"/>
                                          </a:rPr>
                                        </m:ctrlPr>
                                      </m:sSupPr>
                                      <m:e>
                                        <m:r>
                                          <a:rPr lang="en-US" sz="2500" b="0" i="1" smtClean="0">
                                            <a:latin typeface="Cambria Math" panose="02040503050406030204" pitchFamily="18" charset="0"/>
                                          </a:rPr>
                                          <m:t>𝑟</m:t>
                                        </m:r>
                                      </m:e>
                                      <m:sup>
                                        <m:r>
                                          <a:rPr lang="en-US" sz="2500" b="0" i="1" smtClean="0">
                                            <a:latin typeface="Cambria Math" panose="02040503050406030204" pitchFamily="18" charset="0"/>
                                          </a:rPr>
                                          <m:t>2</m:t>
                                        </m:r>
                                      </m:sup>
                                    </m:sSup>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den>
                                </m:f>
                                <m:r>
                                  <a:rPr lang="en-US" sz="2500" b="0" i="1" smtClean="0">
                                    <a:latin typeface="Cambria Math" panose="02040503050406030204" pitchFamily="18" charset="0"/>
                                  </a:rPr>
                                  <m:t>+</m:t>
                                </m:r>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2</m:t>
                                    </m:r>
                                  </m:num>
                                  <m:den>
                                    <m:r>
                                      <a:rPr lang="en-US" sz="2500" b="0" i="1" smtClean="0">
                                        <a:latin typeface="Cambria Math" panose="02040503050406030204" pitchFamily="18" charset="0"/>
                                      </a:rPr>
                                      <m:t>3</m:t>
                                    </m:r>
                                    <m:r>
                                      <a:rPr lang="en-US" sz="2500" b="0" i="1" smtClean="0">
                                        <a:latin typeface="Cambria Math" panose="02040503050406030204" pitchFamily="18" charset="0"/>
                                      </a:rPr>
                                      <m:t>𝑐</m:t>
                                    </m:r>
                                  </m:den>
                                </m:f>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𝐿</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𝑀</m:t>
                                        </m:r>
                                      </m:e>
                                    </m:d>
                                  </m:num>
                                  <m:den>
                                    <m:r>
                                      <a:rPr lang="en-US" sz="2500" b="0" i="1" smtClean="0">
                                        <a:latin typeface="Cambria Math" panose="02040503050406030204" pitchFamily="18" charset="0"/>
                                      </a:rPr>
                                      <m:t>4</m:t>
                                    </m:r>
                                    <m:r>
                                      <a:rPr lang="en-US" sz="2500" b="0" i="1" smtClean="0">
                                        <a:latin typeface="Cambria Math" panose="02040503050406030204" pitchFamily="18" charset="0"/>
                                        <a:ea typeface="Cambria Math" panose="02040503050406030204" pitchFamily="18" charset="0"/>
                                      </a:rPr>
                                      <m:t>𝜋</m:t>
                                    </m:r>
                                    <m:r>
                                      <a:rPr lang="en-US" sz="2500" b="0" i="1" smtClean="0">
                                        <a:latin typeface="Cambria Math" panose="02040503050406030204" pitchFamily="18" charset="0"/>
                                        <a:ea typeface="Cambria Math" panose="02040503050406030204" pitchFamily="18" charset="0"/>
                                      </a:rPr>
                                      <m:t> </m:t>
                                    </m:r>
                                    <m:sSup>
                                      <m:sSupPr>
                                        <m:ctrlPr>
                                          <a:rPr lang="en-US" sz="2500" b="0" i="1" smtClean="0">
                                            <a:latin typeface="Cambria Math" panose="02040503050406030204" pitchFamily="18" charset="0"/>
                                            <a:ea typeface="Cambria Math" panose="02040503050406030204" pitchFamily="18" charset="0"/>
                                          </a:rPr>
                                        </m:ctrlPr>
                                      </m:sSupPr>
                                      <m:e>
                                        <m:r>
                                          <a:rPr lang="en-US" sz="2500" b="0" i="1" smtClean="0">
                                            <a:latin typeface="Cambria Math" panose="02040503050406030204" pitchFamily="18" charset="0"/>
                                            <a:ea typeface="Cambria Math" panose="02040503050406030204" pitchFamily="18" charset="0"/>
                                          </a:rPr>
                                          <m:t>𝑟</m:t>
                                        </m:r>
                                      </m:e>
                                      <m:sup>
                                        <m:r>
                                          <a:rPr lang="en-US" sz="2500" b="0" i="1" smtClean="0">
                                            <a:latin typeface="Cambria Math" panose="02040503050406030204" pitchFamily="18" charset="0"/>
                                            <a:ea typeface="Cambria Math" panose="02040503050406030204" pitchFamily="18" charset="0"/>
                                          </a:rPr>
                                          <m:t>2</m:t>
                                        </m:r>
                                      </m:sup>
                                    </m:sSup>
                                    <m:d>
                                      <m:dPr>
                                        <m:ctrlPr>
                                          <a:rPr lang="en-US" sz="2500" b="0" i="1" smtClean="0">
                                            <a:latin typeface="Cambria Math" panose="02040503050406030204" pitchFamily="18" charset="0"/>
                                            <a:ea typeface="Cambria Math" panose="02040503050406030204" pitchFamily="18" charset="0"/>
                                          </a:rPr>
                                        </m:ctrlPr>
                                      </m:dPr>
                                      <m:e>
                                        <m:r>
                                          <a:rPr lang="en-US" sz="2500" b="0" i="1" smtClean="0">
                                            <a:latin typeface="Cambria Math" panose="02040503050406030204" pitchFamily="18" charset="0"/>
                                            <a:ea typeface="Cambria Math" panose="02040503050406030204" pitchFamily="18" charset="0"/>
                                          </a:rPr>
                                          <m:t>𝑀</m:t>
                                        </m:r>
                                      </m:e>
                                    </m:d>
                                  </m:den>
                                </m:f>
                              </m:oMath>
                            </m:oMathPara>
                          </a14:m>
                          <a:endParaRPr lang="en-US" sz="25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𝐿</m:t>
                                </m:r>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e>
                                </m:d>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0</m:t>
                                    </m:r>
                                  </m:sub>
                                </m:sSub>
                                <m:r>
                                  <a:rPr lang="en-US" sz="2500" b="0" i="1" smtClean="0">
                                    <a:latin typeface="Cambria Math" panose="02040503050406030204" pitchFamily="18" charset="0"/>
                                  </a:rPr>
                                  <m:t> </m:t>
                                </m:r>
                                <m:r>
                                  <a:rPr lang="en-US" sz="2500" b="0" i="1" smtClean="0">
                                    <a:latin typeface="Cambria Math" panose="02040503050406030204" pitchFamily="18" charset="0"/>
                                    <a:ea typeface="Cambria Math" panose="02040503050406030204" pitchFamily="18" charset="0"/>
                                  </a:rPr>
                                  <m:t>𝜖</m:t>
                                </m:r>
                                <m:d>
                                  <m:dPr>
                                    <m:ctrlPr>
                                      <a:rPr lang="en-US" sz="2500" b="0" i="1" smtClean="0">
                                        <a:latin typeface="Cambria Math" panose="02040503050406030204" pitchFamily="18" charset="0"/>
                                        <a:ea typeface="Cambria Math" panose="02040503050406030204" pitchFamily="18" charset="0"/>
                                      </a:rPr>
                                    </m:ctrlPr>
                                  </m:dPr>
                                  <m:e>
                                    <m:acc>
                                      <m:accPr>
                                        <m:chr m:val="⃗"/>
                                        <m:ctrlPr>
                                          <a:rPr lang="en-US" sz="2500" b="0" i="1" smtClean="0">
                                            <a:latin typeface="Cambria Math" panose="02040503050406030204" pitchFamily="18" charset="0"/>
                                            <a:ea typeface="Cambria Math" panose="02040503050406030204" pitchFamily="18" charset="0"/>
                                          </a:rPr>
                                        </m:ctrlPr>
                                      </m:accPr>
                                      <m:e>
                                        <m:r>
                                          <a:rPr lang="en-US" sz="2500" b="0" i="1" smtClean="0">
                                            <a:latin typeface="Cambria Math" panose="02040503050406030204" pitchFamily="18" charset="0"/>
                                            <a:ea typeface="Cambria Math" panose="02040503050406030204" pitchFamily="18" charset="0"/>
                                          </a:rPr>
                                          <m:t>𝑋</m:t>
                                        </m:r>
                                      </m:e>
                                    </m:acc>
                                    <m:r>
                                      <a:rPr lang="en-US" sz="2500" b="0" i="1" smtClean="0">
                                        <a:latin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𝜌</m:t>
                                    </m:r>
                                    <m:d>
                                      <m:dPr>
                                        <m:ctrlPr>
                                          <a:rPr lang="en-US" sz="2500" b="0" i="1" smtClean="0">
                                            <a:latin typeface="Cambria Math" panose="02040503050406030204" pitchFamily="18" charset="0"/>
                                            <a:ea typeface="Cambria Math" panose="02040503050406030204" pitchFamily="18" charset="0"/>
                                          </a:rPr>
                                        </m:ctrlPr>
                                      </m:dPr>
                                      <m:e>
                                        <m:sSub>
                                          <m:sSubPr>
                                            <m:ctrlPr>
                                              <a:rPr lang="en-US" sz="2500" b="0" i="1" smtClean="0">
                                                <a:latin typeface="Cambria Math" panose="02040503050406030204" pitchFamily="18" charset="0"/>
                                                <a:ea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𝑀</m:t>
                                            </m:r>
                                          </m:e>
                                          <m:sub>
                                            <m:r>
                                              <a:rPr lang="en-US" sz="2500" b="0" i="1" smtClean="0">
                                                <a:latin typeface="Cambria Math" panose="02040503050406030204" pitchFamily="18" charset="0"/>
                                                <a:ea typeface="Cambria Math" panose="02040503050406030204" pitchFamily="18" charset="0"/>
                                              </a:rPr>
                                              <m:t>0</m:t>
                                            </m:r>
                                          </m:sub>
                                        </m:sSub>
                                      </m:e>
                                    </m:d>
                                    <m:r>
                                      <a:rPr lang="en-US" sz="2500" b="0" i="1" smtClean="0">
                                        <a:latin typeface="Cambria Math" panose="02040503050406030204" pitchFamily="18" charset="0"/>
                                        <a:ea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𝑇</m:t>
                                    </m:r>
                                    <m:d>
                                      <m:dPr>
                                        <m:ctrlPr>
                                          <a:rPr lang="en-US" sz="2500" b="0" i="1" smtClean="0">
                                            <a:latin typeface="Cambria Math" panose="02040503050406030204" pitchFamily="18" charset="0"/>
                                            <a:ea typeface="Cambria Math" panose="02040503050406030204" pitchFamily="18" charset="0"/>
                                          </a:rPr>
                                        </m:ctrlPr>
                                      </m:dPr>
                                      <m:e>
                                        <m:sSub>
                                          <m:sSubPr>
                                            <m:ctrlPr>
                                              <a:rPr lang="en-US" sz="2500" b="0" i="1" smtClean="0">
                                                <a:latin typeface="Cambria Math" panose="02040503050406030204" pitchFamily="18" charset="0"/>
                                                <a:ea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𝑀</m:t>
                                            </m:r>
                                          </m:e>
                                          <m:sub>
                                            <m:r>
                                              <a:rPr lang="en-US" sz="2500" b="0" i="1" smtClean="0">
                                                <a:latin typeface="Cambria Math" panose="02040503050406030204" pitchFamily="18" charset="0"/>
                                                <a:ea typeface="Cambria Math" panose="02040503050406030204" pitchFamily="18" charset="0"/>
                                              </a:rPr>
                                              <m:t>0</m:t>
                                            </m:r>
                                          </m:sub>
                                        </m:sSub>
                                      </m:e>
                                    </m:d>
                                  </m:e>
                                </m:d>
                              </m:oMath>
                            </m:oMathPara>
                          </a14:m>
                          <a:endParaRPr lang="en-US" sz="2500" dirty="0"/>
                        </a:p>
                      </a:txBody>
                      <a:tcPr anchor="ctr"/>
                    </a:tc>
                    <a:extLst>
                      <a:ext uri="{0D108BD9-81ED-4DB2-BD59-A6C34878D82A}">
                        <a16:rowId xmlns:a16="http://schemas.microsoft.com/office/drawing/2014/main" val="3375109498"/>
                      </a:ext>
                    </a:extLst>
                  </a:tr>
                </a:tbl>
              </a:graphicData>
            </a:graphic>
          </p:graphicFrame>
        </mc:Choice>
        <mc:Fallback>
          <p:graphicFrame>
            <p:nvGraphicFramePr>
              <p:cNvPr id="3" name="Table 3">
                <a:extLst>
                  <a:ext uri="{FF2B5EF4-FFF2-40B4-BE49-F238E27FC236}">
                    <a16:creationId xmlns:a16="http://schemas.microsoft.com/office/drawing/2014/main" id="{AB73EA0C-74B2-2D64-154D-B304D3E5FA00}"/>
                  </a:ext>
                </a:extLst>
              </p:cNvPr>
              <p:cNvGraphicFramePr>
                <a:graphicFrameLocks noGrp="1"/>
              </p:cNvGraphicFramePr>
              <p:nvPr>
                <p:extLst>
                  <p:ext uri="{D42A27DB-BD31-4B8C-83A1-F6EECF244321}">
                    <p14:modId xmlns:p14="http://schemas.microsoft.com/office/powerpoint/2010/main" val="1017086815"/>
                  </p:ext>
                </p:extLst>
              </p:nvPr>
            </p:nvGraphicFramePr>
            <p:xfrm>
              <a:off x="477826" y="25049777"/>
              <a:ext cx="10048876" cy="5941632"/>
            </p:xfrm>
            <a:graphic>
              <a:graphicData uri="http://schemas.openxmlformats.org/drawingml/2006/table">
                <a:tbl>
                  <a:tblPr firstRow="1" bandRow="1">
                    <a:tableStyleId>{073A0DAA-6AF3-43AB-8588-CEC1D06C72B9}</a:tableStyleId>
                  </a:tblPr>
                  <a:tblGrid>
                    <a:gridCol w="5024438">
                      <a:extLst>
                        <a:ext uri="{9D8B030D-6E8A-4147-A177-3AD203B41FA5}">
                          <a16:colId xmlns:a16="http://schemas.microsoft.com/office/drawing/2014/main" val="2298904274"/>
                        </a:ext>
                      </a:extLst>
                    </a:gridCol>
                    <a:gridCol w="5024438">
                      <a:extLst>
                        <a:ext uri="{9D8B030D-6E8A-4147-A177-3AD203B41FA5}">
                          <a16:colId xmlns:a16="http://schemas.microsoft.com/office/drawing/2014/main" val="4285990716"/>
                        </a:ext>
                      </a:extLst>
                    </a:gridCol>
                  </a:tblGrid>
                  <a:tr h="472440">
                    <a:tc>
                      <a:txBody>
                        <a:bodyPr/>
                        <a:lstStyle/>
                        <a:p>
                          <a:pPr algn="ctr"/>
                          <a:r>
                            <a:rPr lang="en-US" sz="2500" dirty="0"/>
                            <a:t>Outer</a:t>
                          </a:r>
                        </a:p>
                      </a:txBody>
                      <a:tcPr anchor="ctr"/>
                    </a:tc>
                    <a:tc>
                      <a:txBody>
                        <a:bodyPr/>
                        <a:lstStyle/>
                        <a:p>
                          <a:pPr algn="ctr"/>
                          <a:r>
                            <a:rPr lang="en-US" sz="2500" dirty="0"/>
                            <a:t>Inner</a:t>
                          </a:r>
                        </a:p>
                      </a:txBody>
                      <a:tcPr anchor="ctr"/>
                    </a:tc>
                    <a:extLst>
                      <a:ext uri="{0D108BD9-81ED-4DB2-BD59-A6C34878D82A}">
                        <a16:rowId xmlns:a16="http://schemas.microsoft.com/office/drawing/2014/main" val="225733994"/>
                      </a:ext>
                    </a:extLst>
                  </a:tr>
                  <a:tr h="587693">
                    <a:tc>
                      <a:txBody>
                        <a:bodyPr/>
                        <a:lstStyle/>
                        <a:p>
                          <a:endParaRPr lang="en-US"/>
                        </a:p>
                      </a:txBody>
                      <a:tcPr anchor="ctr">
                        <a:blipFill>
                          <a:blip r:embed="rId10"/>
                          <a:stretch>
                            <a:fillRect l="-121" t="-88542" r="-100364" b="-836458"/>
                          </a:stretch>
                        </a:blipFill>
                      </a:tcPr>
                    </a:tc>
                    <a:tc>
                      <a:txBody>
                        <a:bodyPr/>
                        <a:lstStyle/>
                        <a:p>
                          <a:endParaRPr lang="en-US"/>
                        </a:p>
                      </a:txBody>
                      <a:tcPr anchor="ctr">
                        <a:blipFill>
                          <a:blip r:embed="rId10"/>
                          <a:stretch>
                            <a:fillRect l="-100243" t="-88542" r="-485" b="-836458"/>
                          </a:stretch>
                        </a:blipFill>
                      </a:tcPr>
                    </a:tc>
                    <a:extLst>
                      <a:ext uri="{0D108BD9-81ED-4DB2-BD59-A6C34878D82A}">
                        <a16:rowId xmlns:a16="http://schemas.microsoft.com/office/drawing/2014/main" val="2325124141"/>
                      </a:ext>
                    </a:extLst>
                  </a:tr>
                  <a:tr h="1038098">
                    <a:tc>
                      <a:txBody>
                        <a:bodyPr/>
                        <a:lstStyle/>
                        <a:p>
                          <a:endParaRPr lang="en-US"/>
                        </a:p>
                      </a:txBody>
                      <a:tcPr anchor="ctr">
                        <a:blipFill>
                          <a:blip r:embed="rId10"/>
                          <a:stretch>
                            <a:fillRect l="-121" t="-106471" r="-100364" b="-372353"/>
                          </a:stretch>
                        </a:blipFill>
                      </a:tcPr>
                    </a:tc>
                    <a:tc>
                      <a:txBody>
                        <a:bodyPr/>
                        <a:lstStyle/>
                        <a:p>
                          <a:endParaRPr lang="en-US"/>
                        </a:p>
                      </a:txBody>
                      <a:tcPr anchor="ctr">
                        <a:blipFill>
                          <a:blip r:embed="rId10"/>
                          <a:stretch>
                            <a:fillRect l="-100243" t="-106471" r="-485" b="-372353"/>
                          </a:stretch>
                        </a:blipFill>
                      </a:tcPr>
                    </a:tc>
                    <a:extLst>
                      <a:ext uri="{0D108BD9-81ED-4DB2-BD59-A6C34878D82A}">
                        <a16:rowId xmlns:a16="http://schemas.microsoft.com/office/drawing/2014/main" val="619030351"/>
                      </a:ext>
                    </a:extLst>
                  </a:tr>
                  <a:tr h="1920621">
                    <a:tc>
                      <a:txBody>
                        <a:bodyPr/>
                        <a:lstStyle/>
                        <a:p>
                          <a:endParaRPr lang="en-US"/>
                        </a:p>
                      </a:txBody>
                      <a:tcPr anchor="ctr">
                        <a:blipFill>
                          <a:blip r:embed="rId10"/>
                          <a:stretch>
                            <a:fillRect l="-121" t="-111429" r="-100364" b="-100952"/>
                          </a:stretch>
                        </a:blipFill>
                      </a:tcPr>
                    </a:tc>
                    <a:tc>
                      <a:txBody>
                        <a:bodyPr/>
                        <a:lstStyle/>
                        <a:p>
                          <a:endParaRPr lang="en-US"/>
                        </a:p>
                      </a:txBody>
                      <a:tcPr anchor="ctr">
                        <a:blipFill>
                          <a:blip r:embed="rId10"/>
                          <a:stretch>
                            <a:fillRect l="-100243" t="-111429" r="-485" b="-100952"/>
                          </a:stretch>
                        </a:blipFill>
                      </a:tcPr>
                    </a:tc>
                    <a:extLst>
                      <a:ext uri="{0D108BD9-81ED-4DB2-BD59-A6C34878D82A}">
                        <a16:rowId xmlns:a16="http://schemas.microsoft.com/office/drawing/2014/main" val="1777712416"/>
                      </a:ext>
                    </a:extLst>
                  </a:tr>
                  <a:tr h="1038098">
                    <a:tc>
                      <a:txBody>
                        <a:bodyPr/>
                        <a:lstStyle/>
                        <a:p>
                          <a:endParaRPr lang="en-US"/>
                        </a:p>
                      </a:txBody>
                      <a:tcPr anchor="ctr">
                        <a:blipFill>
                          <a:blip r:embed="rId10"/>
                          <a:stretch>
                            <a:fillRect l="-121" t="-389474" r="-100364" b="-85965"/>
                          </a:stretch>
                        </a:blipFill>
                      </a:tcPr>
                    </a:tc>
                    <a:tc>
                      <a:txBody>
                        <a:bodyPr/>
                        <a:lstStyle/>
                        <a:p>
                          <a:endParaRPr lang="en-US"/>
                        </a:p>
                      </a:txBody>
                      <a:tcPr anchor="ctr">
                        <a:blipFill>
                          <a:blip r:embed="rId10"/>
                          <a:stretch>
                            <a:fillRect l="-100243" t="-389474" r="-485" b="-85965"/>
                          </a:stretch>
                        </a:blipFill>
                      </a:tcPr>
                    </a:tc>
                    <a:extLst>
                      <a:ext uri="{0D108BD9-81ED-4DB2-BD59-A6C34878D82A}">
                        <a16:rowId xmlns:a16="http://schemas.microsoft.com/office/drawing/2014/main" val="2742643595"/>
                      </a:ext>
                    </a:extLst>
                  </a:tr>
                  <a:tr h="884682">
                    <a:tc>
                      <a:txBody>
                        <a:bodyPr/>
                        <a:lstStyle/>
                        <a:p>
                          <a:endParaRPr lang="en-US"/>
                        </a:p>
                      </a:txBody>
                      <a:tcPr anchor="ctr">
                        <a:blipFill>
                          <a:blip r:embed="rId10"/>
                          <a:stretch>
                            <a:fillRect l="-121" t="-577241" r="-100364" b="-1379"/>
                          </a:stretch>
                        </a:blipFill>
                      </a:tcPr>
                    </a:tc>
                    <a:tc>
                      <a:txBody>
                        <a:bodyPr/>
                        <a:lstStyle/>
                        <a:p>
                          <a:endParaRPr lang="en-US"/>
                        </a:p>
                      </a:txBody>
                      <a:tcPr anchor="ctr">
                        <a:blipFill>
                          <a:blip r:embed="rId10"/>
                          <a:stretch>
                            <a:fillRect l="-100243" t="-577241" r="-485" b="-1379"/>
                          </a:stretch>
                        </a:blipFill>
                      </a:tcPr>
                    </a:tc>
                    <a:extLst>
                      <a:ext uri="{0D108BD9-81ED-4DB2-BD59-A6C34878D82A}">
                        <a16:rowId xmlns:a16="http://schemas.microsoft.com/office/drawing/2014/main" val="3375109498"/>
                      </a:ext>
                    </a:extLst>
                  </a:tr>
                </a:tbl>
              </a:graphicData>
            </a:graphic>
          </p:graphicFrame>
        </mc:Fallback>
      </mc:AlternateContent>
      <p:pic>
        <p:nvPicPr>
          <p:cNvPr id="9" name="Picture 8" descr="Chart, line chart&#10;&#10;Description automatically generated">
            <a:extLst>
              <a:ext uri="{FF2B5EF4-FFF2-40B4-BE49-F238E27FC236}">
                <a16:creationId xmlns:a16="http://schemas.microsoft.com/office/drawing/2014/main" id="{7C6D4ECB-52F0-B386-6562-844E8FC5C9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945600" y="10715351"/>
            <a:ext cx="10972822" cy="14630429"/>
          </a:xfrm>
          <a:prstGeom prst="rect">
            <a:avLst/>
          </a:prstGeom>
        </p:spPr>
      </p:pic>
      <p:pic>
        <p:nvPicPr>
          <p:cNvPr id="11" name="Picture 10" descr="Chart, line chart&#10;&#10;Description automatically generated">
            <a:extLst>
              <a:ext uri="{FF2B5EF4-FFF2-40B4-BE49-F238E27FC236}">
                <a16:creationId xmlns:a16="http://schemas.microsoft.com/office/drawing/2014/main" id="{3892A71E-6ACA-439B-78B8-D2D8475D40A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909873" y="10715351"/>
            <a:ext cx="10972822" cy="14630429"/>
          </a:xfrm>
          <a:prstGeom prst="rect">
            <a:avLst/>
          </a:prstGeom>
        </p:spPr>
      </p:pic>
      <p:pic>
        <p:nvPicPr>
          <p:cNvPr id="1026" name="Picture 2">
            <a:extLst>
              <a:ext uri="{FF2B5EF4-FFF2-40B4-BE49-F238E27FC236}">
                <a16:creationId xmlns:a16="http://schemas.microsoft.com/office/drawing/2014/main" id="{4D9BF02F-B78D-DAAA-396C-BA3F114E130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693891"/>
            <a:ext cx="9819769" cy="347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1638</TotalTime>
  <Words>1107</Words>
  <Application>Microsoft Office PowerPoint</Application>
  <PresentationFormat>Custom</PresentationFormat>
  <Paragraphs>142</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Arial Black</vt:lpstr>
      <vt:lpstr>Calibri</vt:lpstr>
      <vt:lpstr>Cambria Math</vt:lpstr>
      <vt:lpstr>Courier New</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Brandon Pries</cp:lastModifiedBy>
  <cp:revision>89</cp:revision>
  <dcterms:created xsi:type="dcterms:W3CDTF">2012-02-03T19:11:35Z</dcterms:created>
  <dcterms:modified xsi:type="dcterms:W3CDTF">2023-04-24T21:57:02Z</dcterms:modified>
  <cp:category>Research poster templates</cp:category>
</cp:coreProperties>
</file>