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8" r:id="rId3"/>
    <p:sldId id="259" r:id="rId4"/>
    <p:sldId id="260" r:id="rId5"/>
    <p:sldId id="261"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s 6"/>
          <p:cNvSpPr/>
          <p:nvPr/>
        </p:nvSpPr>
        <p:spPr>
          <a:xfrm>
            <a:off x="1037590" y="6163945"/>
            <a:ext cx="7737475" cy="372110"/>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 name="Title 1"/>
          <p:cNvSpPr>
            <a:spLocks noGrp="1"/>
          </p:cNvSpPr>
          <p:nvPr>
            <p:ph type="title"/>
          </p:nvPr>
        </p:nvSpPr>
        <p:spPr/>
        <p:txBody>
          <a:bodyPr/>
          <a:p>
            <a:r>
              <a:rPr lang="en-US"/>
              <a:t>Filter sequences with a 2 bp window with quality &lt;= 32</a:t>
            </a:r>
            <a:endParaRPr lang="en-US"/>
          </a:p>
        </p:txBody>
      </p:sp>
      <p:pic>
        <p:nvPicPr>
          <p:cNvPr id="4" name="Content Placeholder 3"/>
          <p:cNvPicPr>
            <a:picLocks noChangeAspect="1"/>
          </p:cNvPicPr>
          <p:nvPr>
            <p:ph idx="1"/>
          </p:nvPr>
        </p:nvPicPr>
        <p:blipFill>
          <a:blip r:embed="rId1"/>
          <a:stretch>
            <a:fillRect/>
          </a:stretch>
        </p:blipFill>
        <p:spPr>
          <a:xfrm>
            <a:off x="387985" y="1980565"/>
            <a:ext cx="5144135" cy="3853180"/>
          </a:xfrm>
          <a:prstGeom prst="rect">
            <a:avLst/>
          </a:prstGeom>
        </p:spPr>
      </p:pic>
      <p:pic>
        <p:nvPicPr>
          <p:cNvPr id="5" name="Picture 4"/>
          <p:cNvPicPr>
            <a:picLocks noChangeAspect="1"/>
          </p:cNvPicPr>
          <p:nvPr/>
        </p:nvPicPr>
        <p:blipFill>
          <a:blip r:embed="rId2"/>
          <a:stretch>
            <a:fillRect/>
          </a:stretch>
        </p:blipFill>
        <p:spPr>
          <a:xfrm>
            <a:off x="6299200" y="1980565"/>
            <a:ext cx="5295900" cy="4070350"/>
          </a:xfrm>
          <a:prstGeom prst="rect">
            <a:avLst/>
          </a:prstGeom>
        </p:spPr>
      </p:pic>
      <p:sp>
        <p:nvSpPr>
          <p:cNvPr id="6" name="Text Box 5"/>
          <p:cNvSpPr txBox="1"/>
          <p:nvPr/>
        </p:nvSpPr>
        <p:spPr>
          <a:xfrm>
            <a:off x="1037590" y="6163945"/>
            <a:ext cx="7726680" cy="368300"/>
          </a:xfrm>
          <a:prstGeom prst="rect">
            <a:avLst/>
          </a:prstGeom>
          <a:noFill/>
        </p:spPr>
        <p:txBody>
          <a:bodyPr wrap="none" rtlCol="0">
            <a:spAutoFit/>
          </a:bodyPr>
          <a:p>
            <a:pPr algn="l"/>
            <a:r>
              <a:rPr lang="en-US">
                <a:latin typeface="FreeMono" panose="020F0409020205020404" charset="0"/>
                <a:cs typeface="FreeMono" panose="020F0409020205020404" charset="0"/>
              </a:rPr>
              <a:t>trimmomatic PE ... CROP:72 MINLEN:72 </a:t>
            </a:r>
            <a:r>
              <a:rPr lang="en-US" b="1">
                <a:latin typeface="FreeMono" panose="020F0409020205020404" charset="0"/>
                <a:cs typeface="FreeMono" panose="020F0409020205020404" charset="0"/>
              </a:rPr>
              <a:t>SLIDINGWINDOW:32:2</a:t>
            </a:r>
            <a:endParaRPr lang="en-US" b="1">
              <a:latin typeface="FreeMono" panose="020F0409020205020404" charset="0"/>
              <a:cs typeface="FreeMono" panose="020F0409020205020404" charset="0"/>
            </a:endParaRPr>
          </a:p>
        </p:txBody>
      </p:sp>
      <p:sp>
        <p:nvSpPr>
          <p:cNvPr id="8" name="Text Box 7"/>
          <p:cNvSpPr txBox="1"/>
          <p:nvPr/>
        </p:nvSpPr>
        <p:spPr>
          <a:xfrm>
            <a:off x="6200775" y="1288415"/>
            <a:ext cx="5177155" cy="368300"/>
          </a:xfrm>
          <a:prstGeom prst="rect">
            <a:avLst/>
          </a:prstGeom>
          <a:noFill/>
        </p:spPr>
        <p:txBody>
          <a:bodyPr wrap="none" rtlCol="0">
            <a:spAutoFit/>
          </a:bodyPr>
          <a:p>
            <a:r>
              <a:rPr lang="en-US"/>
              <a:t>FASTQ size was reduced by 8 % on average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Crop reads to 72 bp and filter out reads &lt; 72 bp</a:t>
            </a:r>
            <a:endParaRPr lang="en-US"/>
          </a:p>
        </p:txBody>
      </p:sp>
      <p:pic>
        <p:nvPicPr>
          <p:cNvPr id="4" name="Content Placeholder 3"/>
          <p:cNvPicPr>
            <a:picLocks noChangeAspect="1"/>
          </p:cNvPicPr>
          <p:nvPr>
            <p:ph idx="1"/>
          </p:nvPr>
        </p:nvPicPr>
        <p:blipFill>
          <a:blip r:embed="rId1"/>
          <a:stretch>
            <a:fillRect/>
          </a:stretch>
        </p:blipFill>
        <p:spPr>
          <a:xfrm>
            <a:off x="647700" y="2092325"/>
            <a:ext cx="5096510" cy="3917315"/>
          </a:xfrm>
          <a:prstGeom prst="rect">
            <a:avLst/>
          </a:prstGeom>
        </p:spPr>
      </p:pic>
      <p:pic>
        <p:nvPicPr>
          <p:cNvPr id="5" name="Picture 4"/>
          <p:cNvPicPr>
            <a:picLocks noChangeAspect="1"/>
          </p:cNvPicPr>
          <p:nvPr/>
        </p:nvPicPr>
        <p:blipFill>
          <a:blip r:embed="rId2"/>
          <a:stretch>
            <a:fillRect/>
          </a:stretch>
        </p:blipFill>
        <p:spPr>
          <a:xfrm>
            <a:off x="5930265" y="2094230"/>
            <a:ext cx="5094605" cy="3915410"/>
          </a:xfrm>
          <a:prstGeom prst="rect">
            <a:avLst/>
          </a:prstGeom>
        </p:spPr>
      </p:pic>
      <p:sp>
        <p:nvSpPr>
          <p:cNvPr id="7" name="Rectangles 6"/>
          <p:cNvSpPr/>
          <p:nvPr/>
        </p:nvSpPr>
        <p:spPr>
          <a:xfrm>
            <a:off x="1037590" y="6163945"/>
            <a:ext cx="7737475" cy="372110"/>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6" name="Text Box 5"/>
          <p:cNvSpPr txBox="1"/>
          <p:nvPr/>
        </p:nvSpPr>
        <p:spPr>
          <a:xfrm>
            <a:off x="1037590" y="6163945"/>
            <a:ext cx="7726680" cy="368300"/>
          </a:xfrm>
          <a:prstGeom prst="rect">
            <a:avLst/>
          </a:prstGeom>
          <a:noFill/>
        </p:spPr>
        <p:txBody>
          <a:bodyPr wrap="none" rtlCol="0">
            <a:spAutoFit/>
          </a:bodyPr>
          <a:p>
            <a:pPr algn="l"/>
            <a:r>
              <a:rPr lang="en-US">
                <a:latin typeface="FreeMono" panose="020F0409020205020404" charset="0"/>
                <a:cs typeface="FreeMono" panose="020F0409020205020404" charset="0"/>
              </a:rPr>
              <a:t>trimmomatic PE ... </a:t>
            </a:r>
            <a:r>
              <a:rPr lang="en-US" b="1">
                <a:latin typeface="FreeMono" panose="020F0409020205020404" charset="0"/>
                <a:cs typeface="FreeMono" panose="020F0409020205020404" charset="0"/>
              </a:rPr>
              <a:t>CROP:72 MINLEN:72</a:t>
            </a:r>
            <a:r>
              <a:rPr lang="en-US">
                <a:latin typeface="FreeMono" panose="020F0409020205020404" charset="0"/>
                <a:cs typeface="FreeMono" panose="020F0409020205020404" charset="0"/>
              </a:rPr>
              <a:t> </a:t>
            </a:r>
            <a:r>
              <a:rPr lang="en-US">
                <a:latin typeface="FreeMono" panose="020F0409020205020404" charset="0"/>
                <a:cs typeface="FreeMono" panose="020F0409020205020404" charset="0"/>
              </a:rPr>
              <a:t>SLIDINGWINDOW:32:2</a:t>
            </a:r>
            <a:endParaRPr lang="en-US">
              <a:latin typeface="FreeMono" panose="020F0409020205020404" charset="0"/>
              <a:cs typeface="FreeMono" panose="020F0409020205020404" charset="0"/>
            </a:endParaRPr>
          </a:p>
        </p:txBody>
      </p:sp>
      <p:sp>
        <p:nvSpPr>
          <p:cNvPr id="8" name="Text Box 7"/>
          <p:cNvSpPr txBox="1"/>
          <p:nvPr/>
        </p:nvSpPr>
        <p:spPr>
          <a:xfrm>
            <a:off x="6200775" y="1288415"/>
            <a:ext cx="5177155" cy="368300"/>
          </a:xfrm>
          <a:prstGeom prst="rect">
            <a:avLst/>
          </a:prstGeom>
          <a:noFill/>
        </p:spPr>
        <p:txBody>
          <a:bodyPr wrap="none" rtlCol="0">
            <a:spAutoFit/>
          </a:bodyPr>
          <a:p>
            <a:r>
              <a:rPr lang="en-US"/>
              <a:t>FASTQ size was reduced by 8 % on average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Prototype 2: quantify the impact of mixing gene annotations and approach to minimise its impact</a:t>
            </a:r>
            <a:endParaRPr lang="en-US"/>
          </a:p>
        </p:txBody>
      </p:sp>
      <p:sp>
        <p:nvSpPr>
          <p:cNvPr id="13" name="Content Placeholder 12"/>
          <p:cNvSpPr>
            <a:spLocks noGrp="1"/>
          </p:cNvSpPr>
          <p:nvPr>
            <p:ph idx="1"/>
          </p:nvPr>
        </p:nvSpPr>
        <p:spPr/>
        <p:txBody>
          <a:bodyPr/>
          <a:p>
            <a:r>
              <a:rPr lang="en-US" b="1"/>
              <a:t>Baseline approach</a:t>
            </a:r>
            <a:r>
              <a:rPr lang="en-US"/>
              <a:t>: map genes based on the gene id</a:t>
            </a:r>
            <a:endParaRPr lang="en-US"/>
          </a:p>
          <a:p>
            <a:pPr lvl="1"/>
            <a:r>
              <a:rPr lang="en-US"/>
              <a:t>Limitations</a:t>
            </a:r>
            <a:endParaRPr lang="en-US"/>
          </a:p>
          <a:p>
            <a:pPr lvl="2"/>
            <a:r>
              <a:rPr lang="en-US"/>
              <a:t>Gene ids change</a:t>
            </a:r>
            <a:endParaRPr lang="en-US"/>
          </a:p>
          <a:p>
            <a:pPr lvl="2"/>
            <a:r>
              <a:rPr lang="en-US"/>
              <a:t>Gene models identified under the same gene id also change</a:t>
            </a:r>
            <a:endParaRPr lang="en-US"/>
          </a:p>
          <a:p>
            <a:pPr lvl="0"/>
            <a:r>
              <a:rPr lang="en-US" b="1"/>
              <a:t>Hypothesis</a:t>
            </a:r>
            <a:r>
              <a:rPr lang="en-US"/>
              <a:t>: comparing two or more gene annotation versions we will be able to identify those genes that have identical gene and transcripts models and hence 1) quantify the difference between two or more gene annotations and 2) identify a subset of genes that can be jointly analysed using different gene annotations without the need for upstream reanalysis</a:t>
            </a:r>
            <a:endParaRPr lang="en-US"/>
          </a:p>
          <a:p>
            <a:pPr lvl="0"/>
            <a:r>
              <a:rPr lang="en-US" b="1"/>
              <a:t>Approach</a:t>
            </a:r>
            <a:r>
              <a:rPr lang="en-US"/>
              <a:t>: two genes are considered identical when the start and end coordinates of the gene and every exon of every transcript are identical. This approach is identified agnostic. </a:t>
            </a:r>
            <a:endParaRPr lang="en-US"/>
          </a:p>
          <a:p>
            <a:pPr lvl="1"/>
            <a:r>
              <a:rPr lang="en-US"/>
              <a:t>Gene coordinates are matched by exact match</a:t>
            </a:r>
            <a:endParaRPr lang="en-US"/>
          </a:p>
          <a:p>
            <a:pPr lvl="1"/>
            <a:r>
              <a:rPr lang="en-US"/>
              <a:t>Exon coordinates are matched using a hash after sorting all of them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Prototype 2: quantify the impact of mixing gene annotations and approach to minimise its impact</a:t>
            </a:r>
            <a:endParaRPr lang="en-US"/>
          </a:p>
        </p:txBody>
      </p:sp>
      <p:pic>
        <p:nvPicPr>
          <p:cNvPr id="7" name="Picture 6"/>
          <p:cNvPicPr>
            <a:picLocks noChangeAspect="1"/>
          </p:cNvPicPr>
          <p:nvPr/>
        </p:nvPicPr>
        <p:blipFill>
          <a:blip r:embed="rId1"/>
          <a:stretch>
            <a:fillRect/>
          </a:stretch>
        </p:blipFill>
        <p:spPr>
          <a:xfrm>
            <a:off x="6128385" y="2117090"/>
            <a:ext cx="5485765" cy="3287395"/>
          </a:xfrm>
          <a:prstGeom prst="rect">
            <a:avLst/>
          </a:prstGeom>
        </p:spPr>
      </p:pic>
      <p:sp>
        <p:nvSpPr>
          <p:cNvPr id="8" name="Text Box 7"/>
          <p:cNvSpPr txBox="1"/>
          <p:nvPr/>
        </p:nvSpPr>
        <p:spPr>
          <a:xfrm>
            <a:off x="1458595" y="5637530"/>
            <a:ext cx="3023235" cy="1198880"/>
          </a:xfrm>
          <a:prstGeom prst="rect">
            <a:avLst/>
          </a:prstGeom>
          <a:noFill/>
        </p:spPr>
        <p:txBody>
          <a:bodyPr wrap="none" rtlCol="0">
            <a:spAutoFit/>
          </a:bodyPr>
          <a:p>
            <a:pPr algn="l"/>
            <a:r>
              <a:rPr lang="en-US" sz="1200"/>
              <a:t>Matching gene ids: 3219</a:t>
            </a:r>
            <a:endParaRPr lang="en-US" sz="1200"/>
          </a:p>
          <a:p>
            <a:pPr algn="l"/>
            <a:r>
              <a:rPr lang="en-US" sz="1200"/>
              <a:t>Jaccard by matching gene ids: 0.94</a:t>
            </a:r>
            <a:endParaRPr lang="en-US" sz="1200"/>
          </a:p>
          <a:p>
            <a:pPr algn="l"/>
            <a:r>
              <a:rPr lang="en-US" sz="1200"/>
              <a:t>Identical genes: 1235</a:t>
            </a:r>
            <a:endParaRPr lang="en-US" sz="1200"/>
          </a:p>
          <a:p>
            <a:pPr algn="l"/>
            <a:r>
              <a:rPr lang="en-US" sz="1200"/>
              <a:t>Identical genes with different ids : 13</a:t>
            </a:r>
            <a:endParaRPr lang="en-US" sz="1200"/>
          </a:p>
          <a:p>
            <a:pPr algn="l"/>
            <a:r>
              <a:rPr lang="en-US" sz="1200"/>
              <a:t>Jaccard by exact model: 0.23</a:t>
            </a:r>
            <a:endParaRPr lang="en-US" sz="1200"/>
          </a:p>
          <a:p>
            <a:pPr algn="l"/>
            <a:endParaRPr lang="en-US" sz="1200"/>
          </a:p>
        </p:txBody>
      </p:sp>
      <p:pic>
        <p:nvPicPr>
          <p:cNvPr id="10" name="Content Placeholder 9"/>
          <p:cNvPicPr>
            <a:picLocks noChangeAspect="1"/>
          </p:cNvPicPr>
          <p:nvPr>
            <p:ph idx="1"/>
          </p:nvPr>
        </p:nvPicPr>
        <p:blipFill>
          <a:blip r:embed="rId2"/>
          <a:stretch>
            <a:fillRect/>
          </a:stretch>
        </p:blipFill>
        <p:spPr>
          <a:xfrm>
            <a:off x="647700" y="2117090"/>
            <a:ext cx="5411470" cy="3292475"/>
          </a:xfrm>
          <a:prstGeom prst="rect">
            <a:avLst/>
          </a:prstGeom>
        </p:spPr>
      </p:pic>
      <p:sp>
        <p:nvSpPr>
          <p:cNvPr id="11" name="Text Box 10"/>
          <p:cNvSpPr txBox="1"/>
          <p:nvPr/>
        </p:nvSpPr>
        <p:spPr>
          <a:xfrm>
            <a:off x="6987540" y="5637530"/>
            <a:ext cx="2926080" cy="1198880"/>
          </a:xfrm>
          <a:prstGeom prst="rect">
            <a:avLst/>
          </a:prstGeom>
          <a:noFill/>
        </p:spPr>
        <p:txBody>
          <a:bodyPr wrap="none" rtlCol="0">
            <a:spAutoFit/>
          </a:bodyPr>
          <a:p>
            <a:pPr algn="l"/>
            <a:r>
              <a:rPr lang="en-US" sz="1200"/>
              <a:t>Matching gene ids: 3361</a:t>
            </a:r>
            <a:endParaRPr lang="en-US" sz="1200"/>
          </a:p>
          <a:p>
            <a:pPr algn="l"/>
            <a:r>
              <a:rPr lang="en-US" sz="1200"/>
              <a:t>Jaccard by matching gene ids: 1.0</a:t>
            </a:r>
            <a:endParaRPr lang="en-US" sz="1200"/>
          </a:p>
          <a:p>
            <a:pPr algn="l"/>
            <a:r>
              <a:rPr lang="en-US" sz="1200"/>
              <a:t>Identical genes: 3347</a:t>
            </a:r>
            <a:endParaRPr lang="en-US" sz="1200"/>
          </a:p>
          <a:p>
            <a:pPr algn="l"/>
            <a:r>
              <a:rPr lang="en-US" sz="1200">
                <a:sym typeface="+mn-ea"/>
              </a:rPr>
              <a:t>Identical genes with different ids : 0</a:t>
            </a:r>
            <a:endParaRPr lang="en-US" sz="1200"/>
          </a:p>
          <a:p>
            <a:pPr algn="l"/>
            <a:r>
              <a:rPr lang="en-US" sz="1200"/>
              <a:t>Jaccard by exact model: 0.99</a:t>
            </a:r>
            <a:endParaRPr lang="en-US" sz="1200"/>
          </a:p>
          <a:p>
            <a:pPr algn="l"/>
            <a:endParaRPr lang="en-US" sz="1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Words>
  <Application>WPS Presentation</Application>
  <PresentationFormat>宽屏</PresentationFormat>
  <Paragraphs>39</Paragraphs>
  <Slides>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vt:i4>
      </vt:variant>
    </vt:vector>
  </HeadingPairs>
  <TitlesOfParts>
    <vt:vector size="18" baseType="lpstr">
      <vt:lpstr>Arial</vt:lpstr>
      <vt:lpstr>SimSun</vt:lpstr>
      <vt:lpstr>Wingdings</vt:lpstr>
      <vt:lpstr>DejaVu Sans</vt:lpstr>
      <vt:lpstr>Arial Black</vt:lpstr>
      <vt:lpstr>Microsoft YaHei</vt:lpstr>
      <vt:lpstr>Droid Sans Fallback</vt:lpstr>
      <vt:lpstr>Arial Unicode MS</vt:lpstr>
      <vt:lpstr>SimSun</vt:lpstr>
      <vt:lpstr>Abyssinica SIL</vt:lpstr>
      <vt:lpstr>Courier 10 Pitch</vt:lpstr>
      <vt:lpstr>FreeMono</vt:lpstr>
      <vt:lpstr>OpenSymbol</vt:lpstr>
      <vt:lpstr>Office Theme</vt:lpstr>
      <vt:lpstr>PowerPoint 演示文稿</vt:lpstr>
      <vt:lpstr>PowerPoint 演示文稿</vt:lpstr>
      <vt:lpstr>PowerPoint 演示文稿</vt:lpstr>
      <vt:lpstr>Prototype 2: quantify the impact of mixing gene annotations and approach to minimise its impact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priesgo</cp:lastModifiedBy>
  <cp:revision>10</cp:revision>
  <dcterms:created xsi:type="dcterms:W3CDTF">2024-04-09T13:43:01Z</dcterms:created>
  <dcterms:modified xsi:type="dcterms:W3CDTF">2024-04-09T13:43:01Z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1033-11.1.0.11719</vt:lpwstr>
  </property>
  <property fmtid="{D5CDD505-2E9C-101B-9397-08002B2CF9AE}" pid="3" name="ICV">
    <vt:lpwstr/>
  </property>
</Properties>
</file>