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1" r:id="rId4"/>
  </p:sldMasterIdLst>
  <p:sldIdLst>
    <p:sldId id="257"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19" autoAdjust="0"/>
  </p:normalViewPr>
  <p:slideViewPr>
    <p:cSldViewPr snapToGrid="0">
      <p:cViewPr varScale="1">
        <p:scale>
          <a:sx n="142" d="100"/>
          <a:sy n="142" d="100"/>
        </p:scale>
        <p:origin x="9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54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031916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4327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371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0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4403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188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3739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2933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220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28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5/6/2020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05378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43467" y="643467"/>
            <a:ext cx="7164674" cy="5571066"/>
          </a:xfrm>
        </p:spPr>
        <p:txBody>
          <a:bodyPr>
            <a:normAutofit/>
          </a:bodyPr>
          <a:lstStyle/>
          <a:p>
            <a:r>
              <a:rPr lang="en-US" sz="6600" dirty="0">
                <a:solidFill>
                  <a:schemeClr val="tx1"/>
                </a:solidFill>
              </a:rPr>
              <a:t>Harlem to Toronto</a:t>
            </a:r>
            <a:br>
              <a:rPr lang="en-US" sz="6600" dirty="0">
                <a:solidFill>
                  <a:schemeClr val="tx1"/>
                </a:solidFill>
              </a:rPr>
            </a:br>
            <a:r>
              <a:rPr lang="en-US" sz="6600" dirty="0">
                <a:solidFill>
                  <a:schemeClr val="tx1"/>
                </a:solidFill>
              </a:rPr>
              <a:t>Where to Go?</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8451608" y="643467"/>
            <a:ext cx="3096926" cy="5571066"/>
          </a:xfrm>
        </p:spPr>
        <p:txBody>
          <a:bodyPr>
            <a:normAutofit/>
          </a:bodyPr>
          <a:lstStyle/>
          <a:p>
            <a:pPr>
              <a:spcAft>
                <a:spcPts val="600"/>
              </a:spcAft>
            </a:pPr>
            <a:r>
              <a:rPr lang="en-US" sz="2000" dirty="0">
                <a:solidFill>
                  <a:schemeClr val="tx1"/>
                </a:solidFill>
              </a:rPr>
              <a:t>Prieshecumar Premegi</a:t>
            </a:r>
          </a:p>
          <a:p>
            <a:pPr>
              <a:spcAft>
                <a:spcPts val="600"/>
              </a:spcAft>
            </a:pPr>
            <a:r>
              <a:rPr lang="en-US" sz="2000" dirty="0">
                <a:solidFill>
                  <a:schemeClr val="tx1"/>
                </a:solidFill>
              </a:rPr>
              <a:t>6 May 2020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r>
              <a:rPr lang="en-GB" dirty="0"/>
              <a:t>Business Problem</a:t>
            </a:r>
            <a:endParaRPr lang="en-US" dirty="0">
              <a:solidFill>
                <a:srgbClr val="FFFFFF"/>
              </a:solidFill>
            </a:endParaRPr>
          </a:p>
        </p:txBody>
      </p:sp>
      <p:sp>
        <p:nvSpPr>
          <p:cNvPr id="6" name="Content Placeholder 5">
            <a:extLst>
              <a:ext uri="{FF2B5EF4-FFF2-40B4-BE49-F238E27FC236}">
                <a16:creationId xmlns:a16="http://schemas.microsoft.com/office/drawing/2014/main" id="{2A6AE596-6A3E-4C6C-A4D5-81CC96F47C0D}"/>
              </a:ext>
            </a:extLst>
          </p:cNvPr>
          <p:cNvSpPr>
            <a:spLocks noGrp="1"/>
          </p:cNvSpPr>
          <p:nvPr>
            <p:ph idx="1"/>
          </p:nvPr>
        </p:nvSpPr>
        <p:spPr/>
        <p:txBody>
          <a:bodyPr/>
          <a:lstStyle/>
          <a:p>
            <a:r>
              <a:rPr lang="en-GB" dirty="0"/>
              <a:t>Manhattan is the smallest and most densely populated borough of New York City. With 72,033 people per square mile in 2015, this borough has density higher than any individual American city (1).</a:t>
            </a:r>
          </a:p>
          <a:p>
            <a:r>
              <a:rPr lang="en-GB" dirty="0"/>
              <a:t>Both Manhattan and Old Toronto are boroughs of main cities in US and Canada. It's very difficult to compare these two neighbours due to its difference in demographics but also due to the way these boroughs have split their neighbourhoods.</a:t>
            </a:r>
          </a:p>
          <a:p>
            <a:endParaRPr lang="en-GB" dirty="0"/>
          </a:p>
          <a:p>
            <a:r>
              <a:rPr lang="en-GB" dirty="0"/>
              <a:t>Can you help me find Harlem like neighbourhoods in Toronto?</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9B5D-3FF3-4F93-B992-2922721AE1C7}"/>
              </a:ext>
            </a:extLst>
          </p:cNvPr>
          <p:cNvSpPr>
            <a:spLocks noGrp="1"/>
          </p:cNvSpPr>
          <p:nvPr>
            <p:ph type="title"/>
          </p:nvPr>
        </p:nvSpPr>
        <p:spPr/>
        <p:txBody>
          <a:bodyPr/>
          <a:lstStyle/>
          <a:p>
            <a:r>
              <a:rPr lang="en-GB" dirty="0"/>
              <a:t>Data acquisition and cleaning</a:t>
            </a:r>
          </a:p>
        </p:txBody>
      </p:sp>
      <p:sp>
        <p:nvSpPr>
          <p:cNvPr id="3" name="Content Placeholder 2">
            <a:extLst>
              <a:ext uri="{FF2B5EF4-FFF2-40B4-BE49-F238E27FC236}">
                <a16:creationId xmlns:a16="http://schemas.microsoft.com/office/drawing/2014/main" id="{4057307A-FC32-478A-9045-DBA5D5618054}"/>
              </a:ext>
            </a:extLst>
          </p:cNvPr>
          <p:cNvSpPr>
            <a:spLocks noGrp="1"/>
          </p:cNvSpPr>
          <p:nvPr>
            <p:ph idx="1"/>
          </p:nvPr>
        </p:nvSpPr>
        <p:spPr/>
        <p:txBody>
          <a:bodyPr/>
          <a:lstStyle/>
          <a:p>
            <a:pPr>
              <a:buFont typeface="Wingdings" panose="05000000000000000000" pitchFamily="2" charset="2"/>
              <a:buChar char="Ø"/>
            </a:pPr>
            <a:r>
              <a:rPr lang="en-GB" dirty="0"/>
              <a:t>Toronto boroughs and neighbourhoods </a:t>
            </a:r>
            <a:r>
              <a:rPr lang="en-GB" dirty="0">
                <a:hlinkClick r:id="rId2"/>
              </a:rPr>
              <a:t>https://en.wikipedia.org/wiki/List_of_postal_codes_of_Canada:_M</a:t>
            </a:r>
            <a:r>
              <a:rPr lang="en-GB" dirty="0"/>
              <a:t>, merged with geolocation data from </a:t>
            </a:r>
            <a:r>
              <a:rPr lang="en-GB" dirty="0">
                <a:hlinkClick r:id="rId3"/>
              </a:rPr>
              <a:t>https://cocl.us/Geospatial_data</a:t>
            </a:r>
            <a:endParaRPr lang="en-GB" dirty="0"/>
          </a:p>
          <a:p>
            <a:pPr>
              <a:buFont typeface="Wingdings" panose="05000000000000000000" pitchFamily="2" charset="2"/>
              <a:buChar char="Ø"/>
            </a:pPr>
            <a:r>
              <a:rPr lang="en-GB" dirty="0"/>
              <a:t>Harlem’s geolocation: latitude 40.8115504; longitude -73.9464769</a:t>
            </a:r>
          </a:p>
          <a:p>
            <a:pPr>
              <a:buFont typeface="Wingdings" panose="05000000000000000000" pitchFamily="2" charset="2"/>
              <a:buChar char="Ø"/>
            </a:pPr>
            <a:r>
              <a:rPr lang="en-GB" dirty="0"/>
              <a:t>100 venues in a radius of 750 meters from Foursquare using geolocation data</a:t>
            </a:r>
          </a:p>
          <a:p>
            <a:pPr>
              <a:buFont typeface="Wingdings" panose="05000000000000000000" pitchFamily="2" charset="2"/>
              <a:buChar char="Ø"/>
            </a:pPr>
            <a:r>
              <a:rPr lang="en-GB" dirty="0"/>
              <a:t>Converting list of 2766 venue details (name, location and category) into top 10 most common venues per </a:t>
            </a:r>
            <a:r>
              <a:rPr lang="en-GB" dirty="0" err="1"/>
              <a:t>neighborhood</a:t>
            </a:r>
            <a:endParaRPr lang="en-GB" dirty="0"/>
          </a:p>
        </p:txBody>
      </p:sp>
    </p:spTree>
    <p:extLst>
      <p:ext uri="{BB962C8B-B14F-4D97-AF65-F5344CB8AC3E}">
        <p14:creationId xmlns:p14="http://schemas.microsoft.com/office/powerpoint/2010/main" val="71521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3CC8-F681-4D98-BB32-20F3F1213E18}"/>
              </a:ext>
            </a:extLst>
          </p:cNvPr>
          <p:cNvSpPr>
            <a:spLocks noGrp="1"/>
          </p:cNvSpPr>
          <p:nvPr>
            <p:ph type="title"/>
          </p:nvPr>
        </p:nvSpPr>
        <p:spPr/>
        <p:txBody>
          <a:bodyPr/>
          <a:lstStyle/>
          <a:p>
            <a:r>
              <a:rPr lang="en-GB" dirty="0"/>
              <a:t>K-means clustering</a:t>
            </a:r>
          </a:p>
        </p:txBody>
      </p:sp>
      <p:sp>
        <p:nvSpPr>
          <p:cNvPr id="5" name="Content Placeholder 4">
            <a:extLst>
              <a:ext uri="{FF2B5EF4-FFF2-40B4-BE49-F238E27FC236}">
                <a16:creationId xmlns:a16="http://schemas.microsoft.com/office/drawing/2014/main" id="{5D6B178A-7CE1-4249-B772-AC2D4D38FA8D}"/>
              </a:ext>
            </a:extLst>
          </p:cNvPr>
          <p:cNvSpPr>
            <a:spLocks noGrp="1"/>
          </p:cNvSpPr>
          <p:nvPr>
            <p:ph idx="1"/>
          </p:nvPr>
        </p:nvSpPr>
        <p:spPr/>
        <p:txBody>
          <a:bodyPr/>
          <a:lstStyle/>
          <a:p>
            <a:r>
              <a:rPr lang="en-GB" dirty="0"/>
              <a:t>The analysis shows that the borough of Downtown Toronto is by far the borough with more neighbourhoods classified and clustered as like Harlem. There some neighbourhoods in West Toronto and Central Toronto that share the same profile. </a:t>
            </a:r>
          </a:p>
        </p:txBody>
      </p:sp>
      <p:pic>
        <p:nvPicPr>
          <p:cNvPr id="4" name="Picture 3">
            <a:extLst>
              <a:ext uri="{FF2B5EF4-FFF2-40B4-BE49-F238E27FC236}">
                <a16:creationId xmlns:a16="http://schemas.microsoft.com/office/drawing/2014/main" id="{F7FF6E9E-23A3-40E6-922C-3F7C106229B1}"/>
              </a:ext>
            </a:extLst>
          </p:cNvPr>
          <p:cNvPicPr>
            <a:picLocks noChangeAspect="1"/>
          </p:cNvPicPr>
          <p:nvPr/>
        </p:nvPicPr>
        <p:blipFill rotWithShape="1">
          <a:blip r:embed="rId2"/>
          <a:srcRect t="-4599" r="406" b="-1"/>
          <a:stretch/>
        </p:blipFill>
        <p:spPr>
          <a:xfrm>
            <a:off x="403607" y="3514441"/>
            <a:ext cx="11224327" cy="2517456"/>
          </a:xfrm>
          <a:prstGeom prst="rect">
            <a:avLst/>
          </a:prstGeom>
        </p:spPr>
      </p:pic>
    </p:spTree>
    <p:extLst>
      <p:ext uri="{BB962C8B-B14F-4D97-AF65-F5344CB8AC3E}">
        <p14:creationId xmlns:p14="http://schemas.microsoft.com/office/powerpoint/2010/main" val="374412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A4DE-6AA3-479D-A5D6-27784E780E35}"/>
              </a:ext>
            </a:extLst>
          </p:cNvPr>
          <p:cNvSpPr>
            <a:spLocks noGrp="1"/>
          </p:cNvSpPr>
          <p:nvPr>
            <p:ph type="title"/>
          </p:nvPr>
        </p:nvSpPr>
        <p:spPr/>
        <p:txBody>
          <a:bodyPr/>
          <a:lstStyle/>
          <a:p>
            <a:r>
              <a:rPr lang="en-GB" dirty="0"/>
              <a:t>K-Means Clustering</a:t>
            </a:r>
          </a:p>
        </p:txBody>
      </p:sp>
      <p:sp>
        <p:nvSpPr>
          <p:cNvPr id="3" name="Content Placeholder 2">
            <a:extLst>
              <a:ext uri="{FF2B5EF4-FFF2-40B4-BE49-F238E27FC236}">
                <a16:creationId xmlns:a16="http://schemas.microsoft.com/office/drawing/2014/main" id="{8694E02C-8D10-4BB7-BC0A-8BBA3C2C1837}"/>
              </a:ext>
            </a:extLst>
          </p:cNvPr>
          <p:cNvSpPr>
            <a:spLocks noGrp="1"/>
          </p:cNvSpPr>
          <p:nvPr>
            <p:ph idx="1"/>
          </p:nvPr>
        </p:nvSpPr>
        <p:spPr>
          <a:xfrm>
            <a:off x="1024128" y="2286000"/>
            <a:ext cx="4020483" cy="4023360"/>
          </a:xfrm>
        </p:spPr>
        <p:txBody>
          <a:bodyPr>
            <a:normAutofit fontScale="92500"/>
          </a:bodyPr>
          <a:lstStyle/>
          <a:p>
            <a:r>
              <a:rPr lang="en-GB" dirty="0"/>
              <a:t>You can see the most common top 10 venue categories in each neighbourhood that are part of Harlem's cluster as well as a map with the location of each borough (in red).</a:t>
            </a:r>
          </a:p>
          <a:p>
            <a:r>
              <a:rPr lang="en-GB" dirty="0"/>
              <a:t>I can also observe that Harlem's top 4 common venue categories are not in any of the suggested boroughs. You can only see a match from the 5th venue category, "Cocktail Bar", matching the boroughs of Little Portugal, Trinity and Berczy Park.</a:t>
            </a:r>
          </a:p>
          <a:p>
            <a:endParaRPr lang="en-GB" dirty="0"/>
          </a:p>
        </p:txBody>
      </p:sp>
      <p:pic>
        <p:nvPicPr>
          <p:cNvPr id="4" name="Picture 3">
            <a:extLst>
              <a:ext uri="{FF2B5EF4-FFF2-40B4-BE49-F238E27FC236}">
                <a16:creationId xmlns:a16="http://schemas.microsoft.com/office/drawing/2014/main" id="{2A6C838D-EFB2-4E4C-B496-A0A887761CEC}"/>
              </a:ext>
            </a:extLst>
          </p:cNvPr>
          <p:cNvPicPr/>
          <p:nvPr/>
        </p:nvPicPr>
        <p:blipFill>
          <a:blip r:embed="rId2"/>
          <a:stretch>
            <a:fillRect/>
          </a:stretch>
        </p:blipFill>
        <p:spPr>
          <a:xfrm>
            <a:off x="5187471" y="2286000"/>
            <a:ext cx="5731510" cy="3924300"/>
          </a:xfrm>
          <a:prstGeom prst="rect">
            <a:avLst/>
          </a:prstGeom>
        </p:spPr>
      </p:pic>
    </p:spTree>
    <p:extLst>
      <p:ext uri="{BB962C8B-B14F-4D97-AF65-F5344CB8AC3E}">
        <p14:creationId xmlns:p14="http://schemas.microsoft.com/office/powerpoint/2010/main" val="82347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6688-3EC3-43A6-837F-D0ECB13AA33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BBA05C3C-ED51-458D-A965-DA0E40BF565C}"/>
              </a:ext>
            </a:extLst>
          </p:cNvPr>
          <p:cNvSpPr>
            <a:spLocks noGrp="1"/>
          </p:cNvSpPr>
          <p:nvPr>
            <p:ph idx="1"/>
          </p:nvPr>
        </p:nvSpPr>
        <p:spPr/>
        <p:txBody>
          <a:bodyPr/>
          <a:lstStyle/>
          <a:p>
            <a:r>
              <a:rPr lang="en-GB" dirty="0"/>
              <a:t>This project was create to help me identify neighbourhoods in Old Town Toronto that are similar Harlem (Manhattan) due to a recent change in career that is forcing me to leave the place I love. To help me fid the best places in Toronto, that I will enjoy as I do in Harlem, I have used data from Foursquare to list the most common venues around 750 meters of each neighbourhood in Toronto, to find those which match with Harlem's most common venues.</a:t>
            </a:r>
          </a:p>
          <a:p>
            <a:r>
              <a:rPr lang="en-GB" dirty="0"/>
              <a:t>Downtown Toronto is the place to start for, as it has the most neighbourhoods in the same cluster as Harlem.</a:t>
            </a:r>
          </a:p>
          <a:p>
            <a:endParaRPr lang="en-GB" dirty="0"/>
          </a:p>
        </p:txBody>
      </p:sp>
    </p:spTree>
    <p:extLst>
      <p:ext uri="{BB962C8B-B14F-4D97-AF65-F5344CB8AC3E}">
        <p14:creationId xmlns:p14="http://schemas.microsoft.com/office/powerpoint/2010/main" val="2072510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431</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Tw Cen MT</vt:lpstr>
      <vt:lpstr>Tw Cen MT Condensed</vt:lpstr>
      <vt:lpstr>Wingdings</vt:lpstr>
      <vt:lpstr>Wingdings 3</vt:lpstr>
      <vt:lpstr>Integral</vt:lpstr>
      <vt:lpstr>Harlem to Toronto Where to Go?</vt:lpstr>
      <vt:lpstr>Business Problem</vt:lpstr>
      <vt:lpstr>Data acquisition and cleaning</vt:lpstr>
      <vt:lpstr>K-means clustering</vt:lpstr>
      <vt:lpstr>K-Means Clustering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2020-05-06T20:29:11Z</dcterms:created>
  <dcterms:modified xsi:type="dcterms:W3CDTF">2020-05-06T20:48:56Z</dcterms:modified>
</cp:coreProperties>
</file>