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9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Lourenço da Conceição" initials="ELdC" lastIdx="1" clrIdx="0">
    <p:extLst>
      <p:ext uri="{19B8F6BF-5375-455C-9EA6-DF929625EA0E}">
        <p15:presenceInfo xmlns:p15="http://schemas.microsoft.com/office/powerpoint/2012/main" userId="S::a83870@uminho.pt::949a7271-da8e-491b-8c5d-c4708427c5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8T18:07:26.37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53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521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1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5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6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5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9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4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14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2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5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5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1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6AEB5-D962-334C-BDB3-6381B07A8BEE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3570-ED17-014E-ACC8-5C49D6CD6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76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041CE-3570-764B-B2D0-7B7A75220B5F}"/>
              </a:ext>
            </a:extLst>
          </p:cNvPr>
          <p:cNvSpPr txBox="1"/>
          <p:nvPr/>
        </p:nvSpPr>
        <p:spPr>
          <a:xfrm>
            <a:off x="778043" y="866275"/>
            <a:ext cx="7198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Advanced Architectures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C4EBA-1AAA-7549-AEE4-1477C3EB6756}"/>
              </a:ext>
            </a:extLst>
          </p:cNvPr>
          <p:cNvSpPr txBox="1"/>
          <p:nvPr/>
        </p:nvSpPr>
        <p:spPr>
          <a:xfrm>
            <a:off x="778043" y="1775904"/>
            <a:ext cx="9797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Analysis of various Matrix Multiplication Algorithms and Optimizations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506E-3193-D14E-9D7D-89B25CD8A8D6}"/>
              </a:ext>
            </a:extLst>
          </p:cNvPr>
          <p:cNvSpPr txBox="1"/>
          <p:nvPr/>
        </p:nvSpPr>
        <p:spPr>
          <a:xfrm>
            <a:off x="778043" y="5113421"/>
            <a:ext cx="378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01</a:t>
            </a:r>
          </a:p>
          <a:p>
            <a:r>
              <a:rPr lang="en-GB" dirty="0"/>
              <a:t>Eduardo Conceição, A83870</a:t>
            </a:r>
          </a:p>
          <a:p>
            <a:r>
              <a:rPr lang="en-GB" dirty="0"/>
              <a:t>Rui Oliveira, A83610</a:t>
            </a:r>
          </a:p>
        </p:txBody>
      </p:sp>
    </p:spTree>
    <p:extLst>
      <p:ext uri="{BB962C8B-B14F-4D97-AF65-F5344CB8AC3E}">
        <p14:creationId xmlns:p14="http://schemas.microsoft.com/office/powerpoint/2010/main" val="296370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DFF72-24D2-2D48-8164-83A9EA0A334C}"/>
              </a:ext>
            </a:extLst>
          </p:cNvPr>
          <p:cNvSpPr txBox="1"/>
          <p:nvPr/>
        </p:nvSpPr>
        <p:spPr>
          <a:xfrm>
            <a:off x="778043" y="866275"/>
            <a:ext cx="719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Vectorization Execution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B10D18-2A1A-6443-8B47-2AC4314E4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88320"/>
              </p:ext>
            </p:extLst>
          </p:nvPr>
        </p:nvGraphicFramePr>
        <p:xfrm>
          <a:off x="3131469" y="2034906"/>
          <a:ext cx="5929062" cy="2983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354">
                  <a:extLst>
                    <a:ext uri="{9D8B030D-6E8A-4147-A177-3AD203B41FA5}">
                      <a16:colId xmlns:a16="http://schemas.microsoft.com/office/drawing/2014/main" val="3591529932"/>
                    </a:ext>
                  </a:extLst>
                </a:gridCol>
                <a:gridCol w="1976354">
                  <a:extLst>
                    <a:ext uri="{9D8B030D-6E8A-4147-A177-3AD203B41FA5}">
                      <a16:colId xmlns:a16="http://schemas.microsoft.com/office/drawing/2014/main" val="2483429461"/>
                    </a:ext>
                  </a:extLst>
                </a:gridCol>
                <a:gridCol w="1976354">
                  <a:extLst>
                    <a:ext uri="{9D8B030D-6E8A-4147-A177-3AD203B41FA5}">
                      <a16:colId xmlns:a16="http://schemas.microsoft.com/office/drawing/2014/main" val="121898944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PT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32x32</a:t>
                      </a:r>
                      <a:endParaRPr lang="en-GB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128x128</a:t>
                      </a:r>
                      <a:endParaRPr lang="en-GB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27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IKJ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0.738</a:t>
                      </a:r>
                      <a:endParaRPr lang="en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2009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Transpose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0.329</a:t>
                      </a:r>
                      <a:endParaRPr lang="en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9951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 Transpose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en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0.466</a:t>
                      </a:r>
                      <a:endParaRPr lang="en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1276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Blocking Transpose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en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0.338</a:t>
                      </a:r>
                      <a:endParaRPr lang="en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753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 Blocking Transpose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0.257</a:t>
                      </a:r>
                      <a:endParaRPr lang="en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59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B7EBED-83FB-A645-A192-FCC52E18FB15}"/>
              </a:ext>
            </a:extLst>
          </p:cNvPr>
          <p:cNvSpPr txBox="1"/>
          <p:nvPr/>
        </p:nvSpPr>
        <p:spPr>
          <a:xfrm>
            <a:off x="4351421" y="5355770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8: Execution Times (</a:t>
            </a:r>
            <a:r>
              <a:rPr lang="en-GB" dirty="0" err="1"/>
              <a:t>ms</a:t>
            </a:r>
            <a:r>
              <a:rPr lang="en-GB" dirty="0"/>
              <a:t>) (2)</a:t>
            </a:r>
          </a:p>
        </p:txBody>
      </p:sp>
    </p:spTree>
    <p:extLst>
      <p:ext uri="{BB962C8B-B14F-4D97-AF65-F5344CB8AC3E}">
        <p14:creationId xmlns:p14="http://schemas.microsoft.com/office/powerpoint/2010/main" val="31717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9F0160-9E24-5344-BE6D-AB6D8E7A840A}"/>
              </a:ext>
            </a:extLst>
          </p:cNvPr>
          <p:cNvSpPr txBox="1"/>
          <p:nvPr/>
        </p:nvSpPr>
        <p:spPr>
          <a:xfrm>
            <a:off x="778043" y="866275"/>
            <a:ext cx="719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OpenMP Execution Times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C803C2-A05B-EF4A-8C29-6483A27E4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25653"/>
              </p:ext>
            </p:extLst>
          </p:nvPr>
        </p:nvGraphicFramePr>
        <p:xfrm>
          <a:off x="3266574" y="2652712"/>
          <a:ext cx="5658852" cy="1552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3530">
                  <a:extLst>
                    <a:ext uri="{9D8B030D-6E8A-4147-A177-3AD203B41FA5}">
                      <a16:colId xmlns:a16="http://schemas.microsoft.com/office/drawing/2014/main" val="560687740"/>
                    </a:ext>
                  </a:extLst>
                </a:gridCol>
                <a:gridCol w="1657291">
                  <a:extLst>
                    <a:ext uri="{9D8B030D-6E8A-4147-A177-3AD203B41FA5}">
                      <a16:colId xmlns:a16="http://schemas.microsoft.com/office/drawing/2014/main" val="3149230837"/>
                    </a:ext>
                  </a:extLst>
                </a:gridCol>
                <a:gridCol w="2298031">
                  <a:extLst>
                    <a:ext uri="{9D8B030D-6E8A-4147-A177-3AD203B41FA5}">
                      <a16:colId xmlns:a16="http://schemas.microsoft.com/office/drawing/2014/main" val="5331671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PT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OMP</a:t>
                      </a:r>
                      <a:endParaRPr lang="en-GB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 Vectorization</a:t>
                      </a:r>
                      <a:endParaRPr lang="en-GB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IJK Blocking Transpose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000" u="none" strike="noStrike" dirty="0">
                          <a:effectLst/>
                        </a:rPr>
                        <a:t>313,288</a:t>
                      </a:r>
                      <a:endParaRPr lang="en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000" u="none" strike="noStrike" dirty="0">
                          <a:effectLst/>
                        </a:rPr>
                        <a:t>10560,728</a:t>
                      </a:r>
                      <a:endParaRPr lang="en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117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JKI Blocking Transpose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000" u="none" strike="noStrike">
                          <a:effectLst/>
                        </a:rPr>
                        <a:t>460,269</a:t>
                      </a:r>
                      <a:endParaRPr lang="en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000" u="none" strike="noStrike" dirty="0">
                          <a:effectLst/>
                        </a:rPr>
                        <a:t>15083,021</a:t>
                      </a:r>
                      <a:endParaRPr lang="en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76487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0982BE-700F-594D-941F-8E258853BA77}"/>
              </a:ext>
            </a:extLst>
          </p:cNvPr>
          <p:cNvSpPr txBox="1"/>
          <p:nvPr/>
        </p:nvSpPr>
        <p:spPr>
          <a:xfrm>
            <a:off x="4351421" y="4465434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9: Execution Times (2048x2048)(</a:t>
            </a:r>
            <a:r>
              <a:rPr lang="en-GB" dirty="0" err="1"/>
              <a:t>ms</a:t>
            </a:r>
            <a:r>
              <a:rPr lang="en-GB" dirty="0"/>
              <a:t>) (3)</a:t>
            </a:r>
          </a:p>
        </p:txBody>
      </p:sp>
    </p:spTree>
    <p:extLst>
      <p:ext uri="{BB962C8B-B14F-4D97-AF65-F5344CB8AC3E}">
        <p14:creationId xmlns:p14="http://schemas.microsoft.com/office/powerpoint/2010/main" val="270072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AC53D6-686A-6044-A7C7-07813892F48C}"/>
              </a:ext>
            </a:extLst>
          </p:cNvPr>
          <p:cNvSpPr txBox="1"/>
          <p:nvPr/>
        </p:nvSpPr>
        <p:spPr>
          <a:xfrm>
            <a:off x="778043" y="866275"/>
            <a:ext cx="719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CUDA Execution Times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BD4F6D-2DC3-6342-9F20-20817894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05991"/>
              </p:ext>
            </p:extLst>
          </p:nvPr>
        </p:nvGraphicFramePr>
        <p:xfrm>
          <a:off x="3907756" y="2550695"/>
          <a:ext cx="4649203" cy="1167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514">
                  <a:extLst>
                    <a:ext uri="{9D8B030D-6E8A-4147-A177-3AD203B41FA5}">
                      <a16:colId xmlns:a16="http://schemas.microsoft.com/office/drawing/2014/main" val="4069133374"/>
                    </a:ext>
                  </a:extLst>
                </a:gridCol>
                <a:gridCol w="1713495">
                  <a:extLst>
                    <a:ext uri="{9D8B030D-6E8A-4147-A177-3AD203B41FA5}">
                      <a16:colId xmlns:a16="http://schemas.microsoft.com/office/drawing/2014/main" val="2720391890"/>
                    </a:ext>
                  </a:extLst>
                </a:gridCol>
                <a:gridCol w="1665194">
                  <a:extLst>
                    <a:ext uri="{9D8B030D-6E8A-4147-A177-3AD203B41FA5}">
                      <a16:colId xmlns:a16="http://schemas.microsoft.com/office/drawing/2014/main" val="1399733976"/>
                    </a:ext>
                  </a:extLst>
                </a:gridCol>
              </a:tblGrid>
              <a:tr h="583677">
                <a:tc>
                  <a:txBody>
                    <a:bodyPr/>
                    <a:lstStyle/>
                    <a:p>
                      <a:pPr algn="ctr" fontAlgn="b"/>
                      <a:endParaRPr lang="en-P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Computations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Transfers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9017"/>
                  </a:ext>
                </a:extLst>
              </a:tr>
              <a:tr h="583677"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IJK Blocking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</a:rPr>
                        <a:t>84.919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</a:rPr>
                        <a:t>20.402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29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0401CE-0C57-F54C-B323-DB92F758FB77}"/>
              </a:ext>
            </a:extLst>
          </p:cNvPr>
          <p:cNvSpPr txBox="1"/>
          <p:nvPr/>
        </p:nvSpPr>
        <p:spPr>
          <a:xfrm>
            <a:off x="4351421" y="3917304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10: Execution Times (2048x2048) (</a:t>
            </a:r>
            <a:r>
              <a:rPr lang="en-GB" dirty="0" err="1"/>
              <a:t>ms</a:t>
            </a:r>
            <a:r>
              <a:rPr lang="en-GB" dirty="0"/>
              <a:t>) (4)</a:t>
            </a:r>
          </a:p>
        </p:txBody>
      </p:sp>
    </p:spTree>
    <p:extLst>
      <p:ext uri="{BB962C8B-B14F-4D97-AF65-F5344CB8AC3E}">
        <p14:creationId xmlns:p14="http://schemas.microsoft.com/office/powerpoint/2010/main" val="7843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AB2EF-BAD3-A246-96A0-D611CB91913B}"/>
              </a:ext>
            </a:extLst>
          </p:cNvPr>
          <p:cNvSpPr txBox="1"/>
          <p:nvPr/>
        </p:nvSpPr>
        <p:spPr>
          <a:xfrm>
            <a:off x="778043" y="866275"/>
            <a:ext cx="7198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Advanced Architectures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E0EBF-58B2-9E4B-B73A-C20A7E2C19D8}"/>
              </a:ext>
            </a:extLst>
          </p:cNvPr>
          <p:cNvSpPr txBox="1"/>
          <p:nvPr/>
        </p:nvSpPr>
        <p:spPr>
          <a:xfrm>
            <a:off x="778043" y="1775904"/>
            <a:ext cx="9797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Analysis of various Matrix Multiplication Algorithms and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8913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108CC6-C822-5247-B4FD-5CC651AF2AE6}"/>
              </a:ext>
            </a:extLst>
          </p:cNvPr>
          <p:cNvSpPr txBox="1"/>
          <p:nvPr/>
        </p:nvSpPr>
        <p:spPr>
          <a:xfrm>
            <a:off x="778043" y="866275"/>
            <a:ext cx="719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PAPI Performance Counters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B5BAB-63E5-6041-8E62-EC4642EAB81D}"/>
              </a:ext>
            </a:extLst>
          </p:cNvPr>
          <p:cNvSpPr txBox="1"/>
          <p:nvPr/>
        </p:nvSpPr>
        <p:spPr>
          <a:xfrm>
            <a:off x="778043" y="1874728"/>
            <a:ext cx="3902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PAPI_L2_DCR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PAPI_L3_DCR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PAPI_L2_TCM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PAPI_L3_TCM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PAPI_FP_OPS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PAPI_TOT_INS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PAPI_LD_INS</a:t>
            </a:r>
          </a:p>
        </p:txBody>
      </p:sp>
    </p:spTree>
    <p:extLst>
      <p:ext uri="{BB962C8B-B14F-4D97-AF65-F5344CB8AC3E}">
        <p14:creationId xmlns:p14="http://schemas.microsoft.com/office/powerpoint/2010/main" val="22783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A4DD17-81E9-B74D-BEAF-F7A3F6CB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98105"/>
              </p:ext>
            </p:extLst>
          </p:nvPr>
        </p:nvGraphicFramePr>
        <p:xfrm>
          <a:off x="2032000" y="2547219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5626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49840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54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Matrix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128x128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30MiB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1024x1024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80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27F6C3-2D59-B743-8AFE-8D977E22FD35}"/>
              </a:ext>
            </a:extLst>
          </p:cNvPr>
          <p:cNvSpPr txBox="1"/>
          <p:nvPr/>
        </p:nvSpPr>
        <p:spPr>
          <a:xfrm>
            <a:off x="778043" y="866275"/>
            <a:ext cx="719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Matrix Sizes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7E5F3-56B2-044A-B50C-C1922B9866C9}"/>
              </a:ext>
            </a:extLst>
          </p:cNvPr>
          <p:cNvSpPr txBox="1"/>
          <p:nvPr/>
        </p:nvSpPr>
        <p:spPr>
          <a:xfrm>
            <a:off x="3587414" y="4235116"/>
            <a:ext cx="50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1: Matrix sizes in relation to the Cache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F981E-EF1A-384D-97D9-49DD577135ED}"/>
              </a:ext>
            </a:extLst>
          </p:cNvPr>
          <p:cNvSpPr txBox="1"/>
          <p:nvPr/>
        </p:nvSpPr>
        <p:spPr>
          <a:xfrm>
            <a:off x="128338" y="6364706"/>
            <a:ext cx="50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</a:t>
            </a:r>
            <a:r>
              <a:rPr lang="en-GB" i="1" dirty="0"/>
              <a:t>N x N x </a:t>
            </a:r>
            <a:r>
              <a:rPr lang="en-GB" i="1" dirty="0" err="1"/>
              <a:t>sizeof</a:t>
            </a:r>
            <a:r>
              <a:rPr lang="en-GB" i="1" dirty="0"/>
              <a:t>(float) x 3 ≤ </a:t>
            </a:r>
            <a:r>
              <a:rPr lang="en-GB" i="1" dirty="0" err="1"/>
              <a:t>cache_size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670475-43D0-794A-BC54-AAE44A357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26064"/>
              </p:ext>
            </p:extLst>
          </p:nvPr>
        </p:nvGraphicFramePr>
        <p:xfrm>
          <a:off x="1376885" y="415449"/>
          <a:ext cx="9438229" cy="47176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79295">
                  <a:extLst>
                    <a:ext uri="{9D8B030D-6E8A-4147-A177-3AD203B41FA5}">
                      <a16:colId xmlns:a16="http://schemas.microsoft.com/office/drawing/2014/main" val="835930593"/>
                    </a:ext>
                  </a:extLst>
                </a:gridCol>
                <a:gridCol w="1064976">
                  <a:extLst>
                    <a:ext uri="{9D8B030D-6E8A-4147-A177-3AD203B41FA5}">
                      <a16:colId xmlns:a16="http://schemas.microsoft.com/office/drawing/2014/main" val="3143310942"/>
                    </a:ext>
                  </a:extLst>
                </a:gridCol>
                <a:gridCol w="1801820">
                  <a:extLst>
                    <a:ext uri="{9D8B030D-6E8A-4147-A177-3AD203B41FA5}">
                      <a16:colId xmlns:a16="http://schemas.microsoft.com/office/drawing/2014/main" val="4031266449"/>
                    </a:ext>
                  </a:extLst>
                </a:gridCol>
                <a:gridCol w="1896069">
                  <a:extLst>
                    <a:ext uri="{9D8B030D-6E8A-4147-A177-3AD203B41FA5}">
                      <a16:colId xmlns:a16="http://schemas.microsoft.com/office/drawing/2014/main" val="1885623520"/>
                    </a:ext>
                  </a:extLst>
                </a:gridCol>
                <a:gridCol w="1896069">
                  <a:extLst>
                    <a:ext uri="{9D8B030D-6E8A-4147-A177-3AD203B41FA5}">
                      <a16:colId xmlns:a16="http://schemas.microsoft.com/office/drawing/2014/main" val="1936748487"/>
                    </a:ext>
                  </a:extLst>
                </a:gridCol>
              </a:tblGrid>
              <a:tr h="381027">
                <a:tc>
                  <a:txBody>
                    <a:bodyPr/>
                    <a:lstStyle/>
                    <a:p>
                      <a:pPr algn="ctr" fontAlgn="ctr"/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u="none" strike="noStrike" dirty="0">
                          <a:effectLst/>
                        </a:rPr>
                        <a:t>32x32</a:t>
                      </a:r>
                      <a:endParaRPr lang="en-GB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u="none" strike="noStrike" dirty="0">
                          <a:effectLst/>
                        </a:rPr>
                        <a:t>128x128</a:t>
                      </a:r>
                      <a:endParaRPr lang="en-GB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u="none" strike="noStrike" dirty="0">
                          <a:effectLst/>
                        </a:rPr>
                        <a:t>1024x1024</a:t>
                      </a:r>
                      <a:endParaRPr lang="en-GB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700" u="none" strike="noStrike" dirty="0">
                          <a:effectLst/>
                        </a:rPr>
                        <a:t>2048x2048</a:t>
                      </a:r>
                      <a:endParaRPr lang="en-GB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15758"/>
                  </a:ext>
                </a:extLst>
              </a:tr>
              <a:tr h="414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</a:t>
                      </a:r>
                      <a:endParaRPr lang="en-GB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262" marR="21262" marT="21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0.005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0.405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3087.577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25142,245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3895"/>
                  </a:ext>
                </a:extLst>
              </a:tr>
              <a:tr h="414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IKJ</a:t>
                      </a:r>
                    </a:p>
                  </a:txBody>
                  <a:tcPr marL="21262" marR="21262" marT="21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0.005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0.405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911.196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7411,031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269681"/>
                  </a:ext>
                </a:extLst>
              </a:tr>
              <a:tr h="414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</a:t>
                      </a:r>
                    </a:p>
                  </a:txBody>
                  <a:tcPr marL="21262" marR="21262" marT="21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0.005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0.405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8802.939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129467,31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391408"/>
                  </a:ext>
                </a:extLst>
              </a:tr>
              <a:tr h="414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Transpose</a:t>
                      </a:r>
                    </a:p>
                  </a:txBody>
                  <a:tcPr marL="21262" marR="21262" marT="21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0.005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0.315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236.964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2247,194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95713"/>
                  </a:ext>
                </a:extLst>
              </a:tr>
              <a:tr h="414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 Transpose</a:t>
                      </a:r>
                      <a:endParaRPr lang="en-GB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262" marR="21262" marT="21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0.007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0.456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902,194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9209,369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763809"/>
                  </a:ext>
                </a:extLst>
              </a:tr>
              <a:tr h="414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Blocking</a:t>
                      </a:r>
                      <a:endParaRPr lang="en-GB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262" marR="21262" marT="21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0.064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4.195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2737,183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27318,38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5896"/>
                  </a:ext>
                </a:extLst>
              </a:tr>
              <a:tr h="414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Blocking Transpose</a:t>
                      </a:r>
                      <a:endParaRPr lang="en-GB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262" marR="21262" marT="21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0.005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0.330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1062,191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10560,728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352522"/>
                  </a:ext>
                </a:extLst>
              </a:tr>
              <a:tr h="414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 Blocking Transpose</a:t>
                      </a:r>
                    </a:p>
                  </a:txBody>
                  <a:tcPr marL="21262" marR="21262" marT="21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0.037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>
                          <a:effectLst/>
                        </a:rPr>
                        <a:t>2.352</a:t>
                      </a:r>
                      <a:endParaRPr lang="en-PT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1493,128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2700" u="none" strike="noStrike" dirty="0">
                          <a:effectLst/>
                        </a:rPr>
                        <a:t>15083,021</a:t>
                      </a:r>
                      <a:endParaRPr lang="en-PT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62" marR="21262" marT="212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813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9C3585-1E59-EA4E-94E4-D6E0B643FF15}"/>
              </a:ext>
            </a:extLst>
          </p:cNvPr>
          <p:cNvSpPr txBox="1"/>
          <p:nvPr/>
        </p:nvSpPr>
        <p:spPr>
          <a:xfrm>
            <a:off x="4351420" y="5462337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2: Execution Times (</a:t>
            </a:r>
            <a:r>
              <a:rPr lang="en-GB" dirty="0" err="1"/>
              <a:t>ms</a:t>
            </a:r>
            <a:r>
              <a:rPr lang="en-GB" dirty="0"/>
              <a:t>) (1)</a:t>
            </a:r>
          </a:p>
        </p:txBody>
      </p:sp>
    </p:spTree>
    <p:extLst>
      <p:ext uri="{BB962C8B-B14F-4D97-AF65-F5344CB8AC3E}">
        <p14:creationId xmlns:p14="http://schemas.microsoft.com/office/powerpoint/2010/main" val="134819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E9140D-706B-9341-8300-CB1563E6149B}"/>
              </a:ext>
            </a:extLst>
          </p:cNvPr>
          <p:cNvSpPr txBox="1"/>
          <p:nvPr/>
        </p:nvSpPr>
        <p:spPr>
          <a:xfrm>
            <a:off x="778043" y="866275"/>
            <a:ext cx="719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RAM Accesses per Instruction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EB42A5-F4E1-9D44-B9D3-A4BDF3413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31168"/>
              </p:ext>
            </p:extLst>
          </p:nvPr>
        </p:nvGraphicFramePr>
        <p:xfrm>
          <a:off x="2561665" y="1752077"/>
          <a:ext cx="58547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940">
                  <a:extLst>
                    <a:ext uri="{9D8B030D-6E8A-4147-A177-3AD203B41FA5}">
                      <a16:colId xmlns:a16="http://schemas.microsoft.com/office/drawing/2014/main" val="324476126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3922998949"/>
                    </a:ext>
                  </a:extLst>
                </a:gridCol>
                <a:gridCol w="1116994">
                  <a:extLst>
                    <a:ext uri="{9D8B030D-6E8A-4147-A177-3AD203B41FA5}">
                      <a16:colId xmlns:a16="http://schemas.microsoft.com/office/drawing/2014/main" val="783335760"/>
                    </a:ext>
                  </a:extLst>
                </a:gridCol>
                <a:gridCol w="1421629">
                  <a:extLst>
                    <a:ext uri="{9D8B030D-6E8A-4147-A177-3AD203B41FA5}">
                      <a16:colId xmlns:a16="http://schemas.microsoft.com/office/drawing/2014/main" val="534535259"/>
                    </a:ext>
                  </a:extLst>
                </a:gridCol>
                <a:gridCol w="1104301">
                  <a:extLst>
                    <a:ext uri="{9D8B030D-6E8A-4147-A177-3AD203B41FA5}">
                      <a16:colId xmlns:a16="http://schemas.microsoft.com/office/drawing/2014/main" val="3227018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PT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32x32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128x128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1024x1024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2048x2048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57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0.0000008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0.00001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297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IKJ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0.00004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0.0000006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0.000006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0402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0.00003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0.0000006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0.0009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9649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Transposed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0.0000007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441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 Transposed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0.00005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0.0000001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0.00003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331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A2D974-75EF-1F4D-B37A-3D72FAEB72A7}"/>
              </a:ext>
            </a:extLst>
          </p:cNvPr>
          <p:cNvSpPr txBox="1"/>
          <p:nvPr/>
        </p:nvSpPr>
        <p:spPr>
          <a:xfrm>
            <a:off x="2980430" y="3210748"/>
            <a:ext cx="50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3: RAM Accesses p/ Instruction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B6866F-837B-E14A-890A-15482C914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34576"/>
              </p:ext>
            </p:extLst>
          </p:nvPr>
        </p:nvGraphicFramePr>
        <p:xfrm>
          <a:off x="2561665" y="3819551"/>
          <a:ext cx="58547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940">
                  <a:extLst>
                    <a:ext uri="{9D8B030D-6E8A-4147-A177-3AD203B41FA5}">
                      <a16:colId xmlns:a16="http://schemas.microsoft.com/office/drawing/2014/main" val="1331101047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4183150364"/>
                    </a:ext>
                  </a:extLst>
                </a:gridCol>
                <a:gridCol w="1116994">
                  <a:extLst>
                    <a:ext uri="{9D8B030D-6E8A-4147-A177-3AD203B41FA5}">
                      <a16:colId xmlns:a16="http://schemas.microsoft.com/office/drawing/2014/main" val="1417418097"/>
                    </a:ext>
                  </a:extLst>
                </a:gridCol>
                <a:gridCol w="1421629">
                  <a:extLst>
                    <a:ext uri="{9D8B030D-6E8A-4147-A177-3AD203B41FA5}">
                      <a16:colId xmlns:a16="http://schemas.microsoft.com/office/drawing/2014/main" val="1945448004"/>
                    </a:ext>
                  </a:extLst>
                </a:gridCol>
                <a:gridCol w="1104301">
                  <a:extLst>
                    <a:ext uri="{9D8B030D-6E8A-4147-A177-3AD203B41FA5}">
                      <a16:colId xmlns:a16="http://schemas.microsoft.com/office/drawing/2014/main" val="15608062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PT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32x32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128x128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1024x1024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2048x2048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559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8186680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5325199920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8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IKJ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2863767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934529070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828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151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53801554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1,01511E+11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9718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Transposed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731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11660450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1289771609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581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 Transposed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179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15727540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2122894947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94854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24E940-3F70-D543-B90B-5C2E203A1649}"/>
              </a:ext>
            </a:extLst>
          </p:cNvPr>
          <p:cNvSpPr txBox="1"/>
          <p:nvPr/>
        </p:nvSpPr>
        <p:spPr>
          <a:xfrm>
            <a:off x="2980430" y="5278222"/>
            <a:ext cx="50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4: Bytes Transferred from RAM (Avg.)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F991F-0D48-A54B-941A-ADFC9A30E9FE}"/>
                  </a:ext>
                </a:extLst>
              </p:cNvPr>
              <p:cNvSpPr txBox="1"/>
              <p:nvPr/>
            </p:nvSpPr>
            <p:spPr>
              <a:xfrm>
                <a:off x="248654" y="6330940"/>
                <a:ext cx="4948791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/>
                  <a:t>NOTE: RAM Accesses per Instruction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𝑇𝐶𝑀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𝐼𝑁𝑆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F991F-0D48-A54B-941A-ADFC9A30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54" y="6330940"/>
                <a:ext cx="4948791" cy="395236"/>
              </a:xfrm>
              <a:prstGeom prst="rect">
                <a:avLst/>
              </a:prstGeom>
              <a:blipFill>
                <a:blip r:embed="rId2"/>
                <a:stretch>
                  <a:fillRect l="-2813" t="-6250" b="-3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12DB71-ACFE-EE43-BE08-452FBAE93B8E}"/>
              </a:ext>
            </a:extLst>
          </p:cNvPr>
          <p:cNvSpPr txBox="1"/>
          <p:nvPr/>
        </p:nvSpPr>
        <p:spPr>
          <a:xfrm>
            <a:off x="778042" y="866275"/>
            <a:ext cx="860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Floating Point Operations -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D73CAB-B6EE-0542-A813-1A64D71FEC37}"/>
                  </a:ext>
                </a:extLst>
              </p:cNvPr>
              <p:cNvSpPr txBox="1"/>
              <p:nvPr/>
            </p:nvSpPr>
            <p:spPr>
              <a:xfrm>
                <a:off x="92243" y="6266254"/>
                <a:ext cx="39022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NOTE</a:t>
                </a:r>
                <a14:m>
                  <m:oMath xmlns:m="http://schemas.openxmlformats.org/officeDocument/2006/math">
                    <m:r>
                      <a:rPr lang="pt-PT" sz="2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PT" sz="2400" b="0" i="0" smtClean="0">
                        <a:latin typeface="Cambria Math" panose="02040503050406030204" pitchFamily="18" charset="0"/>
                      </a:rPr>
                      <m:t>Estimate</m:t>
                    </m:r>
                    <m:r>
                      <a:rPr lang="pt-PT" sz="2400" b="0" i="0" smtClean="0">
                        <a:latin typeface="Cambria Math" panose="02040503050406030204" pitchFamily="18" charset="0"/>
                      </a:rPr>
                      <m:t>= 2</m:t>
                    </m:r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D73CAB-B6EE-0542-A813-1A64D71FE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3" y="6266254"/>
                <a:ext cx="3902241" cy="461665"/>
              </a:xfrm>
              <a:prstGeom prst="rect">
                <a:avLst/>
              </a:prstGeom>
              <a:blipFill>
                <a:blip r:embed="rId2"/>
                <a:stretch>
                  <a:fillRect l="-2597" t="-10811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4C8487-749B-1540-9872-DB6B0230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69322"/>
              </p:ext>
            </p:extLst>
          </p:nvPr>
        </p:nvGraphicFramePr>
        <p:xfrm>
          <a:off x="4524876" y="2698515"/>
          <a:ext cx="3142248" cy="1543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804182343"/>
                    </a:ext>
                  </a:extLst>
                </a:gridCol>
                <a:gridCol w="1675398">
                  <a:extLst>
                    <a:ext uri="{9D8B030D-6E8A-4147-A177-3AD203B41FA5}">
                      <a16:colId xmlns:a16="http://schemas.microsoft.com/office/drawing/2014/main" val="3049080553"/>
                    </a:ext>
                  </a:extLst>
                </a:gridCol>
              </a:tblGrid>
              <a:tr h="342959">
                <a:tc>
                  <a:txBody>
                    <a:bodyPr/>
                    <a:lstStyle/>
                    <a:p>
                      <a:pPr algn="l" fontAlgn="b"/>
                      <a:endParaRPr lang="en-P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89032"/>
                  </a:ext>
                </a:extLst>
              </a:tr>
              <a:tr h="26861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32x32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65536</a:t>
                      </a:r>
                      <a:endParaRPr lang="en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5517951"/>
                  </a:ext>
                </a:extLst>
              </a:tr>
              <a:tr h="26861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128x128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4194304</a:t>
                      </a:r>
                      <a:endParaRPr lang="en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106318"/>
                  </a:ext>
                </a:extLst>
              </a:tr>
              <a:tr h="3195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1024x1024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449275"/>
                  </a:ext>
                </a:extLst>
              </a:tr>
              <a:tr h="312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2048x2048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17179869184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699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0E5088-33D4-7343-92BB-B6C244C610BB}"/>
              </a:ext>
            </a:extLst>
          </p:cNvPr>
          <p:cNvSpPr txBox="1"/>
          <p:nvPr/>
        </p:nvSpPr>
        <p:spPr>
          <a:xfrm>
            <a:off x="3587415" y="4367463"/>
            <a:ext cx="50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5: Estimated Floating Point Operations</a:t>
            </a:r>
          </a:p>
        </p:txBody>
      </p:sp>
    </p:spTree>
    <p:extLst>
      <p:ext uri="{BB962C8B-B14F-4D97-AF65-F5344CB8AC3E}">
        <p14:creationId xmlns:p14="http://schemas.microsoft.com/office/powerpoint/2010/main" val="385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CE0DC-D546-0F4C-BF90-641F86CA4087}"/>
              </a:ext>
            </a:extLst>
          </p:cNvPr>
          <p:cNvSpPr txBox="1"/>
          <p:nvPr/>
        </p:nvSpPr>
        <p:spPr>
          <a:xfrm>
            <a:off x="778042" y="866275"/>
            <a:ext cx="860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Floating Point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424233-6C2D-8949-9224-11486FD9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87337"/>
              </p:ext>
            </p:extLst>
          </p:nvPr>
        </p:nvGraphicFramePr>
        <p:xfrm>
          <a:off x="457200" y="2791326"/>
          <a:ext cx="11241377" cy="1171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91">
                  <a:extLst>
                    <a:ext uri="{9D8B030D-6E8A-4147-A177-3AD203B41FA5}">
                      <a16:colId xmlns:a16="http://schemas.microsoft.com/office/drawing/2014/main" val="951727774"/>
                    </a:ext>
                  </a:extLst>
                </a:gridCol>
                <a:gridCol w="909243">
                  <a:extLst>
                    <a:ext uri="{9D8B030D-6E8A-4147-A177-3AD203B41FA5}">
                      <a16:colId xmlns:a16="http://schemas.microsoft.com/office/drawing/2014/main" val="615388102"/>
                    </a:ext>
                  </a:extLst>
                </a:gridCol>
                <a:gridCol w="1155930">
                  <a:extLst>
                    <a:ext uri="{9D8B030D-6E8A-4147-A177-3AD203B41FA5}">
                      <a16:colId xmlns:a16="http://schemas.microsoft.com/office/drawing/2014/main" val="1838446875"/>
                    </a:ext>
                  </a:extLst>
                </a:gridCol>
                <a:gridCol w="1178596">
                  <a:extLst>
                    <a:ext uri="{9D8B030D-6E8A-4147-A177-3AD203B41FA5}">
                      <a16:colId xmlns:a16="http://schemas.microsoft.com/office/drawing/2014/main" val="4168324959"/>
                    </a:ext>
                  </a:extLst>
                </a:gridCol>
                <a:gridCol w="1194784">
                  <a:extLst>
                    <a:ext uri="{9D8B030D-6E8A-4147-A177-3AD203B41FA5}">
                      <a16:colId xmlns:a16="http://schemas.microsoft.com/office/drawing/2014/main" val="1234785770"/>
                    </a:ext>
                  </a:extLst>
                </a:gridCol>
                <a:gridCol w="1062030">
                  <a:extLst>
                    <a:ext uri="{9D8B030D-6E8A-4147-A177-3AD203B41FA5}">
                      <a16:colId xmlns:a16="http://schemas.microsoft.com/office/drawing/2014/main" val="1328412212"/>
                    </a:ext>
                  </a:extLst>
                </a:gridCol>
                <a:gridCol w="1139740">
                  <a:extLst>
                    <a:ext uri="{9D8B030D-6E8A-4147-A177-3AD203B41FA5}">
                      <a16:colId xmlns:a16="http://schemas.microsoft.com/office/drawing/2014/main" val="1602940670"/>
                    </a:ext>
                  </a:extLst>
                </a:gridCol>
                <a:gridCol w="1450578">
                  <a:extLst>
                    <a:ext uri="{9D8B030D-6E8A-4147-A177-3AD203B41FA5}">
                      <a16:colId xmlns:a16="http://schemas.microsoft.com/office/drawing/2014/main" val="1610690361"/>
                    </a:ext>
                  </a:extLst>
                </a:gridCol>
                <a:gridCol w="1126789">
                  <a:extLst>
                    <a:ext uri="{9D8B030D-6E8A-4147-A177-3AD203B41FA5}">
                      <a16:colId xmlns:a16="http://schemas.microsoft.com/office/drawing/2014/main" val="2881552469"/>
                    </a:ext>
                  </a:extLst>
                </a:gridCol>
                <a:gridCol w="1178596">
                  <a:extLst>
                    <a:ext uri="{9D8B030D-6E8A-4147-A177-3AD203B41FA5}">
                      <a16:colId xmlns:a16="http://schemas.microsoft.com/office/drawing/2014/main" val="986470266"/>
                    </a:ext>
                  </a:extLst>
                </a:gridCol>
              </a:tblGrid>
              <a:tr h="118535">
                <a:tc>
                  <a:txBody>
                    <a:bodyPr/>
                    <a:lstStyle/>
                    <a:p>
                      <a:pPr algn="l" fontAlgn="b"/>
                      <a:endParaRPr lang="en-PT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Est. FP_OPS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</a:t>
                      </a: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IKJ</a:t>
                      </a: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</a:t>
                      </a: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Transpose</a:t>
                      </a: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 Transpose</a:t>
                      </a: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Blocking</a:t>
                      </a: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Blocking Transpose</a:t>
                      </a: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JKI Blocking Transpose</a:t>
                      </a:r>
                    </a:p>
                  </a:txBody>
                  <a:tcPr marL="9328" marR="9328" marT="932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09713"/>
                  </a:ext>
                </a:extLst>
              </a:tr>
              <a:tr h="1989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32x32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65536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extLst>
                  <a:ext uri="{0D108BD9-81ED-4DB2-BD59-A6C34878D82A}">
                    <a16:rowId xmlns:a16="http://schemas.microsoft.com/office/drawing/2014/main" val="3949066407"/>
                  </a:ext>
                </a:extLst>
              </a:tr>
              <a:tr h="1989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128x128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4194304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extLst>
                  <a:ext uri="{0D108BD9-81ED-4DB2-BD59-A6C34878D82A}">
                    <a16:rowId xmlns:a16="http://schemas.microsoft.com/office/drawing/2014/main" val="769076158"/>
                  </a:ext>
                </a:extLst>
              </a:tr>
              <a:tr h="1989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1024x1024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8588486654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3267237595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10146061437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1269307749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2314692502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5642186650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3056813751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2496220754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extLst>
                  <a:ext uri="{0D108BD9-81ED-4DB2-BD59-A6C34878D82A}">
                    <a16:rowId xmlns:a16="http://schemas.microsoft.com/office/drawing/2014/main" val="2048089808"/>
                  </a:ext>
                </a:extLst>
              </a:tr>
              <a:tr h="1989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2048x2048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17179869184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67314995188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25966117683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97329187911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12170343145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18760325345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45346969389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24499404550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19896823803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28" marR="9328" marT="9328" marB="0" anchor="b"/>
                </a:tc>
                <a:extLst>
                  <a:ext uri="{0D108BD9-81ED-4DB2-BD59-A6C34878D82A}">
                    <a16:rowId xmlns:a16="http://schemas.microsoft.com/office/drawing/2014/main" val="25048129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369347-CE45-A841-AF75-567799AEDE8A}"/>
              </a:ext>
            </a:extLst>
          </p:cNvPr>
          <p:cNvSpPr txBox="1"/>
          <p:nvPr/>
        </p:nvSpPr>
        <p:spPr>
          <a:xfrm>
            <a:off x="4351421" y="4150895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6: Actual FP Operations</a:t>
            </a:r>
          </a:p>
        </p:txBody>
      </p:sp>
    </p:spTree>
    <p:extLst>
      <p:ext uri="{BB962C8B-B14F-4D97-AF65-F5344CB8AC3E}">
        <p14:creationId xmlns:p14="http://schemas.microsoft.com/office/powerpoint/2010/main" val="35500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91D73-7583-8346-B510-E9F11681F17B}"/>
              </a:ext>
            </a:extLst>
          </p:cNvPr>
          <p:cNvSpPr txBox="1"/>
          <p:nvPr/>
        </p:nvSpPr>
        <p:spPr>
          <a:xfrm>
            <a:off x="778043" y="866275"/>
            <a:ext cx="719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Miss Rates - Formulae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D54E3-C867-5048-8A94-36D9721B00CD}"/>
                  </a:ext>
                </a:extLst>
              </p:cNvPr>
              <p:cNvSpPr txBox="1"/>
              <p:nvPr/>
            </p:nvSpPr>
            <p:spPr>
              <a:xfrm>
                <a:off x="1571372" y="2257166"/>
                <a:ext cx="4053289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400" dirty="0"/>
                  <a:t>L1 Cache Miss Rate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𝐷𝐶𝑅</m:t>
                        </m:r>
                      </m:num>
                      <m:den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𝐿𝐷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𝐼𝑁𝑆</m:t>
                        </m:r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D54E3-C867-5048-8A94-36D9721B0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72" y="2257166"/>
                <a:ext cx="4053289" cy="527004"/>
              </a:xfrm>
              <a:prstGeom prst="rect">
                <a:avLst/>
              </a:prstGeom>
              <a:blipFill>
                <a:blip r:embed="rId2"/>
                <a:stretch>
                  <a:fillRect l="-4673" t="-9302" r="-312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3F7CF7-FBB9-E24F-95DD-6364D09931C6}"/>
                  </a:ext>
                </a:extLst>
              </p:cNvPr>
              <p:cNvSpPr txBox="1"/>
              <p:nvPr/>
            </p:nvSpPr>
            <p:spPr>
              <a:xfrm>
                <a:off x="1571372" y="3132573"/>
                <a:ext cx="4053289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400" dirty="0"/>
                  <a:t>L2 Cache Miss Rate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𝐷𝐶𝑅</m:t>
                        </m:r>
                      </m:num>
                      <m:den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𝐷𝐶𝑅</m:t>
                        </m:r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3F7CF7-FBB9-E24F-95DD-6364D0993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72" y="3132573"/>
                <a:ext cx="4053289" cy="527004"/>
              </a:xfrm>
              <a:prstGeom prst="rect">
                <a:avLst/>
              </a:prstGeom>
              <a:blipFill>
                <a:blip r:embed="rId3"/>
                <a:stretch>
                  <a:fillRect l="-4673" t="-9524" r="-312" b="-30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566569-D3E4-4749-8F75-75C5BB834AA7}"/>
                  </a:ext>
                </a:extLst>
              </p:cNvPr>
              <p:cNvSpPr txBox="1"/>
              <p:nvPr/>
            </p:nvSpPr>
            <p:spPr>
              <a:xfrm>
                <a:off x="1571372" y="4007980"/>
                <a:ext cx="4079194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400" dirty="0"/>
                  <a:t>L3 Cache Miss Rate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𝑇𝐶𝑀</m:t>
                        </m:r>
                      </m:num>
                      <m:den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𝑇𝐶𝑀</m:t>
                        </m:r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566569-D3E4-4749-8F75-75C5BB834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72" y="4007980"/>
                <a:ext cx="4079194" cy="527004"/>
              </a:xfrm>
              <a:prstGeom prst="rect">
                <a:avLst/>
              </a:prstGeom>
              <a:blipFill>
                <a:blip r:embed="rId4"/>
                <a:stretch>
                  <a:fillRect l="-4658" t="-6977" r="-932" b="-30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2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726B3-EE0A-7F4F-9310-327944C4FA6E}"/>
              </a:ext>
            </a:extLst>
          </p:cNvPr>
          <p:cNvSpPr txBox="1"/>
          <p:nvPr/>
        </p:nvSpPr>
        <p:spPr>
          <a:xfrm>
            <a:off x="778043" y="866275"/>
            <a:ext cx="719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Miss Rates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27B45F-E032-1046-9226-BEE082096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63427"/>
              </p:ext>
            </p:extLst>
          </p:nvPr>
        </p:nvGraphicFramePr>
        <p:xfrm>
          <a:off x="2538663" y="1861227"/>
          <a:ext cx="7379371" cy="3450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130">
                  <a:extLst>
                    <a:ext uri="{9D8B030D-6E8A-4147-A177-3AD203B41FA5}">
                      <a16:colId xmlns:a16="http://schemas.microsoft.com/office/drawing/2014/main" val="683563541"/>
                    </a:ext>
                  </a:extLst>
                </a:gridCol>
                <a:gridCol w="1230341">
                  <a:extLst>
                    <a:ext uri="{9D8B030D-6E8A-4147-A177-3AD203B41FA5}">
                      <a16:colId xmlns:a16="http://schemas.microsoft.com/office/drawing/2014/main" val="1886407159"/>
                    </a:ext>
                  </a:extLst>
                </a:gridCol>
                <a:gridCol w="1163475">
                  <a:extLst>
                    <a:ext uri="{9D8B030D-6E8A-4147-A177-3AD203B41FA5}">
                      <a16:colId xmlns:a16="http://schemas.microsoft.com/office/drawing/2014/main" val="443403299"/>
                    </a:ext>
                  </a:extLst>
                </a:gridCol>
                <a:gridCol w="1163475">
                  <a:extLst>
                    <a:ext uri="{9D8B030D-6E8A-4147-A177-3AD203B41FA5}">
                      <a16:colId xmlns:a16="http://schemas.microsoft.com/office/drawing/2014/main" val="3155299281"/>
                    </a:ext>
                  </a:extLst>
                </a:gridCol>
                <a:gridCol w="1163475">
                  <a:extLst>
                    <a:ext uri="{9D8B030D-6E8A-4147-A177-3AD203B41FA5}">
                      <a16:colId xmlns:a16="http://schemas.microsoft.com/office/drawing/2014/main" val="1903712005"/>
                    </a:ext>
                  </a:extLst>
                </a:gridCol>
                <a:gridCol w="1163475">
                  <a:extLst>
                    <a:ext uri="{9D8B030D-6E8A-4147-A177-3AD203B41FA5}">
                      <a16:colId xmlns:a16="http://schemas.microsoft.com/office/drawing/2014/main" val="3221256226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algn="ctr" fontAlgn="b"/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T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32x32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128x128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1024x1024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2048x2048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327316"/>
                  </a:ext>
                </a:extLst>
              </a:tr>
              <a:tr h="5274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Miss Rate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52%</a:t>
                      </a:r>
                      <a:endParaRPr lang="en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52%</a:t>
                      </a:r>
                      <a:endParaRPr lang="en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0329"/>
                  </a:ext>
                </a:extLst>
              </a:tr>
              <a:tr h="5274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Miss Rate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</a:t>
                      </a:r>
                      <a:endParaRPr lang="en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89704"/>
                  </a:ext>
                </a:extLst>
              </a:tr>
              <a:tr h="5274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 Miss Rate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77213"/>
                  </a:ext>
                </a:extLst>
              </a:tr>
              <a:tr h="5274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IJK Transpose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 Miss Rate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497889"/>
                  </a:ext>
                </a:extLst>
              </a:tr>
              <a:tr h="5274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 Miss Rate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16.1%</a:t>
                      </a:r>
                      <a:endParaRPr lang="en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187377"/>
                  </a:ext>
                </a:extLst>
              </a:tr>
              <a:tr h="5274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 Miss Rate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6.04%</a:t>
                      </a:r>
                      <a:endParaRPr lang="en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0.2%</a:t>
                      </a:r>
                      <a:endParaRPr lang="en-P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0.006%</a:t>
                      </a:r>
                      <a:endParaRPr lang="en-P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805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A5778D-64AD-B046-A45D-F131FDB433AA}"/>
              </a:ext>
            </a:extLst>
          </p:cNvPr>
          <p:cNvSpPr txBox="1"/>
          <p:nvPr/>
        </p:nvSpPr>
        <p:spPr>
          <a:xfrm>
            <a:off x="4351420" y="5462337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 7: Miss Rates</a:t>
            </a:r>
          </a:p>
        </p:txBody>
      </p:sp>
    </p:spTree>
    <p:extLst>
      <p:ext uri="{BB962C8B-B14F-4D97-AF65-F5344CB8AC3E}">
        <p14:creationId xmlns:p14="http://schemas.microsoft.com/office/powerpoint/2010/main" val="371661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{284C78B7-B8B1-B64F-85BA-F8C0AAE71F80}tf10001079</Template>
  <TotalTime>397</TotalTime>
  <Words>556</Words>
  <Application>Microsoft Macintosh PowerPoint</Application>
  <PresentationFormat>Widescreen</PresentationFormat>
  <Paragraphs>277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Lourenço da Conceição</dc:creator>
  <cp:lastModifiedBy>Eduardo Lourenço da Conceição</cp:lastModifiedBy>
  <cp:revision>21</cp:revision>
  <dcterms:created xsi:type="dcterms:W3CDTF">2021-01-18T18:03:27Z</dcterms:created>
  <dcterms:modified xsi:type="dcterms:W3CDTF">2021-01-19T11:40:32Z</dcterms:modified>
</cp:coreProperties>
</file>