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409061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359044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09908-17FF-4CDE-9481-C998AF5F790D}"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361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256579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09908-17FF-4CDE-9481-C998AF5F790D}"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4390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1327052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398263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120135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104113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916EEB-1203-4743-AD65-C30DBFD0A252}"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170355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331786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3916EEB-1203-4743-AD65-C30DBFD0A252}"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142636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3916EEB-1203-4743-AD65-C30DBFD0A252}"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9876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16EEB-1203-4743-AD65-C30DBFD0A252}"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38557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66054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3916EEB-1203-4743-AD65-C30DBFD0A252}"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009908-17FF-4CDE-9481-C998AF5F790D}" type="slidenum">
              <a:rPr lang="en-US" smtClean="0"/>
              <a:t>‹N°›</a:t>
            </a:fld>
            <a:endParaRPr lang="en-US"/>
          </a:p>
        </p:txBody>
      </p:sp>
    </p:spTree>
    <p:extLst>
      <p:ext uri="{BB962C8B-B14F-4D97-AF65-F5344CB8AC3E}">
        <p14:creationId xmlns:p14="http://schemas.microsoft.com/office/powerpoint/2010/main" val="204850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916EEB-1203-4743-AD65-C30DBFD0A252}" type="datetimeFigureOut">
              <a:rPr lang="en-US" smtClean="0"/>
              <a:t>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009908-17FF-4CDE-9481-C998AF5F790D}" type="slidenum">
              <a:rPr lang="en-US" smtClean="0"/>
              <a:t>‹N°›</a:t>
            </a:fld>
            <a:endParaRPr lang="en-US"/>
          </a:p>
        </p:txBody>
      </p:sp>
    </p:spTree>
    <p:extLst>
      <p:ext uri="{BB962C8B-B14F-4D97-AF65-F5344CB8AC3E}">
        <p14:creationId xmlns:p14="http://schemas.microsoft.com/office/powerpoint/2010/main" val="163900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45524" y="2743200"/>
            <a:ext cx="8331334" cy="2556696"/>
          </a:xfrm>
        </p:spPr>
        <p:txBody>
          <a:bodyPr>
            <a:normAutofit fontScale="90000"/>
          </a:bodyPr>
          <a:lstStyle/>
          <a:p>
            <a:pPr algn="ctr">
              <a:lnSpc>
                <a:spcPct val="150000"/>
              </a:lnSpc>
            </a:pPr>
            <a:r>
              <a:rPr lang="en-US" sz="4400" b="1" dirty="0" smtClean="0">
                <a:effectLst>
                  <a:outerShdw blurRad="38100" dist="38100" dir="2700000" algn="tl">
                    <a:srgbClr val="000000">
                      <a:alpha val="43137"/>
                    </a:srgbClr>
                  </a:outerShdw>
                </a:effectLst>
              </a:rPr>
              <a:t>Graph Data Structures, Graph Transversal Algorithms And Its Implementation In Real Life </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818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37975" y="836023"/>
            <a:ext cx="5732269" cy="2113202"/>
          </a:xfrm>
          <a:prstGeom prst="rect">
            <a:avLst/>
          </a:prstGeom>
        </p:spPr>
      </p:pic>
      <p:sp>
        <p:nvSpPr>
          <p:cNvPr id="5" name="Rectangle 4"/>
          <p:cNvSpPr/>
          <p:nvPr/>
        </p:nvSpPr>
        <p:spPr>
          <a:xfrm>
            <a:off x="3258447" y="274744"/>
            <a:ext cx="4838184" cy="375552"/>
          </a:xfrm>
          <a:prstGeom prst="rect">
            <a:avLst/>
          </a:prstGeom>
        </p:spPr>
        <p:txBody>
          <a:bodyPr wrap="none">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Step2: </a:t>
            </a:r>
            <a:r>
              <a:rPr lang="en-US" i="1" dirty="0">
                <a:latin typeface="Calibri" panose="020F0502020204030204" pitchFamily="34" charset="0"/>
                <a:ea typeface="Calibri" panose="020F0502020204030204" pitchFamily="34" charset="0"/>
                <a:cs typeface="Times New Roman" panose="02020603050405020304" pitchFamily="18" charset="0"/>
              </a:rPr>
              <a:t>Push node 0 into queue and mark it visited</a:t>
            </a:r>
            <a:r>
              <a:rPr lang="en-US" sz="1100" i="1" dirty="0">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48000" y="3201694"/>
            <a:ext cx="6096000" cy="671915"/>
          </a:xfrm>
          <a:prstGeom prst="rect">
            <a:avLst/>
          </a:prstGeom>
        </p:spPr>
        <p:txBody>
          <a:bodyPr>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Step 3:</a:t>
            </a:r>
            <a:r>
              <a:rPr lang="en-US" i="1" dirty="0">
                <a:latin typeface="Calibri" panose="020F0502020204030204" pitchFamily="34" charset="0"/>
                <a:ea typeface="Calibri" panose="020F0502020204030204" pitchFamily="34" charset="0"/>
                <a:cs typeface="Times New Roman" panose="02020603050405020304" pitchFamily="18" charset="0"/>
              </a:rPr>
              <a:t> Remove node 0 from the front of queue and visit the unvisited </a:t>
            </a:r>
            <a:r>
              <a:rPr lang="en-US" i="1" dirty="0" err="1">
                <a:latin typeface="Calibri" panose="020F0502020204030204" pitchFamily="34" charset="0"/>
                <a:ea typeface="Calibri" panose="020F0502020204030204" pitchFamily="34" charset="0"/>
                <a:cs typeface="Times New Roman" panose="02020603050405020304" pitchFamily="18" charset="0"/>
              </a:rPr>
              <a:t>neighbours</a:t>
            </a:r>
            <a:r>
              <a:rPr lang="en-US" i="1" dirty="0">
                <a:latin typeface="Calibri" panose="020F0502020204030204" pitchFamily="34" charset="0"/>
                <a:ea typeface="Calibri" panose="020F0502020204030204" pitchFamily="34" charset="0"/>
                <a:cs typeface="Times New Roman" panose="02020603050405020304" pitchFamily="18" charset="0"/>
              </a:rPr>
              <a:t> and push them into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p:cNvPicPr>
            <a:picLocks noChangeAspect="1"/>
          </p:cNvPicPr>
          <p:nvPr/>
        </p:nvPicPr>
        <p:blipFill>
          <a:blip r:embed="rId3"/>
          <a:stretch>
            <a:fillRect/>
          </a:stretch>
        </p:blipFill>
        <p:spPr>
          <a:xfrm>
            <a:off x="3048000" y="3971108"/>
            <a:ext cx="6096000" cy="2404511"/>
          </a:xfrm>
          <a:prstGeom prst="rect">
            <a:avLst/>
          </a:prstGeom>
        </p:spPr>
      </p:pic>
    </p:spTree>
    <p:extLst>
      <p:ext uri="{BB962C8B-B14F-4D97-AF65-F5344CB8AC3E}">
        <p14:creationId xmlns:p14="http://schemas.microsoft.com/office/powerpoint/2010/main" val="288555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6113" y="274414"/>
            <a:ext cx="6683829" cy="707886"/>
          </a:xfrm>
          <a:prstGeom prst="rect">
            <a:avLst/>
          </a:prstGeom>
        </p:spPr>
        <p:txBody>
          <a:bodyPr wrap="square">
            <a:spAutoFit/>
          </a:bodyPr>
          <a:lstStyle/>
          <a:p>
            <a:r>
              <a:rPr lang="en-US" sz="2000" b="1" i="1" dirty="0">
                <a:latin typeface="Calibri" panose="020F0502020204030204" pitchFamily="34" charset="0"/>
                <a:ea typeface="Calibri" panose="020F0502020204030204" pitchFamily="34" charset="0"/>
                <a:cs typeface="Times New Roman" panose="02020603050405020304" pitchFamily="18" charset="0"/>
              </a:rPr>
              <a:t>Step 4:</a:t>
            </a:r>
            <a:r>
              <a:rPr lang="en-US" sz="2000" i="1" dirty="0">
                <a:latin typeface="Calibri" panose="020F0502020204030204" pitchFamily="34" charset="0"/>
                <a:ea typeface="Calibri" panose="020F0502020204030204" pitchFamily="34" charset="0"/>
                <a:cs typeface="Times New Roman" panose="02020603050405020304" pitchFamily="18" charset="0"/>
              </a:rPr>
              <a:t> Remove node 1 from the front of queue and visit the unvisited </a:t>
            </a:r>
            <a:r>
              <a:rPr lang="en-US" sz="2000" i="1" dirty="0" err="1">
                <a:latin typeface="Calibri" panose="020F0502020204030204" pitchFamily="34" charset="0"/>
                <a:ea typeface="Calibri" panose="020F0502020204030204" pitchFamily="34" charset="0"/>
                <a:cs typeface="Times New Roman" panose="02020603050405020304" pitchFamily="18" charset="0"/>
              </a:rPr>
              <a:t>neighbours</a:t>
            </a:r>
            <a:r>
              <a:rPr lang="en-US" sz="2000" i="1" dirty="0">
                <a:latin typeface="Calibri" panose="020F0502020204030204" pitchFamily="34" charset="0"/>
                <a:ea typeface="Calibri" panose="020F0502020204030204" pitchFamily="34" charset="0"/>
                <a:cs typeface="Times New Roman" panose="02020603050405020304" pitchFamily="18" charset="0"/>
              </a:rPr>
              <a:t> and push them into queue</a:t>
            </a:r>
            <a:r>
              <a:rPr lang="en-US" sz="1100" i="1"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5" name="Image 4"/>
          <p:cNvPicPr>
            <a:picLocks noChangeAspect="1"/>
          </p:cNvPicPr>
          <p:nvPr/>
        </p:nvPicPr>
        <p:blipFill>
          <a:blip r:embed="rId2"/>
          <a:stretch>
            <a:fillRect/>
          </a:stretch>
        </p:blipFill>
        <p:spPr>
          <a:xfrm>
            <a:off x="2656113" y="1165180"/>
            <a:ext cx="6291944" cy="2106690"/>
          </a:xfrm>
          <a:prstGeom prst="rect">
            <a:avLst/>
          </a:prstGeom>
        </p:spPr>
      </p:pic>
      <p:sp>
        <p:nvSpPr>
          <p:cNvPr id="6" name="Rectangle 5"/>
          <p:cNvSpPr/>
          <p:nvPr/>
        </p:nvSpPr>
        <p:spPr>
          <a:xfrm>
            <a:off x="2656113" y="3485476"/>
            <a:ext cx="6096000" cy="750975"/>
          </a:xfrm>
          <a:prstGeom prst="rect">
            <a:avLst/>
          </a:prstGeom>
        </p:spPr>
        <p:txBody>
          <a:bodyPr>
            <a:spAutoFit/>
          </a:bodyPr>
          <a:lstStyle/>
          <a:p>
            <a:pPr>
              <a:lnSpc>
                <a:spcPct val="107000"/>
              </a:lnSpc>
              <a:spcAft>
                <a:spcPts val="800"/>
              </a:spcAft>
            </a:pPr>
            <a:r>
              <a:rPr lang="en-US" sz="2000" b="1" i="1" dirty="0">
                <a:latin typeface="Calibri" panose="020F0502020204030204" pitchFamily="34" charset="0"/>
                <a:ea typeface="Calibri" panose="020F0502020204030204" pitchFamily="34" charset="0"/>
                <a:cs typeface="Times New Roman" panose="02020603050405020304" pitchFamily="18" charset="0"/>
              </a:rPr>
              <a:t>Step 5:</a:t>
            </a:r>
            <a:r>
              <a:rPr lang="en-US" sz="2000" i="1" dirty="0">
                <a:latin typeface="Calibri" panose="020F0502020204030204" pitchFamily="34" charset="0"/>
                <a:ea typeface="Calibri" panose="020F0502020204030204" pitchFamily="34" charset="0"/>
                <a:cs typeface="Times New Roman" panose="02020603050405020304" pitchFamily="18" charset="0"/>
              </a:rPr>
              <a:t> Remove node 2 from the front of queue and visit the unvisited </a:t>
            </a:r>
            <a:r>
              <a:rPr lang="en-US" sz="2000" i="1" dirty="0" err="1">
                <a:latin typeface="Calibri" panose="020F0502020204030204" pitchFamily="34" charset="0"/>
                <a:ea typeface="Calibri" panose="020F0502020204030204" pitchFamily="34" charset="0"/>
                <a:cs typeface="Times New Roman" panose="02020603050405020304" pitchFamily="18" charset="0"/>
              </a:rPr>
              <a:t>neighbours</a:t>
            </a:r>
            <a:r>
              <a:rPr lang="en-US" sz="2000" i="1" dirty="0">
                <a:latin typeface="Calibri" panose="020F0502020204030204" pitchFamily="34" charset="0"/>
                <a:ea typeface="Calibri" panose="020F0502020204030204" pitchFamily="34" charset="0"/>
                <a:cs typeface="Times New Roman" panose="02020603050405020304" pitchFamily="18" charset="0"/>
              </a:rPr>
              <a:t> and push them into queue.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p:cNvPicPr>
            <a:picLocks noChangeAspect="1"/>
          </p:cNvPicPr>
          <p:nvPr/>
        </p:nvPicPr>
        <p:blipFill>
          <a:blip r:embed="rId3"/>
          <a:stretch>
            <a:fillRect/>
          </a:stretch>
        </p:blipFill>
        <p:spPr>
          <a:xfrm>
            <a:off x="2656113" y="4236451"/>
            <a:ext cx="6817306" cy="2509625"/>
          </a:xfrm>
          <a:prstGeom prst="rect">
            <a:avLst/>
          </a:prstGeom>
        </p:spPr>
      </p:pic>
    </p:spTree>
    <p:extLst>
      <p:ext uri="{BB962C8B-B14F-4D97-AF65-F5344CB8AC3E}">
        <p14:creationId xmlns:p14="http://schemas.microsoft.com/office/powerpoint/2010/main" val="6119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1530" y="326572"/>
            <a:ext cx="10280470" cy="981423"/>
          </a:xfrm>
          <a:prstGeom prst="rect">
            <a:avLst/>
          </a:prstGeom>
        </p:spPr>
        <p:txBody>
          <a:bodyPr wrap="square">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Step 6: </a:t>
            </a:r>
            <a:r>
              <a:rPr lang="en-US" i="1" dirty="0">
                <a:latin typeface="Calibri" panose="020F0502020204030204" pitchFamily="34" charset="0"/>
                <a:ea typeface="Calibri" panose="020F0502020204030204" pitchFamily="34" charset="0"/>
                <a:cs typeface="Times New Roman" panose="02020603050405020304" pitchFamily="18" charset="0"/>
              </a:rPr>
              <a:t>Remove node 3 from the front of queue and visit the unvisited </a:t>
            </a:r>
            <a:r>
              <a:rPr lang="en-US" i="1" dirty="0" err="1">
                <a:latin typeface="Calibri" panose="020F0502020204030204" pitchFamily="34" charset="0"/>
                <a:ea typeface="Calibri" panose="020F0502020204030204" pitchFamily="34" charset="0"/>
                <a:cs typeface="Times New Roman" panose="02020603050405020304" pitchFamily="18" charset="0"/>
              </a:rPr>
              <a:t>neighbours</a:t>
            </a:r>
            <a:r>
              <a:rPr lang="en-US" i="1" dirty="0">
                <a:latin typeface="Calibri" panose="020F0502020204030204" pitchFamily="34" charset="0"/>
                <a:ea typeface="Calibri" panose="020F0502020204030204" pitchFamily="34" charset="0"/>
                <a:cs typeface="Times New Roman" panose="02020603050405020304" pitchFamily="18" charset="0"/>
              </a:rPr>
              <a:t> and push them into queue. </a:t>
            </a:r>
            <a:br>
              <a:rPr lang="en-US" i="1" dirty="0">
                <a:latin typeface="Calibri" panose="020F0502020204030204" pitchFamily="34" charset="0"/>
                <a:ea typeface="Calibri" panose="020F0502020204030204" pitchFamily="34" charset="0"/>
                <a:cs typeface="Times New Roman" panose="02020603050405020304" pitchFamily="18" charset="0"/>
              </a:rPr>
            </a:br>
            <a:r>
              <a:rPr lang="en-US" i="1" dirty="0">
                <a:latin typeface="Calibri" panose="020F0502020204030204" pitchFamily="34" charset="0"/>
                <a:ea typeface="Calibri" panose="020F0502020204030204" pitchFamily="34" charset="0"/>
                <a:cs typeface="Times New Roman" panose="02020603050405020304" pitchFamily="18" charset="0"/>
              </a:rPr>
              <a:t>As we can see that every </a:t>
            </a:r>
            <a:r>
              <a:rPr lang="en-US" i="1" dirty="0" err="1">
                <a:latin typeface="Calibri" panose="020F0502020204030204" pitchFamily="34" charset="0"/>
                <a:ea typeface="Calibri" panose="020F0502020204030204" pitchFamily="34" charset="0"/>
                <a:cs typeface="Times New Roman" panose="02020603050405020304" pitchFamily="18" charset="0"/>
              </a:rPr>
              <a:t>neighbours</a:t>
            </a:r>
            <a:r>
              <a:rPr lang="en-US" i="1" dirty="0">
                <a:latin typeface="Calibri" panose="020F0502020204030204" pitchFamily="34" charset="0"/>
                <a:ea typeface="Calibri" panose="020F0502020204030204" pitchFamily="34" charset="0"/>
                <a:cs typeface="Times New Roman" panose="02020603050405020304" pitchFamily="18" charset="0"/>
              </a:rPr>
              <a:t> of node 3 is visited, so move to the next node that are in the front of the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3019456" y="1307995"/>
            <a:ext cx="4583127" cy="1687993"/>
          </a:xfrm>
          <a:prstGeom prst="rect">
            <a:avLst/>
          </a:prstGeom>
        </p:spPr>
      </p:pic>
      <p:sp>
        <p:nvSpPr>
          <p:cNvPr id="6" name="Rectangle 5"/>
          <p:cNvSpPr/>
          <p:nvPr/>
        </p:nvSpPr>
        <p:spPr>
          <a:xfrm>
            <a:off x="1637210" y="3159467"/>
            <a:ext cx="10458996" cy="981423"/>
          </a:xfrm>
          <a:prstGeom prst="rect">
            <a:avLst/>
          </a:prstGeom>
        </p:spPr>
        <p:txBody>
          <a:bodyPr wrap="square">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Steps 7: </a:t>
            </a:r>
            <a:r>
              <a:rPr lang="en-US" i="1" dirty="0">
                <a:latin typeface="Calibri" panose="020F0502020204030204" pitchFamily="34" charset="0"/>
                <a:ea typeface="Calibri" panose="020F0502020204030204" pitchFamily="34" charset="0"/>
                <a:cs typeface="Times New Roman" panose="02020603050405020304" pitchFamily="18" charset="0"/>
              </a:rPr>
              <a:t>Remove node 4 from the front of queue and visit the unvisited </a:t>
            </a:r>
            <a:r>
              <a:rPr lang="en-US" i="1" dirty="0" err="1">
                <a:latin typeface="Calibri" panose="020F0502020204030204" pitchFamily="34" charset="0"/>
                <a:ea typeface="Calibri" panose="020F0502020204030204" pitchFamily="34" charset="0"/>
                <a:cs typeface="Times New Roman" panose="02020603050405020304" pitchFamily="18" charset="0"/>
              </a:rPr>
              <a:t>neighbours</a:t>
            </a:r>
            <a:r>
              <a:rPr lang="en-US" i="1" dirty="0">
                <a:latin typeface="Calibri" panose="020F0502020204030204" pitchFamily="34" charset="0"/>
                <a:ea typeface="Calibri" panose="020F0502020204030204" pitchFamily="34" charset="0"/>
                <a:cs typeface="Times New Roman" panose="02020603050405020304" pitchFamily="18" charset="0"/>
              </a:rPr>
              <a:t> and push them into queue. </a:t>
            </a:r>
            <a:br>
              <a:rPr lang="en-US" i="1" dirty="0">
                <a:latin typeface="Calibri" panose="020F0502020204030204" pitchFamily="34" charset="0"/>
                <a:ea typeface="Calibri" panose="020F0502020204030204" pitchFamily="34" charset="0"/>
                <a:cs typeface="Times New Roman" panose="02020603050405020304" pitchFamily="18" charset="0"/>
              </a:rPr>
            </a:br>
            <a:r>
              <a:rPr lang="en-US" i="1" dirty="0">
                <a:latin typeface="Calibri" panose="020F0502020204030204" pitchFamily="34" charset="0"/>
                <a:ea typeface="Calibri" panose="020F0502020204030204" pitchFamily="34" charset="0"/>
                <a:cs typeface="Times New Roman" panose="02020603050405020304" pitchFamily="18" charset="0"/>
              </a:rPr>
              <a:t>As we can see that every </a:t>
            </a:r>
            <a:r>
              <a:rPr lang="en-US" i="1" dirty="0" err="1">
                <a:latin typeface="Calibri" panose="020F0502020204030204" pitchFamily="34" charset="0"/>
                <a:ea typeface="Calibri" panose="020F0502020204030204" pitchFamily="34" charset="0"/>
                <a:cs typeface="Times New Roman" panose="02020603050405020304" pitchFamily="18" charset="0"/>
              </a:rPr>
              <a:t>neighbours</a:t>
            </a:r>
            <a:r>
              <a:rPr lang="en-US" i="1" dirty="0">
                <a:latin typeface="Calibri" panose="020F0502020204030204" pitchFamily="34" charset="0"/>
                <a:ea typeface="Calibri" panose="020F0502020204030204" pitchFamily="34" charset="0"/>
                <a:cs typeface="Times New Roman" panose="02020603050405020304" pitchFamily="18" charset="0"/>
              </a:rPr>
              <a:t> of node 4 are visited, so move to the next node that is in the front of the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p:cNvPicPr>
            <a:picLocks noChangeAspect="1"/>
          </p:cNvPicPr>
          <p:nvPr/>
        </p:nvPicPr>
        <p:blipFill>
          <a:blip r:embed="rId3"/>
          <a:stretch>
            <a:fillRect/>
          </a:stretch>
        </p:blipFill>
        <p:spPr>
          <a:xfrm>
            <a:off x="2735967" y="4140890"/>
            <a:ext cx="5519760" cy="2031578"/>
          </a:xfrm>
          <a:prstGeom prst="rect">
            <a:avLst/>
          </a:prstGeom>
        </p:spPr>
      </p:pic>
      <p:sp>
        <p:nvSpPr>
          <p:cNvPr id="8" name="Rectangle 7"/>
          <p:cNvSpPr/>
          <p:nvPr/>
        </p:nvSpPr>
        <p:spPr>
          <a:xfrm>
            <a:off x="2348143" y="6459407"/>
            <a:ext cx="668445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Now, Queue becomes empty, So, terminate these process of iteration</a:t>
            </a:r>
            <a:endParaRPr lang="en-US" dirty="0"/>
          </a:p>
        </p:txBody>
      </p:sp>
    </p:spTree>
    <p:extLst>
      <p:ext uri="{BB962C8B-B14F-4D97-AF65-F5344CB8AC3E}">
        <p14:creationId xmlns:p14="http://schemas.microsoft.com/office/powerpoint/2010/main" val="33891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2126" y="697762"/>
            <a:ext cx="9117874" cy="1215782"/>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Depth-first search</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In depth-first-search (DFS), you start by particularly from the vertex and explore as much as you along all the branches before backtracking. In DFS, it is essential to keep note of the tracks of visited nodes, and for this, you use stack data structure.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3197195" y="2013295"/>
            <a:ext cx="5620233" cy="4498089"/>
          </a:xfrm>
          <a:prstGeom prst="rect">
            <a:avLst/>
          </a:prstGeom>
        </p:spPr>
      </p:pic>
    </p:spTree>
    <p:extLst>
      <p:ext uri="{BB962C8B-B14F-4D97-AF65-F5344CB8AC3E}">
        <p14:creationId xmlns:p14="http://schemas.microsoft.com/office/powerpoint/2010/main" val="40489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17566"/>
            <a:ext cx="6727371" cy="1319349"/>
          </a:xfrm>
        </p:spPr>
        <p:txBody>
          <a:bodyPr>
            <a:normAutofit/>
          </a:bodyPr>
          <a:lstStyle/>
          <a:p>
            <a:pPr>
              <a:lnSpc>
                <a:spcPct val="107000"/>
              </a:lnSpc>
              <a:spcAft>
                <a:spcPts val="0"/>
              </a:spcAft>
            </a:pPr>
            <a:r>
              <a:rPr lang="en-US" sz="2800" b="1" dirty="0">
                <a:latin typeface="Calibri" panose="020F0502020204030204" pitchFamily="34" charset="0"/>
                <a:ea typeface="Calibri" panose="020F0502020204030204" pitchFamily="34" charset="0"/>
                <a:cs typeface="Times New Roman" panose="02020603050405020304" pitchFamily="18" charset="0"/>
              </a:rPr>
              <a:t>Application of Graphs in real life problems</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Espace réservé du contenu 2"/>
          <p:cNvSpPr>
            <a:spLocks noGrp="1"/>
          </p:cNvSpPr>
          <p:nvPr>
            <p:ph idx="1"/>
          </p:nvPr>
        </p:nvSpPr>
        <p:spPr>
          <a:xfrm>
            <a:off x="1410790" y="1319350"/>
            <a:ext cx="9597434" cy="5068388"/>
          </a:xfrm>
        </p:spPr>
        <p:txBody>
          <a:bodyPr>
            <a:normAutofit fontScale="92500" lnSpcReduction="20000"/>
          </a:bodyPr>
          <a:lstStyle/>
          <a:p>
            <a:pPr>
              <a:lnSpc>
                <a:spcPct val="170000"/>
              </a:lnSpc>
            </a:pPr>
            <a:r>
              <a:rPr lang="en-US" sz="2000" dirty="0">
                <a:latin typeface="Calibri" panose="020F0502020204030204" pitchFamily="34" charset="0"/>
                <a:ea typeface="Calibri" panose="020F0502020204030204" pitchFamily="34" charset="0"/>
                <a:cs typeface="Times New Roman" panose="02020603050405020304" pitchFamily="18" charset="0"/>
              </a:rPr>
              <a:t>1. Social Networks: DFS and BFS can be used to find connections between individuals in a social network, recommend friends, or identify communities within the network</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70000"/>
              </a:lnSpc>
            </a:pPr>
            <a:r>
              <a:rPr lang="en-US" sz="2000" dirty="0">
                <a:latin typeface="Calibri" panose="020F0502020204030204" pitchFamily="34" charset="0"/>
                <a:ea typeface="Calibri" panose="020F0502020204030204" pitchFamily="34" charset="0"/>
                <a:cs typeface="Times New Roman" panose="02020603050405020304" pitchFamily="18" charset="0"/>
              </a:rPr>
              <a:t>2. Web Crawling: Search engines use BFS to crawl and index web pages, ensuring that all pages are visited and indexed in an organized manner</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70000"/>
              </a:lnSpc>
            </a:pPr>
            <a:r>
              <a:rPr lang="en-US" sz="2000" dirty="0">
                <a:latin typeface="Calibri" panose="020F0502020204030204" pitchFamily="34" charset="0"/>
                <a:ea typeface="Calibri" panose="020F0502020204030204" pitchFamily="34" charset="0"/>
                <a:cs typeface="Times New Roman" panose="02020603050405020304" pitchFamily="18" charset="0"/>
              </a:rPr>
              <a:t>3. Routing and Navigation: These algorithms are used to find the shortest path between locations in GPS systems and map applications</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70000"/>
              </a:lnSpc>
            </a:pPr>
            <a:r>
              <a:rPr lang="en-US" sz="2000" dirty="0">
                <a:latin typeface="Calibri" panose="020F0502020204030204" pitchFamily="34" charset="0"/>
                <a:ea typeface="Calibri" panose="020F0502020204030204" pitchFamily="34" charset="0"/>
                <a:cs typeface="Times New Roman" panose="02020603050405020304" pitchFamily="18" charset="0"/>
              </a:rPr>
              <a:t>4. Network Analysis: BFS and DFS are used to analyze computer networks, detect vulnerabilities, and optimize network traffic</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70000"/>
              </a:lnSpc>
            </a:pPr>
            <a:r>
              <a:rPr lang="en-US" sz="2000" dirty="0">
                <a:latin typeface="Calibri" panose="020F0502020204030204" pitchFamily="34" charset="0"/>
                <a:ea typeface="Calibri" panose="020F0502020204030204" pitchFamily="34" charset="0"/>
                <a:cs typeface="Times New Roman" panose="02020603050405020304" pitchFamily="18" charset="0"/>
              </a:rPr>
              <a:t>5. Game Development: Graph traversal algorithms are used to find paths, analyze game maps, and make decisions for non-player characters (NPCs) in video games</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622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26718" y="535578"/>
            <a:ext cx="8911687" cy="2230692"/>
          </a:xfrm>
        </p:spPr>
        <p:txBody>
          <a:bodyPr>
            <a:normAutofit lnSpcReduction="10000"/>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What is a </a:t>
            </a:r>
            <a:r>
              <a:rPr lang="en-US" sz="2400" b="1" dirty="0" smtClean="0">
                <a:latin typeface="Calibri" panose="020F0502020204030204" pitchFamily="34" charset="0"/>
                <a:ea typeface="Calibri" panose="020F0502020204030204" pitchFamily="34" charset="0"/>
                <a:cs typeface="Times New Roman" panose="02020603050405020304" pitchFamily="18" charset="0"/>
              </a:rPr>
              <a:t>Graph?</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A </a:t>
            </a:r>
            <a:r>
              <a:rPr lang="en-US" dirty="0">
                <a:latin typeface="Calibri" panose="020F0502020204030204" pitchFamily="34" charset="0"/>
                <a:ea typeface="Calibri" panose="020F0502020204030204" pitchFamily="34" charset="0"/>
                <a:cs typeface="Times New Roman" panose="02020603050405020304" pitchFamily="18" charset="0"/>
              </a:rPr>
              <a:t>graph is a unique data structure in programming that consists of finite sets of nodes or vertices and a set of edges that connect these vertices to them. At this moment, adjacent vertices can be called those vertices that are connected to the same edge with each other. In simple terms, a graph is a visual representation of vertices and edges sharing some connection or </a:t>
            </a:r>
            <a:r>
              <a:rPr lang="en-US" dirty="0" smtClean="0">
                <a:latin typeface="Calibri" panose="020F0502020204030204" pitchFamily="34" charset="0"/>
                <a:ea typeface="Calibri" panose="020F0502020204030204" pitchFamily="34" charset="0"/>
                <a:cs typeface="Times New Roman" panose="02020603050405020304" pitchFamily="18" charset="0"/>
              </a:rPr>
              <a:t>relationship</a:t>
            </a:r>
          </a:p>
          <a:p>
            <a:pPr marL="0" indent="0">
              <a:lnSpc>
                <a:spcPct val="107000"/>
              </a:lnSpc>
              <a:spcAft>
                <a:spcPts val="800"/>
              </a:spcAft>
              <a:buNone/>
            </a:pP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576" y="2952206"/>
            <a:ext cx="4653204" cy="3269329"/>
          </a:xfrm>
          <a:prstGeom prst="rect">
            <a:avLst/>
          </a:prstGeom>
        </p:spPr>
      </p:pic>
    </p:spTree>
    <p:extLst>
      <p:ext uri="{BB962C8B-B14F-4D97-AF65-F5344CB8AC3E}">
        <p14:creationId xmlns:p14="http://schemas.microsoft.com/office/powerpoint/2010/main" val="423288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18950" y="378822"/>
            <a:ext cx="8915400" cy="6479178"/>
          </a:xfrm>
        </p:spPr>
        <p:txBody>
          <a:bodyPr>
            <a:normAutofit lnSpcReduction="10000"/>
          </a:bodyPr>
          <a:lstStyle/>
          <a:p>
            <a:pPr marL="0" indent="0">
              <a:lnSpc>
                <a:spcPct val="107000"/>
              </a:lnSpc>
              <a:spcBef>
                <a:spcPts val="1200"/>
              </a:spcBef>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Types of Graphs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There are various types of graph algorithms that you would be looking at in this article but before that, let's look at some types of terms to imply the fundamental variations between them.</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Order</a:t>
            </a:r>
            <a:r>
              <a:rPr lang="en-US" dirty="0">
                <a:latin typeface="Calibri" panose="020F0502020204030204" pitchFamily="34" charset="0"/>
                <a:ea typeface="Calibri" panose="020F0502020204030204" pitchFamily="34" charset="0"/>
                <a:cs typeface="Times New Roman" panose="02020603050405020304" pitchFamily="18" charset="0"/>
              </a:rPr>
              <a:t>: Order defines the total number of vertices present in the graph.</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Size</a:t>
            </a:r>
            <a:r>
              <a:rPr lang="en-US" dirty="0">
                <a:latin typeface="Calibri" panose="020F0502020204030204" pitchFamily="34" charset="0"/>
                <a:ea typeface="Calibri" panose="020F0502020204030204" pitchFamily="34" charset="0"/>
                <a:cs typeface="Times New Roman" panose="02020603050405020304" pitchFamily="18" charset="0"/>
              </a:rPr>
              <a:t>: Size defines the number of edges present in the graph.</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Self-loop</a:t>
            </a:r>
            <a:r>
              <a:rPr lang="en-US" dirty="0">
                <a:latin typeface="Calibri" panose="020F0502020204030204" pitchFamily="34" charset="0"/>
                <a:ea typeface="Calibri" panose="020F0502020204030204" pitchFamily="34" charset="0"/>
                <a:cs typeface="Times New Roman" panose="02020603050405020304" pitchFamily="18" charset="0"/>
              </a:rPr>
              <a:t>: It is the edges that are connected from a vertex to itself.</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Isolated vertex</a:t>
            </a:r>
            <a:r>
              <a:rPr lang="en-US" dirty="0">
                <a:latin typeface="Calibri" panose="020F0502020204030204" pitchFamily="34" charset="0"/>
                <a:ea typeface="Calibri" panose="020F0502020204030204" pitchFamily="34" charset="0"/>
                <a:cs typeface="Times New Roman" panose="02020603050405020304" pitchFamily="18" charset="0"/>
              </a:rPr>
              <a:t>: It is the vertex that is not connected to any other vertices in the graph.</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Vertex degree</a:t>
            </a:r>
            <a:r>
              <a:rPr lang="en-US" dirty="0">
                <a:latin typeface="Calibri" panose="020F0502020204030204" pitchFamily="34" charset="0"/>
                <a:ea typeface="Calibri" panose="020F0502020204030204" pitchFamily="34" charset="0"/>
                <a:cs typeface="Times New Roman" panose="02020603050405020304" pitchFamily="18" charset="0"/>
              </a:rPr>
              <a:t>: It is defined as the number of edges incident to a vertex in a graph.</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Weighted graph</a:t>
            </a:r>
            <a:r>
              <a:rPr lang="en-US" dirty="0">
                <a:latin typeface="Calibri" panose="020F0502020204030204" pitchFamily="34" charset="0"/>
                <a:ea typeface="Calibri" panose="020F0502020204030204" pitchFamily="34" charset="0"/>
                <a:cs typeface="Times New Roman" panose="02020603050405020304" pitchFamily="18" charset="0"/>
              </a:rPr>
              <a:t>: A graph having value or weight of vertices.</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Unweighted graph</a:t>
            </a:r>
            <a:r>
              <a:rPr lang="en-US" dirty="0">
                <a:latin typeface="Calibri" panose="020F0502020204030204" pitchFamily="34" charset="0"/>
                <a:ea typeface="Calibri" panose="020F0502020204030204" pitchFamily="34" charset="0"/>
                <a:cs typeface="Times New Roman" panose="02020603050405020304" pitchFamily="18" charset="0"/>
              </a:rPr>
              <a:t>: A graph having no value or weight of vertices.</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Directed graph</a:t>
            </a:r>
            <a:r>
              <a:rPr lang="en-US" dirty="0">
                <a:latin typeface="Calibri" panose="020F0502020204030204" pitchFamily="34" charset="0"/>
                <a:ea typeface="Calibri" panose="020F0502020204030204" pitchFamily="34" charset="0"/>
                <a:cs typeface="Times New Roman" panose="02020603050405020304" pitchFamily="18" charset="0"/>
              </a:rPr>
              <a:t>: A graph having a direction indicator.</a:t>
            </a:r>
          </a:p>
          <a:p>
            <a:pPr>
              <a:lnSpc>
                <a:spcPct val="107000"/>
              </a:lnSpc>
              <a:spcBef>
                <a:spcPts val="120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Undirected graph</a:t>
            </a:r>
            <a:r>
              <a:rPr lang="en-US" dirty="0">
                <a:latin typeface="Calibri" panose="020F0502020204030204" pitchFamily="34" charset="0"/>
                <a:ea typeface="Calibri" panose="020F0502020204030204" pitchFamily="34" charset="0"/>
                <a:cs typeface="Times New Roman" panose="02020603050405020304" pitchFamily="18" charset="0"/>
              </a:rPr>
              <a:t>: A graph where no directions are defined.</a:t>
            </a:r>
          </a:p>
          <a:p>
            <a:endParaRPr lang="en-US" dirty="0"/>
          </a:p>
        </p:txBody>
      </p:sp>
    </p:spTree>
    <p:extLst>
      <p:ext uri="{BB962C8B-B14F-4D97-AF65-F5344CB8AC3E}">
        <p14:creationId xmlns:p14="http://schemas.microsoft.com/office/powerpoint/2010/main" val="2211818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790489" y="679270"/>
            <a:ext cx="9057727" cy="5238204"/>
          </a:xfrm>
          <a:prstGeom prst="rect">
            <a:avLst/>
          </a:prstGeom>
        </p:spPr>
      </p:pic>
    </p:spTree>
    <p:extLst>
      <p:ext uri="{BB962C8B-B14F-4D97-AF65-F5344CB8AC3E}">
        <p14:creationId xmlns:p14="http://schemas.microsoft.com/office/powerpoint/2010/main" val="329360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10390" y="526869"/>
            <a:ext cx="8915400" cy="1955074"/>
          </a:xfrm>
        </p:spPr>
        <p:txBody>
          <a:bodyPr/>
          <a:lstStyle/>
          <a:p>
            <a:pPr marL="0" indent="0">
              <a:lnSpc>
                <a:spcPct val="107000"/>
              </a:lnSpc>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GRAPH IMPLEMENTATIONS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Adjacency Matrix</a:t>
            </a:r>
            <a:r>
              <a:rPr lang="en-US" dirty="0">
                <a:latin typeface="Calibri" panose="020F0502020204030204" pitchFamily="34" charset="0"/>
                <a:ea typeface="Calibri" panose="020F0502020204030204" pitchFamily="34" charset="0"/>
                <a:cs typeface="Times New Roman" panose="02020603050405020304" pitchFamily="18" charset="0"/>
              </a:rPr>
              <a:t>: An adjacency matrix is a two-dimensional array that records the relationship between each node and all other nodes in the </a:t>
            </a:r>
            <a:r>
              <a:rPr lang="en-US" dirty="0" smtClean="0">
                <a:latin typeface="Calibri" panose="020F0502020204030204" pitchFamily="34" charset="0"/>
                <a:ea typeface="Calibri" panose="020F0502020204030204" pitchFamily="34" charset="0"/>
                <a:cs typeface="Times New Roman" panose="02020603050405020304" pitchFamily="18" charset="0"/>
              </a:rPr>
              <a:t>graph.</a:t>
            </a:r>
          </a:p>
          <a:p>
            <a:endParaRPr lang="en-US" dirty="0"/>
          </a:p>
        </p:txBody>
      </p:sp>
      <p:pic>
        <p:nvPicPr>
          <p:cNvPr id="4" name="Image 3"/>
          <p:cNvPicPr>
            <a:picLocks noChangeAspect="1"/>
          </p:cNvPicPr>
          <p:nvPr/>
        </p:nvPicPr>
        <p:blipFill>
          <a:blip r:embed="rId2"/>
          <a:stretch>
            <a:fillRect/>
          </a:stretch>
        </p:blipFill>
        <p:spPr>
          <a:xfrm>
            <a:off x="1822452" y="3280856"/>
            <a:ext cx="8330021" cy="3237509"/>
          </a:xfrm>
          <a:prstGeom prst="rect">
            <a:avLst/>
          </a:prstGeom>
        </p:spPr>
      </p:pic>
    </p:spTree>
    <p:extLst>
      <p:ext uri="{BB962C8B-B14F-4D97-AF65-F5344CB8AC3E}">
        <p14:creationId xmlns:p14="http://schemas.microsoft.com/office/powerpoint/2010/main" val="289239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5555" y="615282"/>
            <a:ext cx="8915400" cy="949234"/>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2. </a:t>
            </a:r>
            <a:r>
              <a:rPr lang="en-US" b="1" dirty="0">
                <a:latin typeface="Calibri" panose="020F0502020204030204" pitchFamily="34" charset="0"/>
                <a:ea typeface="Calibri" panose="020F0502020204030204" pitchFamily="34" charset="0"/>
                <a:cs typeface="Times New Roman" panose="02020603050405020304" pitchFamily="18" charset="0"/>
              </a:rPr>
              <a:t>Adjacency List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An </a:t>
            </a:r>
            <a:r>
              <a:rPr lang="en-US" dirty="0">
                <a:latin typeface="Calibri" panose="020F0502020204030204" pitchFamily="34" charset="0"/>
                <a:ea typeface="Calibri" panose="020F0502020204030204" pitchFamily="34" charset="0"/>
                <a:cs typeface="Times New Roman" panose="02020603050405020304" pitchFamily="18" charset="0"/>
              </a:rPr>
              <a:t>adjacency list records the existence of an edge between each node and all of its </a:t>
            </a:r>
            <a:r>
              <a:rPr lang="en-US" dirty="0" err="1">
                <a:latin typeface="Calibri" panose="020F0502020204030204" pitchFamily="34" charset="0"/>
                <a:ea typeface="Calibri" panose="020F0502020204030204" pitchFamily="34" charset="0"/>
                <a:cs typeface="Times New Roman" panose="02020603050405020304" pitchFamily="18" charset="0"/>
              </a:rPr>
              <a:t>neighbours</a:t>
            </a:r>
            <a:endParaRPr lang="en-US" dirty="0"/>
          </a:p>
        </p:txBody>
      </p:sp>
      <p:pic>
        <p:nvPicPr>
          <p:cNvPr id="4" name="Image 3"/>
          <p:cNvPicPr>
            <a:picLocks noChangeAspect="1"/>
          </p:cNvPicPr>
          <p:nvPr/>
        </p:nvPicPr>
        <p:blipFill>
          <a:blip r:embed="rId2"/>
          <a:stretch>
            <a:fillRect/>
          </a:stretch>
        </p:blipFill>
        <p:spPr>
          <a:xfrm>
            <a:off x="1985555" y="2081771"/>
            <a:ext cx="8280957" cy="3130309"/>
          </a:xfrm>
          <a:prstGeom prst="rect">
            <a:avLst/>
          </a:prstGeom>
        </p:spPr>
      </p:pic>
      <p:sp>
        <p:nvSpPr>
          <p:cNvPr id="6" name="Rectangle 5"/>
          <p:cNvSpPr/>
          <p:nvPr/>
        </p:nvSpPr>
        <p:spPr>
          <a:xfrm>
            <a:off x="3553098" y="5729335"/>
            <a:ext cx="4389119" cy="487506"/>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Adjacency list for Directed graph</a:t>
            </a:r>
            <a:r>
              <a:rPr lang="en-US" sz="1100" b="1" dirty="0">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563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692223" y="1168169"/>
            <a:ext cx="7242380" cy="3377705"/>
          </a:xfrm>
          <a:prstGeom prst="rect">
            <a:avLst/>
          </a:prstGeom>
        </p:spPr>
      </p:pic>
      <p:sp>
        <p:nvSpPr>
          <p:cNvPr id="6" name="Rectangle 5"/>
          <p:cNvSpPr/>
          <p:nvPr/>
        </p:nvSpPr>
        <p:spPr>
          <a:xfrm>
            <a:off x="3934165" y="5264756"/>
            <a:ext cx="5060873" cy="532903"/>
          </a:xfrm>
          <a:prstGeom prst="rect">
            <a:avLst/>
          </a:prstGeom>
        </p:spPr>
        <p:txBody>
          <a:bodyPr wrap="non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Adjacency list for Directed graph</a:t>
            </a:r>
            <a:r>
              <a:rPr lang="en-US" sz="1100" b="1" dirty="0">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535367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486" y="441230"/>
            <a:ext cx="4212824" cy="499296"/>
          </a:xfrm>
        </p:spPr>
        <p:txBody>
          <a:bodyPr>
            <a:no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Graph Transversal Algorithm</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dirty="0"/>
          </a:p>
        </p:txBody>
      </p:sp>
      <p:sp>
        <p:nvSpPr>
          <p:cNvPr id="3" name="Espace réservé du contenu 2"/>
          <p:cNvSpPr>
            <a:spLocks noGrp="1"/>
          </p:cNvSpPr>
          <p:nvPr>
            <p:ph idx="1"/>
          </p:nvPr>
        </p:nvSpPr>
        <p:spPr>
          <a:xfrm>
            <a:off x="2501486" y="1075508"/>
            <a:ext cx="8915400" cy="2098766"/>
          </a:xfrm>
        </p:spPr>
        <p:txBody>
          <a:bodyPr/>
          <a:lstStyle/>
          <a:p>
            <a:pPr lvl="0">
              <a:lnSpc>
                <a:spcPct val="107000"/>
              </a:lnSpc>
              <a:spcAft>
                <a:spcPts val="80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Breadth-First Search </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BFS</a:t>
            </a:r>
            <a:r>
              <a:rPr lang="en-US" dirty="0">
                <a:latin typeface="Calibri" panose="020F0502020204030204" pitchFamily="34" charset="0"/>
                <a:ea typeface="Calibri" panose="020F0502020204030204" pitchFamily="34" charset="0"/>
                <a:cs typeface="Times New Roman" panose="02020603050405020304" pitchFamily="18" charset="0"/>
              </a:rPr>
              <a:t>);</a:t>
            </a:r>
          </a:p>
          <a:p>
            <a:r>
              <a:rPr lang="en-US" dirty="0">
                <a:latin typeface="Calibri" panose="020F0502020204030204" pitchFamily="34" charset="0"/>
                <a:ea typeface="Calibri" panose="020F0502020204030204" pitchFamily="34" charset="0"/>
                <a:cs typeface="Times New Roman" panose="02020603050405020304" pitchFamily="18" charset="0"/>
              </a:rPr>
              <a:t>Traversing or searching is one of the most used operations that are undertaken while working on graphs. Therefore, in breadth-first-search (BFS), you start at a particular vertex, and the algorithm tries to visit all the neighbors at the given depth before moving on to the next level of traversal of vertices</a:t>
            </a:r>
            <a:endParaRPr lang="en-US" dirty="0"/>
          </a:p>
        </p:txBody>
      </p:sp>
      <p:pic>
        <p:nvPicPr>
          <p:cNvPr id="4" name="Image 3"/>
          <p:cNvPicPr>
            <a:picLocks noChangeAspect="1"/>
          </p:cNvPicPr>
          <p:nvPr/>
        </p:nvPicPr>
        <p:blipFill>
          <a:blip r:embed="rId2"/>
          <a:stretch>
            <a:fillRect/>
          </a:stretch>
        </p:blipFill>
        <p:spPr>
          <a:xfrm>
            <a:off x="4009772" y="3174274"/>
            <a:ext cx="4050011" cy="3186495"/>
          </a:xfrm>
          <a:prstGeom prst="rect">
            <a:avLst/>
          </a:prstGeom>
        </p:spPr>
      </p:pic>
    </p:spTree>
    <p:extLst>
      <p:ext uri="{BB962C8B-B14F-4D97-AF65-F5344CB8AC3E}">
        <p14:creationId xmlns:p14="http://schemas.microsoft.com/office/powerpoint/2010/main" val="2848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6" y="624110"/>
            <a:ext cx="5231726" cy="1139376"/>
          </a:xfrm>
        </p:spPr>
        <p:txBody>
          <a:bodyPr>
            <a:normAutofit fontScale="90000"/>
          </a:bodyPr>
          <a:lstStyle/>
          <a:p>
            <a:pPr>
              <a:lnSpc>
                <a:spcPct val="107000"/>
              </a:lnSpc>
              <a:spcAft>
                <a:spcPts val="800"/>
              </a:spcAft>
            </a:pPr>
            <a:r>
              <a:rPr lang="en-US" sz="2700" b="1" dirty="0">
                <a:latin typeface="Calibri" panose="020F0502020204030204" pitchFamily="34" charset="0"/>
                <a:ea typeface="Calibri" panose="020F0502020204030204" pitchFamily="34" charset="0"/>
                <a:cs typeface="Times New Roman" panose="02020603050405020304" pitchFamily="18" charset="0"/>
              </a:rPr>
              <a:t>How It Works;</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r>
              <a:rPr lang="en-US" sz="2000" b="1" i="1" dirty="0">
                <a:latin typeface="Calibri" panose="020F0502020204030204" pitchFamily="34" charset="0"/>
                <a:ea typeface="Calibri" panose="020F0502020204030204" pitchFamily="34" charset="0"/>
                <a:cs typeface="Times New Roman" panose="02020603050405020304" pitchFamily="18" charset="0"/>
              </a:rPr>
              <a:t>Step1: </a:t>
            </a:r>
            <a:r>
              <a:rPr lang="en-US" sz="2000" i="1" dirty="0">
                <a:latin typeface="Calibri" panose="020F0502020204030204" pitchFamily="34" charset="0"/>
                <a:ea typeface="Calibri" panose="020F0502020204030204" pitchFamily="34" charset="0"/>
                <a:cs typeface="Times New Roman" panose="02020603050405020304" pitchFamily="18" charset="0"/>
              </a:rPr>
              <a:t>Initially queue and visited arrays are empty</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Image 3"/>
          <p:cNvPicPr>
            <a:picLocks noChangeAspect="1"/>
          </p:cNvPicPr>
          <p:nvPr/>
        </p:nvPicPr>
        <p:blipFill>
          <a:blip r:embed="rId2"/>
          <a:stretch>
            <a:fillRect/>
          </a:stretch>
        </p:blipFill>
        <p:spPr>
          <a:xfrm>
            <a:off x="2592926" y="2024744"/>
            <a:ext cx="7544555" cy="2782388"/>
          </a:xfrm>
          <a:prstGeom prst="rect">
            <a:avLst/>
          </a:prstGeom>
        </p:spPr>
      </p:pic>
    </p:spTree>
    <p:extLst>
      <p:ext uri="{BB962C8B-B14F-4D97-AF65-F5344CB8AC3E}">
        <p14:creationId xmlns:p14="http://schemas.microsoft.com/office/powerpoint/2010/main" val="89998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534</Words>
  <Application>Microsoft Office PowerPoint</Application>
  <PresentationFormat>Grand écran</PresentationFormat>
  <Paragraphs>38</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Century Gothic</vt:lpstr>
      <vt:lpstr>Times New Roman</vt:lpstr>
      <vt:lpstr>Wingdings 3</vt:lpstr>
      <vt:lpstr>Brin</vt:lpstr>
      <vt:lpstr>Graph Data Structures, Graph Transversal Algorithms And Its Implementation In Real Life </vt:lpstr>
      <vt:lpstr>Présentation PowerPoint</vt:lpstr>
      <vt:lpstr>Présentation PowerPoint</vt:lpstr>
      <vt:lpstr>Présentation PowerPoint</vt:lpstr>
      <vt:lpstr>Présentation PowerPoint</vt:lpstr>
      <vt:lpstr>Présentation PowerPoint</vt:lpstr>
      <vt:lpstr>Présentation PowerPoint</vt:lpstr>
      <vt:lpstr>Graph Transversal Algorithm;</vt:lpstr>
      <vt:lpstr>How It Works; Step1: Initially queue and visited arrays are empty </vt:lpstr>
      <vt:lpstr>Présentation PowerPoint</vt:lpstr>
      <vt:lpstr>Présentation PowerPoint</vt:lpstr>
      <vt:lpstr>Présentation PowerPoint</vt:lpstr>
      <vt:lpstr>Présentation PowerPoint</vt:lpstr>
      <vt:lpstr>Application of Graphs in real life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N.SIMONE</dc:creator>
  <cp:lastModifiedBy>N.SIMONE</cp:lastModifiedBy>
  <cp:revision>17</cp:revision>
  <dcterms:created xsi:type="dcterms:W3CDTF">2024-01-08T17:45:50Z</dcterms:created>
  <dcterms:modified xsi:type="dcterms:W3CDTF">2024-01-07T19:03:10Z</dcterms:modified>
</cp:coreProperties>
</file>