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25"/>
  </p:notesMasterIdLst>
  <p:sldIdLst>
    <p:sldId id="256" r:id="rId2"/>
    <p:sldId id="257" r:id="rId3"/>
    <p:sldId id="261" r:id="rId4"/>
    <p:sldId id="258" r:id="rId5"/>
    <p:sldId id="262" r:id="rId6"/>
    <p:sldId id="260" r:id="rId7"/>
    <p:sldId id="277" r:id="rId8"/>
    <p:sldId id="280" r:id="rId9"/>
    <p:sldId id="279" r:id="rId10"/>
    <p:sldId id="285" r:id="rId11"/>
    <p:sldId id="286" r:id="rId12"/>
    <p:sldId id="266" r:id="rId13"/>
    <p:sldId id="267" r:id="rId14"/>
    <p:sldId id="268" r:id="rId15"/>
    <p:sldId id="273" r:id="rId16"/>
    <p:sldId id="274" r:id="rId17"/>
    <p:sldId id="272" r:id="rId18"/>
    <p:sldId id="270" r:id="rId19"/>
    <p:sldId id="275" r:id="rId20"/>
    <p:sldId id="276" r:id="rId21"/>
    <p:sldId id="281" r:id="rId22"/>
    <p:sldId id="282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>
        <p:scale>
          <a:sx n="100" d="100"/>
          <a:sy n="100" d="100"/>
        </p:scale>
        <p:origin x="9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CF490-C781-43BF-AFD2-355F56D2C21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529E3-3E95-44BF-A33C-575978E4C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4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0CE7-011B-4589-85E1-DC404F758DEB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0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E00A-E8D6-4F63-8701-A6E3AC94869B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1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B408-956C-435B-ACBC-54CEC8CE427F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EF46-9F6F-4760-A75E-EC6E5327D268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2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0D2B-D47B-4798-9922-85B038266A52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8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B03D-D8EE-4941-B924-F4A570BD6AD8}" type="datetime1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11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1526-EF46-48BC-A00D-FD9FFA6271CC}" type="datetime1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3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A743-CB55-4496-918F-7D5EE3045628}" type="datetime1">
              <a:rPr lang="ru-RU" smtClean="0"/>
              <a:t>18.06.2020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1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056B-D47E-4DB8-AC5C-7EA61F50EE1B}" type="datetime1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165730-1203-4232-A2B1-AE047E227757}" type="datetime1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10FF-E80A-4FA8-8B14-AFB9E2149ACB}" type="datetime1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586633-9845-4190-B87B-A875FCBA5D47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3FBDDA-E395-4CCB-ACD6-4FC2FB30447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0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CD59A-64B2-4E1A-821A-833473AEEA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0366" y="443843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Выпускная квалификационная работа бакалавра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04AC26A-1D85-4F1B-9402-63062E7A8C17}"/>
              </a:ext>
            </a:extLst>
          </p:cNvPr>
          <p:cNvSpPr txBox="1">
            <a:spLocks/>
          </p:cNvSpPr>
          <p:nvPr/>
        </p:nvSpPr>
        <p:spPr>
          <a:xfrm>
            <a:off x="5909567" y="4708727"/>
            <a:ext cx="6480700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/>
              <a:t>Автор: Дунаев Н. Ю.</a:t>
            </a:r>
          </a:p>
          <a:p>
            <a:pPr algn="l"/>
            <a:r>
              <a:rPr lang="ru-RU" sz="2400" dirty="0"/>
              <a:t>Руководитель: Мищенко П. В., ст. преп. каф. ВТ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FD8324-545F-4940-8BB7-3CA26748A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1" y="4708727"/>
            <a:ext cx="1049867" cy="10498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9CC50-9774-4C2C-82CD-B3EE4B384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98" y="4527068"/>
            <a:ext cx="2001404" cy="1402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1772E-9A93-4E07-8A32-628407800BB6}"/>
              </a:ext>
            </a:extLst>
          </p:cNvPr>
          <p:cNvSpPr txBox="1"/>
          <p:nvPr/>
        </p:nvSpPr>
        <p:spPr>
          <a:xfrm>
            <a:off x="2529955" y="3259723"/>
            <a:ext cx="675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Направление подготовки 09.03.01 Информатика и вычислительная техника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A4088B2-BCDD-4CC5-904C-FB305A09B057}"/>
              </a:ext>
            </a:extLst>
          </p:cNvPr>
          <p:cNvSpPr/>
          <p:nvPr/>
        </p:nvSpPr>
        <p:spPr>
          <a:xfrm>
            <a:off x="643132" y="2278987"/>
            <a:ext cx="10532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Разработка Desktop-приложения для автоматизации учёта клиентопотока и движения денежных средств в сети спортивных центров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DF5D4-2678-44E0-A268-84BA0E3207F7}"/>
              </a:ext>
            </a:extLst>
          </p:cNvPr>
          <p:cNvSpPr txBox="1"/>
          <p:nvPr/>
        </p:nvSpPr>
        <p:spPr>
          <a:xfrm>
            <a:off x="4964921" y="5929770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Новосибирск 2020</a:t>
            </a:r>
          </a:p>
        </p:txBody>
      </p:sp>
    </p:spTree>
    <p:extLst>
      <p:ext uri="{BB962C8B-B14F-4D97-AF65-F5344CB8AC3E}">
        <p14:creationId xmlns:p14="http://schemas.microsoft.com/office/powerpoint/2010/main" val="325683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10</a:t>
            </a:fld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3E1ABB-27A6-46BB-A0DA-69EA95C8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7" y="1818395"/>
            <a:ext cx="9956800" cy="338857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4217D1-BC55-43A7-803B-97A6CEF8B7B5}"/>
              </a:ext>
            </a:extLst>
          </p:cNvPr>
          <p:cNvSpPr txBox="1">
            <a:spLocks/>
          </p:cNvSpPr>
          <p:nvPr/>
        </p:nvSpPr>
        <p:spPr>
          <a:xfrm>
            <a:off x="1021945" y="309224"/>
            <a:ext cx="9534525" cy="70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Сервер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5153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pPr/>
              <a:t>11</a:t>
            </a:fld>
            <a:endParaRPr lang="ru-RU" sz="3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A973B-F0A6-44D0-94D1-FE44C69429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7468" y="0"/>
            <a:ext cx="9886950" cy="895350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Реализация. 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C06FB-4010-4CA2-BC37-5BFAC08955CC}"/>
              </a:ext>
            </a:extLst>
          </p:cNvPr>
          <p:cNvSpPr txBox="1"/>
          <p:nvPr/>
        </p:nvSpPr>
        <p:spPr>
          <a:xfrm>
            <a:off x="4454672" y="5865151"/>
            <a:ext cx="319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5 – Окно авторизации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505BED-6038-4F10-8CC3-7B98350E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8" y="920340"/>
            <a:ext cx="5624763" cy="33079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31476E-D5E4-4693-82FA-F1866136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81" y="1022935"/>
            <a:ext cx="6502219" cy="32303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B32649-1024-4F3B-85EA-625C46CEE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689" y="3860417"/>
            <a:ext cx="4426857" cy="20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1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pPr/>
              <a:t>12</a:t>
            </a:fld>
            <a:endParaRPr lang="ru-RU" sz="36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609BAE-5627-43CC-A87F-FE648DDC61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3419" y="895350"/>
            <a:ext cx="8295048" cy="4719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40218A-6A4C-44BE-9312-284FFE478288}"/>
              </a:ext>
            </a:extLst>
          </p:cNvPr>
          <p:cNvSpPr txBox="1"/>
          <p:nvPr/>
        </p:nvSpPr>
        <p:spPr>
          <a:xfrm>
            <a:off x="4398676" y="5667974"/>
            <a:ext cx="339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6 – Окно «Абонементы»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2E17A8-C828-4DA5-A400-6B0AD1C16787}"/>
              </a:ext>
            </a:extLst>
          </p:cNvPr>
          <p:cNvSpPr txBox="1">
            <a:spLocks/>
          </p:cNvSpPr>
          <p:nvPr/>
        </p:nvSpPr>
        <p:spPr>
          <a:xfrm>
            <a:off x="1107468" y="0"/>
            <a:ext cx="988695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Клиент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591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13</a:t>
            </a:fld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065237-01F5-4CFC-9819-BE2E329544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6528" y="1163156"/>
            <a:ext cx="7898943" cy="4531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51B1DE-D5CB-42CA-8290-F17C26F4A52E}"/>
              </a:ext>
            </a:extLst>
          </p:cNvPr>
          <p:cNvSpPr txBox="1"/>
          <p:nvPr/>
        </p:nvSpPr>
        <p:spPr>
          <a:xfrm>
            <a:off x="3672648" y="5777983"/>
            <a:ext cx="521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7 – Просмотр информации об абонементе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92DBE25-BBD1-4222-86B7-513757EA2884}"/>
              </a:ext>
            </a:extLst>
          </p:cNvPr>
          <p:cNvSpPr txBox="1">
            <a:spLocks/>
          </p:cNvSpPr>
          <p:nvPr/>
        </p:nvSpPr>
        <p:spPr>
          <a:xfrm>
            <a:off x="1107468" y="0"/>
            <a:ext cx="988695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Клиент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3645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14</a:t>
            </a:fld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1B1DE-D5CB-42CA-8290-F17C26F4A52E}"/>
              </a:ext>
            </a:extLst>
          </p:cNvPr>
          <p:cNvSpPr txBox="1"/>
          <p:nvPr/>
        </p:nvSpPr>
        <p:spPr>
          <a:xfrm>
            <a:off x="3979747" y="5768471"/>
            <a:ext cx="42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8 – Редактирование абонемента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424B6F-5F08-4D61-A754-1D0EEC1D7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6118" y="1089529"/>
            <a:ext cx="8249649" cy="459566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15D2E-F551-4546-AF3A-538BACD25302}"/>
              </a:ext>
            </a:extLst>
          </p:cNvPr>
          <p:cNvSpPr txBox="1">
            <a:spLocks/>
          </p:cNvSpPr>
          <p:nvPr/>
        </p:nvSpPr>
        <p:spPr>
          <a:xfrm>
            <a:off x="1107468" y="0"/>
            <a:ext cx="988695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Клиент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538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15</a:t>
            </a:fld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1B1DE-D5CB-42CA-8290-F17C26F4A52E}"/>
              </a:ext>
            </a:extLst>
          </p:cNvPr>
          <p:cNvSpPr txBox="1"/>
          <p:nvPr/>
        </p:nvSpPr>
        <p:spPr>
          <a:xfrm>
            <a:off x="4172402" y="5684723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9 – Продление абонемента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091476-D95B-4E27-BDAE-691C5E3878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3063" y="964916"/>
            <a:ext cx="7996847" cy="468340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73DD2D6-E143-4134-A9FD-698B21F5DADB}"/>
              </a:ext>
            </a:extLst>
          </p:cNvPr>
          <p:cNvSpPr txBox="1">
            <a:spLocks/>
          </p:cNvSpPr>
          <p:nvPr/>
        </p:nvSpPr>
        <p:spPr>
          <a:xfrm>
            <a:off x="1107468" y="0"/>
            <a:ext cx="988695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Клиент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4035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16</a:t>
            </a:fld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1B1DE-D5CB-42CA-8290-F17C26F4A52E}"/>
              </a:ext>
            </a:extLst>
          </p:cNvPr>
          <p:cNvSpPr txBox="1"/>
          <p:nvPr/>
        </p:nvSpPr>
        <p:spPr>
          <a:xfrm>
            <a:off x="4330036" y="5872278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10 – Удаление абонемента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E53F76-509D-47BD-A17B-A14BB00B40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2080" y="985722"/>
            <a:ext cx="8367840" cy="4886556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E23F21C-8091-4432-9F04-CB7081CFE27E}"/>
              </a:ext>
            </a:extLst>
          </p:cNvPr>
          <p:cNvSpPr txBox="1">
            <a:spLocks/>
          </p:cNvSpPr>
          <p:nvPr/>
        </p:nvSpPr>
        <p:spPr>
          <a:xfrm>
            <a:off x="1107468" y="0"/>
            <a:ext cx="988695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Клиент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4182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17</a:t>
            </a:fld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1B1DE-D5CB-42CA-8290-F17C26F4A52E}"/>
              </a:ext>
            </a:extLst>
          </p:cNvPr>
          <p:cNvSpPr txBox="1"/>
          <p:nvPr/>
        </p:nvSpPr>
        <p:spPr>
          <a:xfrm>
            <a:off x="4125940" y="5709967"/>
            <a:ext cx="39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11 – Добавление абонемента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D2AEED-FAF3-400A-A016-798F7BC73E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5992" y="895350"/>
            <a:ext cx="8320015" cy="480346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678CB9-995C-41D2-81CC-06B50C23C420}"/>
              </a:ext>
            </a:extLst>
          </p:cNvPr>
          <p:cNvSpPr txBox="1">
            <a:spLocks/>
          </p:cNvSpPr>
          <p:nvPr/>
        </p:nvSpPr>
        <p:spPr>
          <a:xfrm>
            <a:off x="1107468" y="0"/>
            <a:ext cx="988695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Клиент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1276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18</a:t>
            </a:fld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1B1DE-D5CB-42CA-8290-F17C26F4A52E}"/>
              </a:ext>
            </a:extLst>
          </p:cNvPr>
          <p:cNvSpPr txBox="1"/>
          <p:nvPr/>
        </p:nvSpPr>
        <p:spPr>
          <a:xfrm>
            <a:off x="697175" y="4281175"/>
            <a:ext cx="527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Рисунок 12 – Выбор вида абонемента при добавлении</a:t>
            </a:r>
            <a:r>
              <a:rPr lang="en-US" sz="1600" dirty="0"/>
              <a:t>/</a:t>
            </a:r>
            <a:r>
              <a:rPr lang="ru-RU" sz="1600" dirty="0"/>
              <a:t>редактировании абонемента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F4E552-56DA-483B-9C0A-8A1DDDFF3F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927" y="1120203"/>
            <a:ext cx="5502584" cy="31474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BC7397-43BA-4BE8-AE9D-D0EDDB82AC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8438" y="1120203"/>
            <a:ext cx="5502585" cy="3160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6D4A39-0E2F-4361-BF2D-59D9DA6DAA1E}"/>
              </a:ext>
            </a:extLst>
          </p:cNvPr>
          <p:cNvSpPr txBox="1"/>
          <p:nvPr/>
        </p:nvSpPr>
        <p:spPr>
          <a:xfrm>
            <a:off x="6994772" y="4281175"/>
            <a:ext cx="471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Рисунок 13 – Выбор тренера при добавлении</a:t>
            </a:r>
            <a:r>
              <a:rPr lang="en-US" sz="1600" dirty="0"/>
              <a:t>/</a:t>
            </a:r>
            <a:r>
              <a:rPr lang="ru-RU" sz="1600" dirty="0"/>
              <a:t>редактировании абонемента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650DA2B-658F-4C50-983F-35297B54398B}"/>
              </a:ext>
            </a:extLst>
          </p:cNvPr>
          <p:cNvSpPr txBox="1">
            <a:spLocks/>
          </p:cNvSpPr>
          <p:nvPr/>
        </p:nvSpPr>
        <p:spPr>
          <a:xfrm>
            <a:off x="1107468" y="0"/>
            <a:ext cx="988695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Клиент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0783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19</a:t>
            </a:fld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1B1DE-D5CB-42CA-8290-F17C26F4A52E}"/>
              </a:ext>
            </a:extLst>
          </p:cNvPr>
          <p:cNvSpPr txBox="1"/>
          <p:nvPr/>
        </p:nvSpPr>
        <p:spPr>
          <a:xfrm>
            <a:off x="3503765" y="5877677"/>
            <a:ext cx="548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14 – Окно отчета «Начисления при продаже»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180E65-8B18-4BA0-9EC9-A63365CDA1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9096" y="980323"/>
            <a:ext cx="8413807" cy="489735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C8A1A97-5BFC-42BF-AA37-8B618598AF2C}"/>
              </a:ext>
            </a:extLst>
          </p:cNvPr>
          <p:cNvSpPr txBox="1">
            <a:spLocks/>
          </p:cNvSpPr>
          <p:nvPr/>
        </p:nvSpPr>
        <p:spPr>
          <a:xfrm>
            <a:off x="1107468" y="0"/>
            <a:ext cx="988695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Клиент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1462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AECA75-CD26-435F-913A-775D7C00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 smtClean="0"/>
              <a:t>2</a:t>
            </a:fld>
            <a:endParaRPr lang="ru-RU" sz="3600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A9F578E-653B-47E8-A7CD-BE76B7AF74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3895" y="-119433"/>
            <a:ext cx="10353675" cy="9699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Цель и задачи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615CF2A-C8AB-47A4-96B0-2C3A310C0B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3895" y="1257131"/>
            <a:ext cx="3810000" cy="52228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2800" dirty="0"/>
              <a:t>Цель работы: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EC6FE-7841-42F0-BBDF-D78CD8F794F0}"/>
              </a:ext>
            </a:extLst>
          </p:cNvPr>
          <p:cNvSpPr txBox="1"/>
          <p:nvPr/>
        </p:nvSpPr>
        <p:spPr>
          <a:xfrm>
            <a:off x="833895" y="1733736"/>
            <a:ext cx="10760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	Разработка и внедрение приложения для автоматизации учета клиентопотока и движения денежных средств в сети спортивных центров «CHAMPION GYM».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1A095-C6D4-41D9-BDFB-64EA9ADB6F3D}"/>
              </a:ext>
            </a:extLst>
          </p:cNvPr>
          <p:cNvSpPr txBox="1"/>
          <p:nvPr/>
        </p:nvSpPr>
        <p:spPr>
          <a:xfrm>
            <a:off x="949304" y="2966312"/>
            <a:ext cx="10529523" cy="3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провести анализ текущей системы учета, выявить преимущества и недостатки;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сформировать требования к новой системе учета и обосновать выбор технологий;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спроектировать и разработать базу данных для системы учета;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спроектировать и разработать серверную и клиентскую логики приложения;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провести функциональное тестирование desktop-приложения;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произвести апробацию и внедрение программного продукта.</a:t>
            </a:r>
          </a:p>
        </p:txBody>
      </p:sp>
      <p:sp>
        <p:nvSpPr>
          <p:cNvPr id="14" name="Объект 9">
            <a:extLst>
              <a:ext uri="{FF2B5EF4-FFF2-40B4-BE49-F238E27FC236}">
                <a16:creationId xmlns:a16="http://schemas.microsoft.com/office/drawing/2014/main" id="{AB9C1E3D-4F80-494C-B32D-9D9813D3A5FE}"/>
              </a:ext>
            </a:extLst>
          </p:cNvPr>
          <p:cNvSpPr txBox="1">
            <a:spLocks/>
          </p:cNvSpPr>
          <p:nvPr/>
        </p:nvSpPr>
        <p:spPr>
          <a:xfrm>
            <a:off x="753997" y="2595234"/>
            <a:ext cx="3809125" cy="52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Arial" panose="020B0604020202020204" pitchFamily="34" charset="0"/>
              <a:buNone/>
            </a:pPr>
            <a:r>
              <a:rPr lang="ru-RU" dirty="0"/>
              <a:t>Задачи: </a:t>
            </a:r>
          </a:p>
        </p:txBody>
      </p:sp>
    </p:spTree>
    <p:extLst>
      <p:ext uri="{BB962C8B-B14F-4D97-AF65-F5344CB8AC3E}">
        <p14:creationId xmlns:p14="http://schemas.microsoft.com/office/powerpoint/2010/main" val="2198534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20</a:t>
            </a:fld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1B1DE-D5CB-42CA-8290-F17C26F4A52E}"/>
              </a:ext>
            </a:extLst>
          </p:cNvPr>
          <p:cNvSpPr txBox="1"/>
          <p:nvPr/>
        </p:nvSpPr>
        <p:spPr>
          <a:xfrm>
            <a:off x="4329651" y="5077088"/>
            <a:ext cx="364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15 – Экспорт отчета в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486238-CB87-4EBD-A86A-AEA042DB3D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0647063" cy="358026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5D4085A-C976-4688-B141-245A294095C1}"/>
              </a:ext>
            </a:extLst>
          </p:cNvPr>
          <p:cNvSpPr txBox="1">
            <a:spLocks/>
          </p:cNvSpPr>
          <p:nvPr/>
        </p:nvSpPr>
        <p:spPr>
          <a:xfrm>
            <a:off x="1107468" y="0"/>
            <a:ext cx="988695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Клиент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5520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21</a:t>
            </a:fld>
            <a:endParaRPr lang="ru-RU" sz="3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A973B-F0A6-44D0-94D1-FE44C69429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8675" y="43556"/>
            <a:ext cx="10534650" cy="835025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Внедрение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F5C7C2-0D6D-4311-B0BF-BF0FAC8602FE}"/>
              </a:ext>
            </a:extLst>
          </p:cNvPr>
          <p:cNvSpPr/>
          <p:nvPr/>
        </p:nvSpPr>
        <p:spPr>
          <a:xfrm>
            <a:off x="4954850" y="3526472"/>
            <a:ext cx="69563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	Перед началом работы все данные из старой базы данных были перенесены в новую. В течении месяца администратор работал с новой системой учета. Система успешно прошла этап апробации и была внедрена в остальные филиалы.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29D02B-0A6F-435B-A6DA-1D08A24FE09F}"/>
              </a:ext>
            </a:extLst>
          </p:cNvPr>
          <p:cNvSpPr/>
          <p:nvPr/>
        </p:nvSpPr>
        <p:spPr>
          <a:xfrm>
            <a:off x="4954850" y="1982450"/>
            <a:ext cx="69563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	Система прошла этап апробации, который происходил в самом крупном зале сети, находящемся по адресу: г. Новосибирск, ул. Зыряновская, 63.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57C64B-6F91-4BE1-B597-CBFE51F81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7" y="872231"/>
            <a:ext cx="3631830" cy="5113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F7CED5-6A77-46D2-93D7-9EC5E62D7F11}"/>
              </a:ext>
            </a:extLst>
          </p:cNvPr>
          <p:cNvSpPr txBox="1"/>
          <p:nvPr/>
        </p:nvSpPr>
        <p:spPr>
          <a:xfrm>
            <a:off x="1364447" y="5985769"/>
            <a:ext cx="279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Рисунок 16 – Акт о внедрении</a:t>
            </a:r>
          </a:p>
        </p:txBody>
      </p:sp>
    </p:spTree>
    <p:extLst>
      <p:ext uri="{BB962C8B-B14F-4D97-AF65-F5344CB8AC3E}">
        <p14:creationId xmlns:p14="http://schemas.microsoft.com/office/powerpoint/2010/main" val="280956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22</a:t>
            </a:fld>
            <a:endParaRPr lang="ru-RU" sz="3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A973B-F0A6-44D0-94D1-FE44C69429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1050" y="0"/>
            <a:ext cx="10629900" cy="1104900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EA9137-E813-4696-ACD8-6CDB5EB001DA}"/>
              </a:ext>
            </a:extLst>
          </p:cNvPr>
          <p:cNvSpPr/>
          <p:nvPr/>
        </p:nvSpPr>
        <p:spPr>
          <a:xfrm>
            <a:off x="838200" y="1410779"/>
            <a:ext cx="10515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	В рамках выпускной квалификационной работы бакалавра было разработано и внедрено приложение для автоматизации учета клиентопотока и движения денежных средств в сети спортивных центров «CHAMPION GYM».</a:t>
            </a:r>
          </a:p>
          <a:p>
            <a:pPr algn="just"/>
            <a:r>
              <a:rPr lang="ru-RU" sz="2200" dirty="0"/>
              <a:t>	Новая система учета предназначена для автоматизации деятельности администратора спортивного центра. Приложение предоставляет возможность просмотра сетевого отчета для анализа продуктивности отдельных тренеров и эффективности предприятия в целом.</a:t>
            </a:r>
          </a:p>
          <a:p>
            <a:pPr algn="just"/>
            <a:r>
              <a:rPr lang="ru-RU" sz="2200" dirty="0"/>
              <a:t>	В заключение стоит отметить, что поставленная цель достигнута, задачи выполнены в полном объеме. Программный продукт внедрен, что подтверждает Акт о внедрении. Desktop-приложение полностью реализует заявленный функционал и удовлетворяет требованиям удобства, быстродействия и безопасности.</a:t>
            </a:r>
          </a:p>
          <a:p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6610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CD59A-64B2-4E1A-821A-833473AEEA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0366" y="443843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Выпускная квалификационная работа бакалавра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04AC26A-1D85-4F1B-9402-63062E7A8C17}"/>
              </a:ext>
            </a:extLst>
          </p:cNvPr>
          <p:cNvSpPr txBox="1">
            <a:spLocks/>
          </p:cNvSpPr>
          <p:nvPr/>
        </p:nvSpPr>
        <p:spPr>
          <a:xfrm>
            <a:off x="5909567" y="4708727"/>
            <a:ext cx="6480700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/>
              <a:t>Автор: Дунаев Н. Ю.</a:t>
            </a:r>
          </a:p>
          <a:p>
            <a:pPr algn="l"/>
            <a:r>
              <a:rPr lang="ru-RU" sz="2400" dirty="0"/>
              <a:t>Руководитель: Мищенко П. В., ст. преп. каф. ВТ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FD8324-545F-4940-8BB7-3CA26748A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1" y="4708727"/>
            <a:ext cx="1049867" cy="10498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9CC50-9774-4C2C-82CD-B3EE4B384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98" y="4527068"/>
            <a:ext cx="2001404" cy="1402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1772E-9A93-4E07-8A32-628407800BB6}"/>
              </a:ext>
            </a:extLst>
          </p:cNvPr>
          <p:cNvSpPr txBox="1"/>
          <p:nvPr/>
        </p:nvSpPr>
        <p:spPr>
          <a:xfrm>
            <a:off x="2529955" y="3259723"/>
            <a:ext cx="675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Направление подготовки 09.03.01 Информатика и вычислительная техника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A4088B2-BCDD-4CC5-904C-FB305A09B057}"/>
              </a:ext>
            </a:extLst>
          </p:cNvPr>
          <p:cNvSpPr/>
          <p:nvPr/>
        </p:nvSpPr>
        <p:spPr>
          <a:xfrm>
            <a:off x="643132" y="2278987"/>
            <a:ext cx="10532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Разработка Desktop-приложения для автоматизации учёта клиентопотока и движения денежных средств в сети спортивных центров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DF5D4-2678-44E0-A268-84BA0E3207F7}"/>
              </a:ext>
            </a:extLst>
          </p:cNvPr>
          <p:cNvSpPr txBox="1"/>
          <p:nvPr/>
        </p:nvSpPr>
        <p:spPr>
          <a:xfrm>
            <a:off x="4810548" y="5964767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Новосибирск 2020</a:t>
            </a:r>
          </a:p>
        </p:txBody>
      </p:sp>
    </p:spTree>
    <p:extLst>
      <p:ext uri="{BB962C8B-B14F-4D97-AF65-F5344CB8AC3E}">
        <p14:creationId xmlns:p14="http://schemas.microsoft.com/office/powerpoint/2010/main" val="80652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C437B4-03F2-4761-9B43-6C937C58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pPr/>
              <a:t>3</a:t>
            </a:fld>
            <a:endParaRPr lang="ru-RU" sz="3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1AB8E-9695-465D-972C-CA08EFF7BA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6594" y="171992"/>
            <a:ext cx="10515600" cy="828675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Обзор текущей системы учета «</a:t>
            </a:r>
            <a:r>
              <a:rPr lang="en-US" sz="3600" dirty="0"/>
              <a:t>CHAMPION GYM</a:t>
            </a:r>
            <a:r>
              <a:rPr lang="ru-RU" sz="3600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EBE38-C349-4CE9-9632-C0C2B8438DB7}"/>
              </a:ext>
            </a:extLst>
          </p:cNvPr>
          <p:cNvSpPr txBox="1"/>
          <p:nvPr/>
        </p:nvSpPr>
        <p:spPr>
          <a:xfrm>
            <a:off x="445871" y="1155487"/>
            <a:ext cx="1084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Текущая система учета имеет ряд ключевых недостатков: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D51A6-7312-4187-9BD3-A24F147ADDC8}"/>
              </a:ext>
            </a:extLst>
          </p:cNvPr>
          <p:cNvSpPr txBox="1"/>
          <p:nvPr/>
        </p:nvSpPr>
        <p:spPr>
          <a:xfrm>
            <a:off x="419100" y="1617152"/>
            <a:ext cx="11353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отсутствие возможности ведения учета клиентов сети тренажерных залов с единой базой</a:t>
            </a:r>
            <a:r>
              <a:rPr lang="en-US" sz="2200" dirty="0"/>
              <a:t>;</a:t>
            </a:r>
            <a:endParaRPr lang="ru-RU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отсутствие возможности составления отчета, соответствующего специфике конкретной сети тренажерных залов</a:t>
            </a:r>
            <a:r>
              <a:rPr lang="en-US" sz="2200" dirty="0"/>
              <a:t>;</a:t>
            </a:r>
            <a:endParaRPr lang="ru-RU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перегруженный функционал</a:t>
            </a:r>
            <a:r>
              <a:rPr lang="en-US" sz="2200" dirty="0"/>
              <a:t>.</a:t>
            </a:r>
            <a:endParaRPr lang="ru-RU" sz="2200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B4964-1282-40D7-AA2B-3E9FD6A78D59}"/>
              </a:ext>
            </a:extLst>
          </p:cNvPr>
          <p:cNvSpPr txBox="1"/>
          <p:nvPr/>
        </p:nvSpPr>
        <p:spPr>
          <a:xfrm>
            <a:off x="5870128" y="5933116"/>
            <a:ext cx="5139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Рисунок 1 – Окно «Абонементы» текущей системы учета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F55D3F-2CE0-4285-8D07-2D342CF0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00" y="1772764"/>
            <a:ext cx="6876494" cy="51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4D2AB7-D834-4987-B645-86878A2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pPr/>
              <a:t>4</a:t>
            </a:fld>
            <a:endParaRPr lang="ru-RU" sz="3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AF3DC-D9DA-486D-A595-93F10A09F4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0575" y="137393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Выбор средств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B4813-A48A-42A2-8992-EA6ADAE2AC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16215" y="1517442"/>
            <a:ext cx="1425575" cy="50958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Сервер: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050E2-AFAC-4C4D-8D1A-C9440BFEA102}"/>
              </a:ext>
            </a:extLst>
          </p:cNvPr>
          <p:cNvSpPr txBox="1"/>
          <p:nvPr/>
        </p:nvSpPr>
        <p:spPr>
          <a:xfrm>
            <a:off x="6529249" y="2027030"/>
            <a:ext cx="4848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язык программирования </a:t>
            </a:r>
            <a:r>
              <a:rPr lang="en-US" sz="2200" dirty="0"/>
              <a:t>JavaScript;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JS-</a:t>
            </a:r>
            <a:r>
              <a:rPr lang="ru-RU" sz="2200" dirty="0"/>
              <a:t>транслятор </a:t>
            </a:r>
            <a:r>
              <a:rPr lang="en-US" sz="2200" dirty="0"/>
              <a:t>Node;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фреймворк </a:t>
            </a:r>
            <a:r>
              <a:rPr lang="en-US" sz="2200" dirty="0"/>
              <a:t>Express.js;</a:t>
            </a: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фреймворк </a:t>
            </a:r>
            <a:r>
              <a:rPr lang="en-US" sz="2200" dirty="0"/>
              <a:t>Knex.js;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СУБД </a:t>
            </a:r>
            <a:r>
              <a:rPr lang="en-US" sz="2200" dirty="0"/>
              <a:t>PostgreSQL</a:t>
            </a:r>
            <a:r>
              <a:rPr lang="ru-RU" sz="2200" dirty="0"/>
              <a:t>.</a:t>
            </a:r>
            <a:endParaRPr lang="en-US" sz="2200" dirty="0"/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53823BC-D6A6-4DF2-8949-6AC4EFE8DBA6}"/>
              </a:ext>
            </a:extLst>
          </p:cNvPr>
          <p:cNvSpPr txBox="1">
            <a:spLocks/>
          </p:cNvSpPr>
          <p:nvPr/>
        </p:nvSpPr>
        <p:spPr>
          <a:xfrm>
            <a:off x="790575" y="1517828"/>
            <a:ext cx="1425606" cy="50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Клиент: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702F8-E3BF-4B83-B17F-3F95147A459C}"/>
              </a:ext>
            </a:extLst>
          </p:cNvPr>
          <p:cNvSpPr txBox="1"/>
          <p:nvPr/>
        </p:nvSpPr>
        <p:spPr>
          <a:xfrm>
            <a:off x="1003639" y="2027030"/>
            <a:ext cx="652508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язык программирования </a:t>
            </a:r>
            <a:r>
              <a:rPr lang="en-US" sz="2200" dirty="0"/>
              <a:t>JavaScript;</a:t>
            </a: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JS-</a:t>
            </a:r>
            <a:r>
              <a:rPr lang="ru-RU" sz="2200" dirty="0"/>
              <a:t>транслятор </a:t>
            </a:r>
            <a:r>
              <a:rPr lang="en-US" sz="2200" dirty="0"/>
              <a:t>Node;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фреймворк </a:t>
            </a:r>
            <a:r>
              <a:rPr lang="en-US" sz="2200" dirty="0"/>
              <a:t>Vue.js;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фреймворк </a:t>
            </a:r>
            <a:r>
              <a:rPr lang="en-US" sz="2200" dirty="0"/>
              <a:t>Electron.js</a:t>
            </a:r>
            <a:r>
              <a:rPr lang="ru-RU" sz="2200" dirty="0"/>
              <a:t>.</a:t>
            </a:r>
            <a:endParaRPr lang="en-US" sz="2200" dirty="0"/>
          </a:p>
          <a:p>
            <a:endParaRPr lang="ru-RU" dirty="0"/>
          </a:p>
        </p:txBody>
      </p:sp>
      <p:pic>
        <p:nvPicPr>
          <p:cNvPr id="1026" name="Picture 2" descr="Node.js — Википедия">
            <a:extLst>
              <a:ext uri="{FF2B5EF4-FFF2-40B4-BE49-F238E27FC236}">
                <a16:creationId xmlns:a16="http://schemas.microsoft.com/office/drawing/2014/main" id="{9682888E-1F98-443E-982B-E7595E712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77" y="4873770"/>
            <a:ext cx="2097845" cy="128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 — Википедия">
            <a:extLst>
              <a:ext uri="{FF2B5EF4-FFF2-40B4-BE49-F238E27FC236}">
                <a16:creationId xmlns:a16="http://schemas.microsoft.com/office/drawing/2014/main" id="{4C7F753B-8790-47AC-BB96-8794720FB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85" y="4613043"/>
            <a:ext cx="1400161" cy="12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ectron — Википедия">
            <a:extLst>
              <a:ext uri="{FF2B5EF4-FFF2-40B4-BE49-F238E27FC236}">
                <a16:creationId xmlns:a16="http://schemas.microsoft.com/office/drawing/2014/main" id="{FD6A4336-10ED-4E75-8A9B-DB2E9D52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7" y="4543300"/>
            <a:ext cx="1283122" cy="128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eating a RESTful Web API with Node.js and Express.js from scratch">
            <a:extLst>
              <a:ext uri="{FF2B5EF4-FFF2-40B4-BE49-F238E27FC236}">
                <a16:creationId xmlns:a16="http://schemas.microsoft.com/office/drawing/2014/main" id="{574A3DE9-E516-4991-A038-B6BAD56C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89" y="4824241"/>
            <a:ext cx="2604418" cy="14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— Википедия">
            <a:extLst>
              <a:ext uri="{FF2B5EF4-FFF2-40B4-BE49-F238E27FC236}">
                <a16:creationId xmlns:a16="http://schemas.microsoft.com/office/drawing/2014/main" id="{EFE0EE21-F31E-4EF2-AF0D-3A5DFB170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774" y="4306914"/>
            <a:ext cx="1400162" cy="14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1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pPr/>
              <a:t>5</a:t>
            </a:fld>
            <a:endParaRPr lang="ru-RU" sz="3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A973B-F0A6-44D0-94D1-FE44C69429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1433" y="225178"/>
            <a:ext cx="10134600" cy="742950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Проектирование. Сервер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8E41FF-9BFE-4A1E-92F9-9C0F739B06F1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01887" y="1096989"/>
            <a:ext cx="7731125" cy="460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5436E-4AF4-4CD3-8FF8-7D439CF95274}"/>
              </a:ext>
            </a:extLst>
          </p:cNvPr>
          <p:cNvSpPr txBox="1"/>
          <p:nvPr/>
        </p:nvSpPr>
        <p:spPr>
          <a:xfrm>
            <a:off x="3800299" y="5705502"/>
            <a:ext cx="447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2 – Диаграмма сущностей и связей</a:t>
            </a:r>
          </a:p>
        </p:txBody>
      </p:sp>
    </p:spTree>
    <p:extLst>
      <p:ext uri="{BB962C8B-B14F-4D97-AF65-F5344CB8AC3E}">
        <p14:creationId xmlns:p14="http://schemas.microsoft.com/office/powerpoint/2010/main" val="255813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31103D-F4F1-4A53-887A-49D1234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pPr/>
              <a:t>6</a:t>
            </a:fld>
            <a:endParaRPr lang="ru-RU" sz="3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3DF88-84DF-4297-B623-30B99BAA2C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2512" y="201366"/>
            <a:ext cx="10086975" cy="685800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Проектирование. Клиент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0F2402-9762-492E-A9D8-8FC6CE6AD6BE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3" y="887166"/>
            <a:ext cx="6084887" cy="47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87F2E-C706-435D-BE52-4C07EF7F43AE}"/>
              </a:ext>
            </a:extLst>
          </p:cNvPr>
          <p:cNvSpPr txBox="1"/>
          <p:nvPr/>
        </p:nvSpPr>
        <p:spPr>
          <a:xfrm>
            <a:off x="4332040" y="5801557"/>
            <a:ext cx="3242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Рисунок 3 – 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4346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7</a:t>
            </a:fld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49754-974C-4712-8372-B3CB82B1A30A}"/>
              </a:ext>
            </a:extLst>
          </p:cNvPr>
          <p:cNvSpPr txBox="1"/>
          <p:nvPr/>
        </p:nvSpPr>
        <p:spPr>
          <a:xfrm>
            <a:off x="838200" y="1325374"/>
            <a:ext cx="1114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9C7066-8252-48D8-BA7F-E577D6F8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973" y="1908833"/>
            <a:ext cx="6504027" cy="3248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BBC737-E51E-41CE-BDB2-E325B8150A1F}"/>
              </a:ext>
            </a:extLst>
          </p:cNvPr>
          <p:cNvSpPr txBox="1"/>
          <p:nvPr/>
        </p:nvSpPr>
        <p:spPr>
          <a:xfrm>
            <a:off x="5687973" y="1325374"/>
            <a:ext cx="262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JSON Web Token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1A9D5E-5650-4A6C-8110-27FE7D912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8833"/>
            <a:ext cx="4178300" cy="87010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C2F77C8-232B-43E8-92D2-8B7CB054CD2F}"/>
              </a:ext>
            </a:extLst>
          </p:cNvPr>
          <p:cNvSpPr txBox="1">
            <a:spLocks/>
          </p:cNvSpPr>
          <p:nvPr/>
        </p:nvSpPr>
        <p:spPr>
          <a:xfrm>
            <a:off x="1021945" y="309224"/>
            <a:ext cx="9534525" cy="70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Сервер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6296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8</a:t>
            </a:fld>
            <a:endParaRPr lang="ru-RU" sz="3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A973B-F0A6-44D0-94D1-FE44C69429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1945" y="309224"/>
            <a:ext cx="9534525" cy="702322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Реализация. Сервер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49754-974C-4712-8372-B3CB82B1A30A}"/>
              </a:ext>
            </a:extLst>
          </p:cNvPr>
          <p:cNvSpPr txBox="1"/>
          <p:nvPr/>
        </p:nvSpPr>
        <p:spPr>
          <a:xfrm>
            <a:off x="685178" y="1153131"/>
            <a:ext cx="987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Протоколирование изменений в БД на примере сущности «Абонементы»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3DE0B9-4F23-4CFD-ACDE-D16C49D8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8" y="1843990"/>
            <a:ext cx="4735389" cy="40859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DB7B9A-3AC5-4188-A46A-64FCA527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258" y="1843990"/>
            <a:ext cx="6554684" cy="33915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25EADB-F9DB-4D13-806F-F8CC2CE4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114" y="5444332"/>
            <a:ext cx="6259267" cy="8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2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10272-B2F7-4F81-99BD-E7F45D4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BDDA-E395-4CCB-ACD6-4FC2FB30447D}" type="slidenum">
              <a:rPr lang="ru-RU" sz="3600"/>
              <a:t>9</a:t>
            </a:fld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49754-974C-4712-8372-B3CB82B1A30A}"/>
              </a:ext>
            </a:extLst>
          </p:cNvPr>
          <p:cNvSpPr txBox="1"/>
          <p:nvPr/>
        </p:nvSpPr>
        <p:spPr>
          <a:xfrm>
            <a:off x="687279" y="1084263"/>
            <a:ext cx="5961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Резервное копирование базы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3E5BCA-7CF5-47B3-A9FB-0CD4A860F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621" y="2728994"/>
            <a:ext cx="3793980" cy="2879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3F54A6-A3B4-41BE-8CDD-27493D039845}"/>
              </a:ext>
            </a:extLst>
          </p:cNvPr>
          <p:cNvSpPr txBox="1"/>
          <p:nvPr/>
        </p:nvSpPr>
        <p:spPr>
          <a:xfrm>
            <a:off x="2529113" y="5670900"/>
            <a:ext cx="7605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Рисунок 4 – Добавление скрипта резервного копирования БД в планировщик задач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90968E0-BBAC-4E08-8CA7-6E63FE0E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1002"/>
            <a:ext cx="10058400" cy="109537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95A9EEE-ADE7-44DD-9A67-0A2C06E8C8C4}"/>
              </a:ext>
            </a:extLst>
          </p:cNvPr>
          <p:cNvSpPr txBox="1">
            <a:spLocks/>
          </p:cNvSpPr>
          <p:nvPr/>
        </p:nvSpPr>
        <p:spPr>
          <a:xfrm>
            <a:off x="1021945" y="309224"/>
            <a:ext cx="9534525" cy="70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/>
              <a:t>Реализация. Сервер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7978870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TM02900769[[fn=Ретро]]</Template>
  <TotalTime>649</TotalTime>
  <Words>450</Words>
  <Application>Microsoft Office PowerPoint</Application>
  <PresentationFormat>Широкоэкранный</PresentationFormat>
  <Paragraphs>103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 2</vt:lpstr>
      <vt:lpstr>Ретро</vt:lpstr>
      <vt:lpstr>Выпускная квалификационная работа бакалавра</vt:lpstr>
      <vt:lpstr>Цель и задачи</vt:lpstr>
      <vt:lpstr>Обзор текущей системы учета «CHAMPION GYM»</vt:lpstr>
      <vt:lpstr>Выбор средств реализации</vt:lpstr>
      <vt:lpstr>Проектирование. Сервер</vt:lpstr>
      <vt:lpstr>Проектирование. Клиент</vt:lpstr>
      <vt:lpstr>Презентация PowerPoint</vt:lpstr>
      <vt:lpstr>Реализация. Сервер</vt:lpstr>
      <vt:lpstr>Презентация PowerPoint</vt:lpstr>
      <vt:lpstr>Презентация PowerPoint</vt:lpstr>
      <vt:lpstr>Реализация. Клиент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Внедрение</vt:lpstr>
      <vt:lpstr>Заключение</vt:lpstr>
      <vt:lpstr>Выпускная квалификационная работа бакалавра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Dunaev</dc:creator>
  <cp:lastModifiedBy>Nikita Dunaev</cp:lastModifiedBy>
  <cp:revision>55</cp:revision>
  <dcterms:created xsi:type="dcterms:W3CDTF">2020-06-11T14:34:22Z</dcterms:created>
  <dcterms:modified xsi:type="dcterms:W3CDTF">2020-06-18T09:55:51Z</dcterms:modified>
</cp:coreProperties>
</file>